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6" r:id="rId11"/>
    <p:sldId id="274" r:id="rId12"/>
    <p:sldId id="275" r:id="rId13"/>
    <p:sldId id="25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30A0-6C0D-41F8-BF1B-874BAE7F12FD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1B6B-BF80-4288-A41E-5FDFE6018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36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124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2D9518-7FDF-4D63-B8AF-79478A5E26AC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710423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555369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457687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542430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93A07E-0AE0-4F02-A46D-E883007982F7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="" xmlns:p14="http://schemas.microsoft.com/office/powerpoint/2010/main" val="88362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75289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171026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330423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81325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50796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98718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765270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5553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1874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67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2599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8814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2642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210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38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497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3413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685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445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7F0F-3B5D-457B-816D-9F8F94066349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3DDB6-ED12-4BA7-B7B7-68C1EF05CC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99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-glacensis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jaroslav.stefek@euro-glacensis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-glacensi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765175"/>
            <a:ext cx="180022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51089" y="2852739"/>
            <a:ext cx="74898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Fond mikroprojektů v Euroregionu Glacensis v období 2014-2020</a:t>
            </a: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l-PL" altLang="pl-PL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v rámci Programu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l-PL" altLang="pl-PL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Interreg V-A Česká republika - Polsko</a:t>
            </a:r>
            <a:r>
              <a:rPr lang="pl-PL" altLang="pl-PL" sz="1200" b="1">
                <a:latin typeface="Lucida Sans Unicode" panose="020B0602030504020204" pitchFamily="34" charset="0"/>
              </a:rPr>
              <a:t/>
            </a:r>
            <a:br>
              <a:rPr lang="pl-PL" altLang="pl-PL" sz="1200" b="1">
                <a:latin typeface="Lucida Sans Unicode" panose="020B0602030504020204" pitchFamily="34" charset="0"/>
              </a:rPr>
            </a:br>
            <a:r>
              <a:rPr lang="pl-PL" altLang="pl-PL" sz="1200" b="1">
                <a:latin typeface="Lucida Sans Unicode" panose="020B0602030504020204" pitchFamily="34" charset="0"/>
              </a:rPr>
              <a:t/>
            </a:r>
            <a:br>
              <a:rPr lang="pl-PL" altLang="pl-PL" sz="1200" b="1">
                <a:latin typeface="Lucida Sans Unicode" panose="020B0602030504020204" pitchFamily="34" charset="0"/>
              </a:rPr>
            </a:br>
            <a:endParaRPr lang="cs-CZ" altLang="pl-PL" sz="2800" b="1" u="sng">
              <a:solidFill>
                <a:schemeClr val="hlink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4100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5537201"/>
            <a:ext cx="5795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99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Nepodstatné změny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Další typy nepodstatných změn: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Při realizaci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může nastat drobná nepodstatná změna, která nemá vliv na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cíle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. Mezi tyto drobné nepodstatné změny patři například:</a:t>
            </a: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měna milníků jednotlivých klíčových aktivit (např. časový posun oproti plánu uvedenému v projektové žádosti). </a:t>
            </a: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drobná změna v popisu rozpočtové položky(tj. upřesnění stávajících výdajů, které již byly uvedeny ve schváleném rozpočtu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).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O tuto drobnou nepodstatnou změnu není třeba žádat prostřednictvím záložky „ žádost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o změnu“ v průběhu realizace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, ale bude vykázána a zdůvodněna až po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ukončení realizace v rámci předložené 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S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oupisky dokladů a Zprávy o realizaci za dílčí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část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. Tyto drobné nepodstatné změny doporučujeme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výdy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předem konzultovat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se Správcem FMP, aby měl konečný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úživatel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jistotu, že se skutečně jedná o drobnou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nepodstatnou změnu, o kterou není nutné žádat v předstihu prostřednictvím záložky „žádost</a:t>
            </a:r>
          </a:p>
          <a:p>
            <a:pPr algn="just">
              <a:buNone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o změnu“ v MS2014+.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838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odstatné změny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7"/>
            <a:ext cx="8229600" cy="456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1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schvalované Správcem: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Prodloužení / změna doby realizace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dohody o spolupráci / deklarace partnerství (nevyžaduje změnu Smlouvy o financování formou dodatku)</a:t>
            </a:r>
          </a:p>
          <a:p>
            <a:pPr marL="457200" lvl="1" indent="0" algn="just">
              <a:buNone/>
              <a:defRPr/>
            </a:pPr>
            <a:endParaRPr lang="cs-CZ" altLang="cs-CZ" sz="1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schvalované EŘV: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Přesun prostředků mezi rozpočtovými kapitolami nad 15% původní částky (u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 typu A se jedná o původní částky na úrovni celého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) kterékoliv z dotčených rozpočtových kapitol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Přesun prostředků mezi rozpočty jednotlivých partnerů (pouze u typu A)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Nové výdaje v položkách rozpočtu, které nebyly v původním rozpočtu uplatněny, ale souvisí se schválenými aktivitami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hlavních aktivit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, pokud nedochází k ovlivnění cílů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 a účelu dotace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v projektových indikátorech (indikátory výstupu nebo výsledku)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27179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týkající se rozpočtu: každý konečný uživatel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se jedná o každého partnera) může podat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max. 2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od evidence projektové žádosti do ukončení realizace </a:t>
            </a: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Změny, které nejsou přípustné a nebudou schváleny: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aktivit plánovaných v rámci realizace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kusů u výstupů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(např. propagačních materiálů apod.)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kusů nakupovaného vybavení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Změny hlavních aktivit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, které ovlivní cíle a účel dotace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Změny, které by mohly mít zásadní vliv na původní hodnocení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Další závažné změny ovlivňující cíle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2990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 txBox="1">
            <a:spLocks/>
          </p:cNvSpPr>
          <p:nvPr/>
        </p:nvSpPr>
        <p:spPr bwMode="auto">
          <a:xfrm>
            <a:off x="2135189" y="1844676"/>
            <a:ext cx="79216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rgbClr val="376092"/>
                </a:solidFill>
              </a:rPr>
              <a:t>Děkuji  za pozornost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400" b="1" dirty="0">
              <a:solidFill>
                <a:srgbClr val="37609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376092"/>
                </a:solidFill>
                <a:latin typeface="+mj-lt"/>
              </a:rPr>
              <a:t>Jana </a:t>
            </a:r>
            <a:r>
              <a:rPr lang="cs-CZ" altLang="cs-CZ" sz="2000" dirty="0" smtClean="0">
                <a:solidFill>
                  <a:srgbClr val="376092"/>
                </a:solidFill>
                <a:latin typeface="+mj-lt"/>
              </a:rPr>
              <a:t>Čejpová - vedoucí </a:t>
            </a:r>
            <a:r>
              <a:rPr lang="cs-CZ" altLang="cs-CZ" sz="2000" dirty="0">
                <a:solidFill>
                  <a:srgbClr val="376092"/>
                </a:solidFill>
                <a:latin typeface="+mj-lt"/>
              </a:rPr>
              <a:t>Fondu </a:t>
            </a:r>
            <a:r>
              <a:rPr lang="cs-CZ" altLang="cs-CZ" sz="2000" dirty="0" err="1">
                <a:solidFill>
                  <a:srgbClr val="376092"/>
                </a:solidFill>
                <a:latin typeface="+mj-lt"/>
              </a:rPr>
              <a:t>mikroprojektů</a:t>
            </a:r>
            <a:endParaRPr lang="cs-CZ" altLang="cs-CZ" sz="2000" dirty="0">
              <a:solidFill>
                <a:srgbClr val="376092"/>
              </a:solidFill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solidFill>
                  <a:srgbClr val="376092"/>
                </a:solidFill>
                <a:latin typeface="+mj-lt"/>
              </a:rPr>
              <a:t>Mgr. </a:t>
            </a:r>
            <a:r>
              <a:rPr lang="cs-CZ" altLang="cs-CZ" sz="2000" dirty="0" err="1" smtClean="0">
                <a:solidFill>
                  <a:srgbClr val="376092"/>
                </a:solidFill>
                <a:latin typeface="+mj-lt"/>
              </a:rPr>
              <a:t>Maja</a:t>
            </a:r>
            <a:r>
              <a:rPr lang="cs-CZ" altLang="cs-CZ" sz="2000" dirty="0" smtClean="0">
                <a:solidFill>
                  <a:srgbClr val="376092"/>
                </a:solidFill>
                <a:latin typeface="+mj-lt"/>
              </a:rPr>
              <a:t> Hartman – projektová manažerka</a:t>
            </a:r>
            <a:endParaRPr lang="cs-CZ" altLang="cs-CZ" sz="2000" dirty="0">
              <a:solidFill>
                <a:srgbClr val="376092"/>
              </a:solidFill>
              <a:latin typeface="+mj-lt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</a:rPr>
              <a:t>Euroregion Pomezí Čech, Moravy a Kladska – Euroregion Glacensis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</a:rPr>
              <a:t>Panská 1492, Rychnov nad Kněžnou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100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  <a:hlinkClick r:id="rId3"/>
              </a:rPr>
              <a:t>www.euro-glacensis.cz</a:t>
            </a:r>
            <a:endParaRPr lang="pl-PL" altLang="pl-PL" sz="1600" dirty="0">
              <a:latin typeface="Arial" panose="020B0604020202020204" pitchFamily="34" charset="0"/>
              <a:hlinkClick r:id="rId4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 smtClean="0">
                <a:latin typeface="Arial" panose="020B0604020202020204" pitchFamily="34" charset="0"/>
                <a:hlinkClick r:id="rId4"/>
              </a:rPr>
              <a:t>jana.cejpova@euro-glacensis.cz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 smtClean="0">
                <a:latin typeface="Arial" panose="020B0604020202020204" pitchFamily="34" charset="0"/>
                <a:hlinkClick r:id="rId4"/>
              </a:rPr>
              <a:t>m</a:t>
            </a:r>
            <a:r>
              <a:rPr lang="pl-PL" altLang="pl-PL" sz="1600" dirty="0" smtClean="0">
                <a:latin typeface="Arial" panose="020B0604020202020204" pitchFamily="34" charset="0"/>
                <a:hlinkClick r:id="rId4"/>
              </a:rPr>
              <a:t>aja.hartman@euro-glacensis.cz</a:t>
            </a:r>
            <a:endParaRPr lang="pl-PL" altLang="pl-PL" sz="1600" dirty="0">
              <a:latin typeface="Arial" panose="020B0604020202020204" pitchFamily="34" charset="0"/>
              <a:hlinkClick r:id="rId4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1700" dirty="0">
              <a:latin typeface="Arial" panose="020B0604020202020204" pitchFamily="34" charset="0"/>
              <a:hlinkClick r:id="rId4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700" dirty="0">
              <a:solidFill>
                <a:srgbClr val="376092"/>
              </a:solidFill>
              <a:latin typeface="Arial" panose="020B0604020202020204" pitchFamily="34" charset="0"/>
            </a:endParaRPr>
          </a:p>
        </p:txBody>
      </p:sp>
      <p:pic>
        <p:nvPicPr>
          <p:cNvPr id="59395" name="Picture 14" descr="logoEUR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260350"/>
            <a:ext cx="180022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6" y="5743576"/>
            <a:ext cx="5795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76345571"/>
      </p:ext>
    </p:extLst>
  </p:cSld>
  <p:clrMapOvr>
    <a:masterClrMapping/>
  </p:clrMapOvr>
  <p:transition spd="med" advClick="0" advTm="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FFFFFF"/>
                </a:solidFill>
                <a:cs typeface="Arial" charset="0"/>
              </a:rPr>
              <a:t>Dokumentace FMP</a:t>
            </a: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Char char="•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pro </a:t>
            </a:r>
            <a:r>
              <a:rPr lang="cs-CZ" altLang="cs-CZ" sz="2000" dirty="0">
                <a:latin typeface="Times New Roman" panose="02020603050405020304" pitchFamily="18" charset="0"/>
              </a:rPr>
              <a:t>žadatele </a:t>
            </a:r>
            <a:r>
              <a:rPr lang="cs-CZ" altLang="cs-CZ" sz="2000" b="1" dirty="0">
                <a:latin typeface="Times New Roman" panose="02020603050405020304" pitchFamily="18" charset="0"/>
              </a:rPr>
              <a:t>– Směrnice pro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žadatele</a:t>
            </a:r>
            <a:endParaRPr lang="cs-CZ" altLang="cs-CZ" sz="2000" b="1" dirty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pro konečné uživatele (příjemce dotace)</a:t>
            </a:r>
            <a:r>
              <a:rPr lang="cs-CZ" altLang="cs-CZ" sz="2000" b="1" dirty="0">
                <a:latin typeface="Times New Roman" panose="02020603050405020304" pitchFamily="18" charset="0"/>
              </a:rPr>
              <a:t> – Příručka pro konečné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uživatele</a:t>
            </a:r>
            <a:endParaRPr lang="cs-CZ" altLang="cs-CZ" sz="2000" b="1" dirty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dokumentace </a:t>
            </a:r>
            <a:r>
              <a:rPr lang="cs-CZ" altLang="cs-CZ" sz="2000" dirty="0">
                <a:latin typeface="Times New Roman" panose="02020603050405020304" pitchFamily="18" charset="0"/>
              </a:rPr>
              <a:t>je zveřejněna na </a:t>
            </a:r>
            <a:r>
              <a:rPr lang="cs-CZ" altLang="cs-CZ" sz="2000" dirty="0" smtClean="0">
                <a:latin typeface="Times New Roman" panose="02020603050405020304" pitchFamily="18" charset="0"/>
                <a:hlinkClick r:id="rId3"/>
              </a:rPr>
              <a:t>www.euro-glacensis.cz</a:t>
            </a: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Konečný uživatel je subjekt, kterému byla ze strany EŘV schválena žádost o dotaci na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mikroprojekt</a:t>
            </a:r>
            <a:r>
              <a:rPr lang="cs-CZ" altLang="cs-CZ" sz="2000" dirty="0">
                <a:latin typeface="Times New Roman" panose="02020603050405020304" pitchFamily="18" charset="0"/>
              </a:rPr>
              <a:t>, který realizuje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mikroprojekt</a:t>
            </a:r>
            <a:r>
              <a:rPr lang="cs-CZ" altLang="cs-CZ" sz="2000" dirty="0">
                <a:latin typeface="Times New Roman" panose="02020603050405020304" pitchFamily="18" charset="0"/>
              </a:rPr>
              <a:t> a přijímá finanční prostředky od Správce FMP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Příručka pro konečné uživatele je závazná pro všechny české subjekty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platí pravidla nejen pro vedoucího partnera, ale i pro projektové partnery)</a:t>
            </a: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38943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Schválení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na základě doporučení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EŘV připraví Správce „Rozhodnutí EŘV o schválení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k financování“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onečný uživatel potvrdí přijetí dotace včetně stanovených podmínek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Správce vrátí projektovou žádost k dopracování (bankovní účet, veřejné zakázky, realizační tým, aktualizace částek v rozpočtu v případě krácení, přílohy ke stavebním pracím)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onečný uživatel doplní žádost v souladu s výzvou – nelze doplňovat další údaje nad rámec výzvy!</a:t>
            </a:r>
          </a:p>
          <a:p>
            <a:pPr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Správce připraví návrh „Smlouvy o financování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“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23798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Smlouva o financování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-"/>
              <a:defRPr/>
            </a:pPr>
            <a:endParaRPr lang="cs-CZ" altLang="cs-CZ" sz="19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Smlouva o financování je v papírové podobě (není elektronická verze ani nevyžaduje elektronický podpis)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>
                <a:latin typeface="Times New Roman" panose="02020603050405020304" pitchFamily="18" charset="0"/>
              </a:rPr>
              <a:t>p</a:t>
            </a:r>
            <a:r>
              <a:rPr lang="cs-CZ" altLang="cs-CZ" sz="1900" dirty="0" smtClean="0">
                <a:latin typeface="Times New Roman" panose="02020603050405020304" pitchFamily="18" charset="0"/>
              </a:rPr>
              <a:t>odepsanou Smlouvu o financování Správce skenuje a vkládá ji do monitorovacího systému MS2014+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po vyplnění Smlouvy v systému se konečnému uživateli objeví další záložky (žádost o změnu, soupiska dokladů, zpráva o realizaci…)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u </a:t>
            </a:r>
            <a:r>
              <a:rPr lang="cs-CZ" altLang="cs-CZ" sz="19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1900" dirty="0" smtClean="0">
                <a:latin typeface="Times New Roman" panose="02020603050405020304" pitchFamily="18" charset="0"/>
              </a:rPr>
              <a:t> typu A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Smlouvu uzavírá se Správcem pouze vedoucí partner (nikoliv jednotliví projektoví partneři) – smlouva je v české i v polské jazykové mutaci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Příspěvek ze státního rozpočtu pro PL partnery řeší jiný smluvní dokument (mezi PL partnerem a PL sekretariátem FMP)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Finanční prostředky dotace z EFRR obdrží od Správce vedoucí partner, je povinen neprodleně přeposlat příslušnou část jednotlivým projektovým partnerům podle podílů stanovených ve schválené Žádosti o platbu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9141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Smlouva o financování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buNone/>
              <a:defRPr/>
            </a:pPr>
            <a:endParaRPr lang="cs-CZ" altLang="cs-CZ" sz="1800" b="1" u="sng" dirty="0" smtClean="0">
              <a:latin typeface="Times New Roman" panose="02020603050405020304" pitchFamily="18" charset="0"/>
            </a:endParaRPr>
          </a:p>
          <a:p>
            <a:pPr marL="457200" lvl="1" indent="0" algn="just">
              <a:buNone/>
              <a:defRPr/>
            </a:pPr>
            <a:endParaRPr lang="cs-CZ" altLang="cs-CZ" sz="1800" b="1" u="sng" dirty="0">
              <a:latin typeface="Times New Roman" panose="02020603050405020304" pitchFamily="18" charset="0"/>
            </a:endParaRPr>
          </a:p>
          <a:p>
            <a:pPr marL="457200" lvl="1" indent="0" algn="just">
              <a:buNone/>
              <a:defRPr/>
            </a:pPr>
            <a:r>
              <a:rPr lang="cs-CZ" altLang="cs-CZ" sz="1800" b="1" u="sng" dirty="0" smtClean="0">
                <a:latin typeface="Times New Roman" panose="02020603050405020304" pitchFamily="18" charset="0"/>
              </a:rPr>
              <a:t>Upozornění: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v souladu se zákonem č. 340/2015 Sb. (Zákon o registru smluv) nemá Správce povinnost zveřejňovat uzavřenou Smlouvu o financování v registru smluv. Doporučujeme konečným uživatelům, aby si ve vlastním zájmu ověřili tuto povinnost pro svoji organizaci a v případě, že se jich povinnost týká, aby si zajistili uveřejnění Smlouvy o financování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v registru smluv.</a:t>
            </a:r>
          </a:p>
          <a:p>
            <a:pPr lvl="1"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34712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Realizace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Za realizaci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nese odpovědnost konečný uživatel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je to vedoucí partner)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Realizace musí probíhat: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souladu se schválenou projektovou žádostí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souladu s uzavřenou Smlouvou o financování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o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becně v souladu s programovou dokumentací a s dokumentací FMP</a:t>
            </a: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7046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případě, že je nutné se odklonit oproti údajům uvedeným v projektové žádosti, je třeba tuto situaci bezodkladně oznámit Správci FMP a požádat o schválení změny v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Žádost o změnu je třeba vždy podat přes monitorovací systém MS2014+ (záložka „žádost o změnu“) – 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podává žádost vždy vedoucí partner, i v případě, že se změna týká projektového partnera</a:t>
            </a:r>
          </a:p>
          <a:p>
            <a:pPr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Ke změně </a:t>
            </a:r>
            <a:r>
              <a:rPr lang="cs-CZ" altLang="cs-CZ" sz="2000" b="1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 by mělo docházet jen ve výjimečných případech, proto na schválení změny nemá konečný uživatel automatický nárok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O změnu je nutné požádat předtím než má vstoupit v platnost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Změna musí být podána nejpozději v den ukončení realizace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(v případě podstatných změn, které vyžadují změnu smlouvy formou dodatku, alespoň 30 dní před ukončením realizace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)</a:t>
            </a:r>
            <a:endParaRPr lang="cs-CZ" altLang="cs-CZ" sz="18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31516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případě změn týkajících se rozpočtu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nelze v rámci změny navýšit rozpočtovou položku, jejíž krácení bylo schváleno EŘV.</a:t>
            </a:r>
          </a:p>
          <a:p>
            <a:pPr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Podle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míry vlivu dané změny na splnění cílů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a na informace obsažené ve Smlouvě jsou rozlišovány 2 základní skupiny změn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Nepodstatné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– posuzuje a schvaluje Správce, není vyhotoven dodatek ke smlouvě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Podstatné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– posuzuje a schvaluje dle charakteru buď Správce nebo EŘV, po schválení je připraven dodatek ke smlouvě</a:t>
            </a:r>
          </a:p>
          <a:p>
            <a:pPr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28822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Nepodstatné změny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Změna bankovního účtu pro příjem dotace z EFRR</a:t>
            </a: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Změna statutárních zástupců, kontaktních 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osob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Změny v plánovaném zadávání veřejných zakázek (změny termínů, změny rozsahu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…).Změny týkající se veřejných zakázek bude nezbytné po schválení změny Správcem aktualizovat také v modulu Veřejné zakázky v MS2014+.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Drobné změny technologií, které nemají vliv na cíle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Drobné změny v položkách rozpočtu v rámci jedné rozpočtové kapitoly, pokud nejsou způsobeny změnou v aktivitách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zde se nejedná o vytvoření nového výdaje, který v původním rozpočtu nebyl uplatněn – v případě požadavku na nový výdaj se vždy jedná o </a:t>
            </a:r>
            <a:r>
              <a:rPr lang="cs-CZ" altLang="cs-CZ" sz="1700" b="1" dirty="0" smtClean="0">
                <a:latin typeface="Times New Roman" panose="02020603050405020304" pitchFamily="18" charset="0"/>
              </a:rPr>
              <a:t>podstatnou 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změnu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)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Přesun finančních prostředků mezi rozpočtovými kapitolami do výše 15% původní částky (u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typu A se jedná o původní částky na úrovni celého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mirkoprojektu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) kterékoliv z dotčených rozpočtových kapitol v případě, že nedochází k ovlivnění hlavního záměru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, celkové výše rozpočtu ani role partnerů v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838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1269</Words>
  <Application>Microsoft Office PowerPoint</Application>
  <PresentationFormat>Vlastní</PresentationFormat>
  <Paragraphs>218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Čejpová</dc:creator>
  <cp:lastModifiedBy>Maja Hartman</cp:lastModifiedBy>
  <cp:revision>20</cp:revision>
  <dcterms:created xsi:type="dcterms:W3CDTF">2017-03-03T13:09:47Z</dcterms:created>
  <dcterms:modified xsi:type="dcterms:W3CDTF">2019-04-30T08:15:05Z</dcterms:modified>
</cp:coreProperties>
</file>