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handoutMasterIdLst>
    <p:handoutMasterId r:id="rId21"/>
  </p:handoutMasterIdLst>
  <p:sldIdLst>
    <p:sldId id="275" r:id="rId2"/>
    <p:sldId id="277" r:id="rId3"/>
    <p:sldId id="308" r:id="rId4"/>
    <p:sldId id="283" r:id="rId5"/>
    <p:sldId id="303" r:id="rId6"/>
    <p:sldId id="290" r:id="rId7"/>
    <p:sldId id="279" r:id="rId8"/>
    <p:sldId id="284" r:id="rId9"/>
    <p:sldId id="310" r:id="rId10"/>
    <p:sldId id="311" r:id="rId11"/>
    <p:sldId id="285" r:id="rId12"/>
    <p:sldId id="312" r:id="rId13"/>
    <p:sldId id="286" r:id="rId14"/>
    <p:sldId id="287" r:id="rId15"/>
    <p:sldId id="309" r:id="rId16"/>
    <p:sldId id="288" r:id="rId17"/>
    <p:sldId id="313" r:id="rId18"/>
    <p:sldId id="289" r:id="rId19"/>
    <p:sldId id="298" r:id="rId20"/>
  </p:sldIdLst>
  <p:sldSz cx="9144000" cy="6858000" type="screen4x3"/>
  <p:notesSz cx="7099300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B60CF"/>
    <a:srgbClr val="000099"/>
    <a:srgbClr val="FF9900"/>
    <a:srgbClr val="D6A300"/>
    <a:srgbClr val="336699"/>
    <a:srgbClr val="006699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388" autoAdjust="0"/>
  </p:normalViewPr>
  <p:slideViewPr>
    <p:cSldViewPr>
      <p:cViewPr varScale="1">
        <p:scale>
          <a:sx n="110" d="100"/>
          <a:sy n="110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Jana%20-%20Konferencja\Zeszyt1.xlsx" TargetMode="Externa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pl-PL" sz="1500"/>
              <a:t>Współfinasowanie poszczególnych Partenerów</a:t>
            </a:r>
          </a:p>
        </c:rich>
      </c:tx>
      <c:layout>
        <c:manualLayout>
          <c:xMode val="edge"/>
          <c:yMode val="edge"/>
          <c:x val="0.16534102143195481"/>
          <c:y val="0.78211655492802656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598784043152503E-2"/>
          <c:y val="8.8407143144338243E-2"/>
          <c:w val="0.92259460648200964"/>
          <c:h val="0.60679182405302312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5.8396442874944542E-3"/>
                  <c:y val="-1.234663198462093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15,48 %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10,05 %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8,03 %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49309335999705E-2"/>
                  <c:y val="-3.5594860191175565E-4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chemeClr val="tx1"/>
                        </a:solidFill>
                      </a:rPr>
                      <a:t>6,97%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9.8773055876967726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15,13 %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4,4 %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4,71 %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5572384766651834E-2"/>
                  <c:y val="2.4693263969242226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16,62 %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5.8396442874944542E-3"/>
                  <c:y val="4.938652793848421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5,17 %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7.7861923833259343E-3"/>
                  <c:y val="-9.8773055876967726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7,94 %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9465480958314761E-2"/>
                  <c:y val="-9.8773055876967726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solidFill>
                          <a:schemeClr val="tx1"/>
                        </a:solidFill>
                      </a:rPr>
                      <a:t>5,49 %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Arkusz1!$A$1:$A$11</c:f>
              <c:strCache>
                <c:ptCount val="11"/>
                <c:pt idx="0">
                  <c:v>SILESIA PL</c:v>
                </c:pt>
                <c:pt idx="1">
                  <c:v>SILESIA CZ</c:v>
                </c:pt>
                <c:pt idx="2">
                  <c:v>BESKIDY CZ</c:v>
                </c:pt>
                <c:pt idx="3">
                  <c:v>ŚLĄSK CIESZYŃSKI CZ (RSTS)</c:v>
                </c:pt>
                <c:pt idx="4">
                  <c:v>ŚLĄSK CIESZYŃSKI PL</c:v>
                </c:pt>
                <c:pt idx="5">
                  <c:v>PRADZIAD CZ</c:v>
                </c:pt>
                <c:pt idx="6">
                  <c:v>PRADZIAD PL</c:v>
                </c:pt>
                <c:pt idx="7">
                  <c:v>GLACENSIS CZ</c:v>
                </c:pt>
                <c:pt idx="8">
                  <c:v>GLACENSIS PL</c:v>
                </c:pt>
                <c:pt idx="9">
                  <c:v>NYSA CZ</c:v>
                </c:pt>
                <c:pt idx="10">
                  <c:v>NYSA PL</c:v>
                </c:pt>
              </c:strCache>
            </c:strRef>
          </c:cat>
          <c:val>
            <c:numRef>
              <c:f>Arkusz1!$F$1:$F$11</c:f>
              <c:numCache>
                <c:formatCode>General</c:formatCode>
                <c:ptCount val="11"/>
                <c:pt idx="0">
                  <c:v>15.48</c:v>
                </c:pt>
                <c:pt idx="1">
                  <c:v>10.050000000000002</c:v>
                </c:pt>
                <c:pt idx="2">
                  <c:v>8.0300000000000011</c:v>
                </c:pt>
                <c:pt idx="3">
                  <c:v>6.9700000000000024</c:v>
                </c:pt>
                <c:pt idx="4">
                  <c:v>15.13</c:v>
                </c:pt>
                <c:pt idx="5">
                  <c:v>4.4000000000000004</c:v>
                </c:pt>
                <c:pt idx="6">
                  <c:v>4.71</c:v>
                </c:pt>
                <c:pt idx="7">
                  <c:v>16.62</c:v>
                </c:pt>
                <c:pt idx="8">
                  <c:v>5.17</c:v>
                </c:pt>
                <c:pt idx="9">
                  <c:v>7.94</c:v>
                </c:pt>
                <c:pt idx="10">
                  <c:v>5.49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6494312"/>
        <c:axId val="136494696"/>
        <c:axId val="102601008"/>
      </c:bar3DChart>
      <c:catAx>
        <c:axId val="136494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494696"/>
        <c:crosses val="autoZero"/>
        <c:auto val="1"/>
        <c:lblAlgn val="ctr"/>
        <c:lblOffset val="100"/>
        <c:noMultiLvlLbl val="0"/>
      </c:catAx>
      <c:valAx>
        <c:axId val="136494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l-PL"/>
          </a:p>
        </c:txPr>
        <c:crossAx val="136494312"/>
        <c:crosses val="autoZero"/>
        <c:crossBetween val="between"/>
      </c:valAx>
      <c:serAx>
        <c:axId val="102601008"/>
        <c:scaling>
          <c:orientation val="minMax"/>
        </c:scaling>
        <c:delete val="1"/>
        <c:axPos val="b"/>
        <c:majorTickMark val="out"/>
        <c:minorTickMark val="none"/>
        <c:tickLblPos val="none"/>
        <c:crossAx val="136494696"/>
        <c:crosses val="autoZero"/>
      </c:ser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888888888889239E-2"/>
          <c:y val="0.15277777777777779"/>
          <c:w val="0.39722222222222336"/>
          <c:h val="0.379629629629631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</c:dPt>
          <c:dLbls>
            <c:dLbl>
              <c:idx val="0"/>
              <c:layout>
                <c:manualLayout>
                  <c:x val="-0.10391229221347342"/>
                  <c:y val="-0.23388925342665501"/>
                </c:manualLayout>
              </c:layout>
              <c:tx>
                <c:rich>
                  <a:bodyPr/>
                  <a:lstStyle/>
                  <a:p>
                    <a:r>
                      <a:rPr lang="en-US" sz="1300" b="1">
                        <a:latin typeface="Calibri" pitchFamily="34" charset="0"/>
                        <a:cs typeface="Calibri" pitchFamily="34" charset="0"/>
                      </a:rPr>
                      <a:t>Strona PL: 45,99 %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9758530183727227E-2"/>
                  <c:y val="0.30059018664333625"/>
                </c:manualLayout>
              </c:layout>
              <c:tx>
                <c:rich>
                  <a:bodyPr/>
                  <a:lstStyle/>
                  <a:p>
                    <a:r>
                      <a:rPr lang="en-US" sz="1300" b="1">
                        <a:latin typeface="Calibri" pitchFamily="34" charset="0"/>
                        <a:cs typeface="Calibri" pitchFamily="34" charset="0"/>
                      </a:rPr>
                      <a:t>Strona CZ: 54,01 %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Arkusz1!$A$13:$A$14</c:f>
              <c:strCache>
                <c:ptCount val="2"/>
                <c:pt idx="0">
                  <c:v>Strona PL: 45,99 %</c:v>
                </c:pt>
                <c:pt idx="1">
                  <c:v>Strona CZ: 54,01 %</c:v>
                </c:pt>
              </c:strCache>
            </c:strRef>
          </c:cat>
          <c:val>
            <c:numRef>
              <c:f>Arkusz1!$F$13:$F$14</c:f>
              <c:numCache>
                <c:formatCode>General</c:formatCode>
                <c:ptCount val="2"/>
                <c:pt idx="0">
                  <c:v>45.99</c:v>
                </c:pt>
                <c:pt idx="1">
                  <c:v>54.01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0.47584</cdr:x>
      <cdr:y>0.7292</cdr:y>
    </cdr:from>
    <cdr:to>
      <cdr:x>0.65428</cdr:x>
      <cdr:y>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438400" y="28003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6ECB32B-20C1-431D-8578-39FCCA6F89D2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1735A8C-A9DF-4900-85D5-3E128919DE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032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ostokąt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ostokąt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stokąt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Łącznik prostoliniowy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Łącznik prostoliniow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Łącznik prostoliniowy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Łącznik prostoliniowy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Łącznik prostoliniow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Łącznik prostoliniowy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Elipsa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Elipsa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Elipsa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2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FF9BE-DB89-40E4-B9DC-1FA6E77D02A6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23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4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D0C52-7AF4-4FD6-B620-CDDBC762E4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86D50-8A63-475B-95EF-FF66A668608E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EBEA1-EECA-4C03-8C97-042AE742FF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6213-A69E-4F1E-B7DF-039409BC4A7D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73D1-2D15-4CDA-BB60-E860E519EA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4A2754B-FD7D-4BA0-A414-6DEA532DCB6E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5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55FE6A7-1D42-45EB-BFFA-6949D3737D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ostokąt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ostokąt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stokąt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Łącznik prostoliniowy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Łącznik prostoliniow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Łącznik prostoliniowy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Łącznik prostoliniowy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Łącznik prostoliniow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ipsa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Elipsa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Łącznik prostoliniowy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42CF8-B4A4-4308-8C2E-77A238F667B3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21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11C0-7AA4-4208-938D-EB50039BEA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4E41E-CB26-4637-9661-E710BA483C57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BAB6A-4193-401D-AF02-46DF2171BD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FD0BA-17C3-493B-AAD3-AF4DA0280FF9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3405B-809F-44BB-BC38-FE29260A3A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3F61489-C6C0-4FE1-BD5E-37C7F31E9DB5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DEF0159-9173-4652-8A4F-D93B113793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25011-FF31-4964-A2C7-8752F5585F61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F21C7-5338-4676-8150-32EF9F1B42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Łącznik prostoliniow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Łącznik prostoliniowy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Łącznik prostoliniow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Łącznik prostoliniow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Elipsa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2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F579A71-72A4-47B6-90CB-BBDFB439537E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13" name="Symbol zastępczy numeru slajd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3478E09-528D-497F-8124-42916F0D4A0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Symbol zastępczy stopki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Elipsa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Łącznik prostoliniow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Łącznik prostoliniow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Łącznik prostoliniow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Łącznik prostoliniowy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8A6522-6060-42A5-A6D0-3F3D10F359EE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13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0AF2C2-F7E1-4A29-8EFE-E35727A3FE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28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49F0E5E-B79E-48BB-BD54-ECB43B0B5161}" type="datetimeFigureOut">
              <a:rPr lang="pl-PL"/>
              <a:pPr>
                <a:defRPr/>
              </a:pPr>
              <a:t>2014-03-25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DFF7CF0-1E57-4DA7-858A-3BD532031C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27" r:id="rId4"/>
    <p:sldLayoutId id="2147484028" r:id="rId5"/>
    <p:sldLayoutId id="2147484035" r:id="rId6"/>
    <p:sldLayoutId id="2147484029" r:id="rId7"/>
    <p:sldLayoutId id="2147484036" r:id="rId8"/>
    <p:sldLayoutId id="2147484037" r:id="rId9"/>
    <p:sldLayoutId id="2147484030" r:id="rId10"/>
    <p:sldLayoutId id="214748403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0C61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AABBD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AACC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euroregion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euroregions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D:\czeskawspolpracabeznapis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7930" y="4774914"/>
            <a:ext cx="21605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43510" y="3529536"/>
            <a:ext cx="6120680" cy="122413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„EUREGIO </a:t>
            </a:r>
            <a:r>
              <a:rPr lang="pl-PL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PL-CZ” </a:t>
            </a:r>
            <a:r>
              <a:rPr lang="pl-PL" sz="2400" dirty="0">
                <a:solidFill>
                  <a:schemeClr val="tx1"/>
                </a:solidFill>
              </a:rPr>
              <a:t>euroregiony na polsko-czeskim pograniczu </a:t>
            </a:r>
            <a:endParaRPr lang="pl-PL" sz="2400" dirty="0">
              <a:solidFill>
                <a:srgbClr val="000099"/>
              </a:solidFill>
            </a:endParaRPr>
          </a:p>
        </p:txBody>
      </p:sp>
      <p:sp>
        <p:nvSpPr>
          <p:cNvPr id="34819" name="Symbol zastępczy zawartości 2"/>
          <p:cNvSpPr>
            <a:spLocks noGrp="1"/>
          </p:cNvSpPr>
          <p:nvPr>
            <p:ph type="subTitle" idx="1"/>
          </p:nvPr>
        </p:nvSpPr>
        <p:spPr>
          <a:xfrm>
            <a:off x="2317750" y="5940744"/>
            <a:ext cx="6172200" cy="828374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…uczymy się, przedstawiamy się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dirty="0" smtClean="0">
                <a:solidFill>
                  <a:schemeClr val="tx1"/>
                </a:solidFill>
              </a:rPr>
              <a:t>poznajemy, analizujemy…</a:t>
            </a:r>
          </a:p>
          <a:p>
            <a:pPr algn="ctr"/>
            <a:r>
              <a:rPr lang="pl-PL" sz="1400" dirty="0" smtClean="0">
                <a:solidFill>
                  <a:schemeClr val="tx1"/>
                </a:solidFill>
              </a:rPr>
              <a:t>Trutnov, 27.03.2014r.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4663" y="3175"/>
            <a:ext cx="7318375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272834"/>
            <a:ext cx="8354318" cy="5472113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pl-PL" sz="1800" b="1" dirty="0" smtClean="0">
                <a:solidFill>
                  <a:srgbClr val="FF9900"/>
                </a:solidFill>
              </a:rPr>
              <a:t>Działania bloku 1 </a:t>
            </a:r>
            <a:r>
              <a:rPr lang="pl-PL" sz="1800" dirty="0" smtClean="0"/>
              <a:t>- Wzajemne poznawanie, rozwijanie współpracy między euroregionami na pograniczu PL-CZ</a:t>
            </a:r>
          </a:p>
          <a:p>
            <a:pPr marL="0" indent="0" algn="just">
              <a:buFont typeface="Wingdings" pitchFamily="2" charset="2"/>
              <a:buNone/>
            </a:pPr>
            <a:endParaRPr lang="pl-PL" sz="1800" dirty="0" smtClean="0"/>
          </a:p>
          <a:p>
            <a:pPr marL="0" indent="0" algn="ctr">
              <a:buFont typeface="Wingdings" pitchFamily="2" charset="2"/>
              <a:buNone/>
            </a:pPr>
            <a:r>
              <a:rPr lang="pl-PL" sz="1800" b="1" u="sng" dirty="0" smtClean="0"/>
              <a:t>Działania zrealizowane</a:t>
            </a:r>
          </a:p>
          <a:p>
            <a:pPr marL="0" indent="0" algn="just">
              <a:buNone/>
            </a:pPr>
            <a:r>
              <a:rPr lang="pl-PL" sz="1800" dirty="0" smtClean="0"/>
              <a:t>Działanie 1b – 3-5.10.2012r. Euroregion Pradziad </a:t>
            </a:r>
            <a:endParaRPr lang="pl-PL" sz="1800" dirty="0"/>
          </a:p>
          <a:p>
            <a:pPr marL="0" indent="0" algn="just">
              <a:buNone/>
            </a:pPr>
            <a:r>
              <a:rPr lang="pl-PL" sz="1400" dirty="0"/>
              <a:t>Działanie obejmowało pobyt studyjny w Euroregionie Pradziad wraz z prezentacją roli euroregionu w rozwoju obszarów peryferyjnych i ruchu turystycznego, a także rolą euroregionu w rozwoju ruchu turystycznego. W ramach </a:t>
            </a:r>
            <a:r>
              <a:rPr lang="pl-PL" sz="1400" dirty="0" err="1"/>
              <a:t>stady</a:t>
            </a:r>
            <a:r>
              <a:rPr lang="pl-PL" sz="1400" dirty="0"/>
              <a:t>-tour zwiedzono polską miejscowość Głogówek, w której w ramach POWT </a:t>
            </a:r>
            <a:r>
              <a:rPr lang="pl-PL" sz="1400" dirty="0" err="1"/>
              <a:t>RCz</a:t>
            </a:r>
            <a:r>
              <a:rPr lang="pl-PL" sz="1400" dirty="0"/>
              <a:t>-RP 2007-2013 zrealizowano ciekawy projekt polegający na stworzeniu obserwatorium astronomicznego.</a:t>
            </a:r>
            <a:endParaRPr lang="pl-PL" sz="1400" dirty="0" smtClean="0"/>
          </a:p>
          <a:p>
            <a:pPr marL="0" indent="0" algn="just">
              <a:buNone/>
            </a:pPr>
            <a:endParaRPr lang="pl-PL" sz="200" dirty="0" smtClean="0"/>
          </a:p>
          <a:p>
            <a:pPr marL="0" indent="0" algn="just">
              <a:buNone/>
            </a:pPr>
            <a:endParaRPr lang="pl-PL" sz="200" dirty="0" smtClean="0"/>
          </a:p>
        </p:txBody>
      </p:sp>
      <p:pic>
        <p:nvPicPr>
          <p:cNvPr id="44036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15888"/>
            <a:ext cx="1370013" cy="116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995120" cy="10112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r>
              <a:rPr lang="pl-PL" sz="3300" b="1" dirty="0" smtClean="0">
                <a:solidFill>
                  <a:srgbClr val="0033CC"/>
                </a:solidFill>
              </a:rPr>
              <a:t/>
            </a:r>
            <a:br>
              <a:rPr lang="pl-PL" sz="3300" b="1" dirty="0" smtClean="0">
                <a:solidFill>
                  <a:srgbClr val="0033CC"/>
                </a:solidFill>
              </a:rPr>
            </a:b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482203" cy="23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26065"/>
            <a:ext cx="2899715" cy="19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4642"/>
            <a:ext cx="3523559" cy="235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18" y="4926064"/>
            <a:ext cx="2899714" cy="19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0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354318" cy="5908235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pl-PL" sz="1800" b="1" dirty="0" smtClean="0">
                <a:solidFill>
                  <a:srgbClr val="FF9900"/>
                </a:solidFill>
              </a:rPr>
              <a:t>Działania bloku 1 </a:t>
            </a:r>
            <a:r>
              <a:rPr lang="pl-PL" sz="1800" dirty="0" smtClean="0"/>
              <a:t>- Wzajemne poznawanie, rozwijanie współpracy między euroregionami na pograniczu PL-CZ</a:t>
            </a:r>
          </a:p>
          <a:p>
            <a:pPr marL="0" indent="0" algn="ctr">
              <a:buFont typeface="Wingdings" pitchFamily="2" charset="2"/>
              <a:buNone/>
            </a:pPr>
            <a:r>
              <a:rPr lang="pl-PL" sz="1800" b="1" u="sng" dirty="0" smtClean="0"/>
              <a:t>Działania zrealizowane</a:t>
            </a:r>
          </a:p>
          <a:p>
            <a:pPr marL="0" indent="0" algn="just">
              <a:buNone/>
            </a:pPr>
            <a:r>
              <a:rPr lang="pl-PL" sz="1800" dirty="0" smtClean="0"/>
              <a:t>Działanie 1c – 22-24.05.2013r. Euroregion Śląsk Cieszyński</a:t>
            </a:r>
            <a:endParaRPr lang="pl-PL" sz="1800" dirty="0"/>
          </a:p>
          <a:p>
            <a:pPr marL="0" indent="0" algn="just">
              <a:buNone/>
            </a:pPr>
            <a:r>
              <a:rPr lang="pl-PL" sz="1400" dirty="0"/>
              <a:t>Pierwszego dnia uczestnicy zaznajomili się z </a:t>
            </a:r>
            <a:r>
              <a:rPr lang="pl-PL" sz="1400" dirty="0" smtClean="0"/>
              <a:t>realizacją </a:t>
            </a:r>
            <a:r>
              <a:rPr lang="pl-PL" sz="1400" dirty="0"/>
              <a:t>programu „Ogrodu dwóch brzegów”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 </a:t>
            </a:r>
            <a:r>
              <a:rPr lang="pl-PL" sz="1400" dirty="0"/>
              <a:t>Cieszynie i Czeskim Cieszynie. Drugiego dnia ze specyfiką współpracy w Euroregionie Śląsk Cieszyński. Podczas panelu konferencyjnego w hotelu VITALITY w Wędryni przedstawione zostały między innymi przykłady transferu dobrych praktyk Euroregionu Śląsk Cieszyński – </a:t>
            </a:r>
            <a:r>
              <a:rPr lang="pl-PL" sz="1400" dirty="0" err="1"/>
              <a:t>Těšínské</a:t>
            </a:r>
            <a:r>
              <a:rPr lang="pl-PL" sz="1400" dirty="0"/>
              <a:t> </a:t>
            </a:r>
            <a:r>
              <a:rPr lang="pl-PL" sz="1400" dirty="0" err="1"/>
              <a:t>Slezsko</a:t>
            </a:r>
            <a:r>
              <a:rPr lang="pl-PL" sz="1400" dirty="0"/>
              <a:t> z innych europejskich pograniczy oraz współpraca w obszarze ruchu turystycznego. O roli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i </a:t>
            </a:r>
            <a:r>
              <a:rPr lang="pl-PL" sz="1400" dirty="0"/>
              <a:t>znaczeniu mniejszości polskiej na Zaolziu mówiono także w Bystrzycy, a na zakończenie wszyscy udali się na </a:t>
            </a:r>
            <a:r>
              <a:rPr lang="pl-PL" sz="1400" dirty="0" err="1"/>
              <a:t>Trójstyk</a:t>
            </a:r>
            <a:r>
              <a:rPr lang="pl-PL" sz="1400" dirty="0"/>
              <a:t> granic, by poznać i ten specyficzny dla Euroregionu Śląsk Cieszyński element współpracy.</a:t>
            </a:r>
          </a:p>
          <a:p>
            <a:pPr marL="0" indent="0" algn="just">
              <a:buNone/>
            </a:pPr>
            <a:r>
              <a:rPr lang="pl-PL" sz="1400" dirty="0" smtClean="0"/>
              <a:t>Ostatniego</a:t>
            </a:r>
            <a:r>
              <a:rPr lang="pl-PL" sz="1400" dirty="0"/>
              <a:t>, trzeciego dnia, uczestników zdarzenia gościł wójt Jasienicy, Przewodniczący Rady Euroregionu Janusz Pierzyna, który wraz z dyrekcją jasienickiego ośrodka kultury zaprezentował efekty polsko-czeskiej współpracy realizowanej w ramach partnerskiego programu JA-PE.</a:t>
            </a:r>
          </a:p>
          <a:p>
            <a:pPr marL="0" indent="0" algn="just">
              <a:buFont typeface="Wingdings" pitchFamily="2" charset="2"/>
              <a:buNone/>
            </a:pPr>
            <a:endParaRPr lang="pl-PL" sz="1400" dirty="0" smtClean="0"/>
          </a:p>
          <a:p>
            <a:pPr marL="0" indent="0" algn="just">
              <a:buNone/>
            </a:pPr>
            <a:endParaRPr lang="pl-PL" sz="200" dirty="0" smtClean="0"/>
          </a:p>
          <a:p>
            <a:pPr marL="0" indent="0" algn="just">
              <a:buNone/>
            </a:pPr>
            <a:endParaRPr lang="pl-PL" sz="200" dirty="0" smtClean="0"/>
          </a:p>
        </p:txBody>
      </p:sp>
      <p:pic>
        <p:nvPicPr>
          <p:cNvPr id="44036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15888"/>
            <a:ext cx="1370013" cy="116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995120" cy="10112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r>
              <a:rPr lang="pl-PL" sz="3300" b="1" dirty="0" smtClean="0">
                <a:solidFill>
                  <a:srgbClr val="0033CC"/>
                </a:solidFill>
              </a:rPr>
              <a:t/>
            </a:r>
            <a:br>
              <a:rPr lang="pl-PL" sz="3300" b="1" dirty="0" smtClean="0">
                <a:solidFill>
                  <a:srgbClr val="0033CC"/>
                </a:solidFill>
              </a:rPr>
            </a:b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13784"/>
            <a:ext cx="291814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33" y="4955648"/>
            <a:ext cx="2910447" cy="193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10" y="4908832"/>
            <a:ext cx="291814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55648"/>
            <a:ext cx="2910447" cy="193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995120" cy="10112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r>
              <a:rPr lang="pl-PL" sz="3300" b="1" dirty="0" smtClean="0">
                <a:solidFill>
                  <a:srgbClr val="0033CC"/>
                </a:solidFill>
              </a:rPr>
              <a:t/>
            </a:r>
            <a:br>
              <a:rPr lang="pl-PL" sz="3300" b="1" dirty="0" smtClean="0">
                <a:solidFill>
                  <a:srgbClr val="0033CC"/>
                </a:solidFill>
              </a:rPr>
            </a:br>
            <a:endParaRPr lang="pl-PL" sz="3300" b="1" dirty="0">
              <a:solidFill>
                <a:srgbClr val="0033C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354318" cy="5908235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pl-PL" sz="1800" b="1" dirty="0" smtClean="0">
                <a:solidFill>
                  <a:srgbClr val="FF9900"/>
                </a:solidFill>
              </a:rPr>
              <a:t>Działania bloku 1 </a:t>
            </a:r>
            <a:r>
              <a:rPr lang="pl-PL" sz="1800" dirty="0" smtClean="0"/>
              <a:t>- Wzajemne poznawanie, rozwijanie współpracy między euroregionami na pograniczu PL-CZ</a:t>
            </a:r>
          </a:p>
          <a:p>
            <a:pPr marL="0" indent="0" algn="ctr">
              <a:buFont typeface="Wingdings" pitchFamily="2" charset="2"/>
              <a:buNone/>
            </a:pPr>
            <a:r>
              <a:rPr lang="pl-PL" sz="1800" b="1" u="sng" dirty="0" smtClean="0"/>
              <a:t>Działania zrealizowane</a:t>
            </a:r>
          </a:p>
          <a:p>
            <a:pPr marL="0" indent="0" algn="just">
              <a:buNone/>
            </a:pPr>
            <a:r>
              <a:rPr lang="pl-PL" sz="1800" dirty="0" smtClean="0"/>
              <a:t>Działanie 1e – 2-4.10.2013r. Euroregion  </a:t>
            </a:r>
            <a:r>
              <a:rPr lang="pl-PL" sz="1800" dirty="0" err="1" smtClean="0"/>
              <a:t>Glacensis</a:t>
            </a:r>
            <a:endParaRPr lang="pl-PL" sz="1800" dirty="0"/>
          </a:p>
          <a:p>
            <a:pPr marL="0" indent="0" algn="just">
              <a:buFont typeface="Wingdings" pitchFamily="2" charset="2"/>
              <a:buNone/>
            </a:pPr>
            <a:endParaRPr lang="pl-PL" sz="1200" dirty="0" smtClean="0"/>
          </a:p>
          <a:p>
            <a:pPr marL="0" indent="0" algn="just">
              <a:buNone/>
            </a:pPr>
            <a:r>
              <a:rPr lang="pl-PL" sz="1200" dirty="0"/>
              <a:t>Podczas </a:t>
            </a:r>
            <a:r>
              <a:rPr lang="pl-PL" sz="1200" dirty="0" smtClean="0"/>
              <a:t>spotkania omówiona </a:t>
            </a:r>
            <a:r>
              <a:rPr lang="pl-PL" sz="1200" dirty="0"/>
              <a:t>została specyfika działalności Euroregionu </a:t>
            </a:r>
            <a:r>
              <a:rPr lang="pl-PL" sz="1200" dirty="0" err="1"/>
              <a:t>Glacensis</a:t>
            </a:r>
            <a:r>
              <a:rPr lang="pl-PL" sz="1200" dirty="0"/>
              <a:t>. Obecni byli także przedstawiciele </a:t>
            </a:r>
            <a:r>
              <a:rPr lang="pl-PL" sz="1200" dirty="0" err="1"/>
              <a:t>Regional</a:t>
            </a:r>
            <a:r>
              <a:rPr lang="pl-PL" sz="1200" dirty="0"/>
              <a:t> Development </a:t>
            </a:r>
            <a:r>
              <a:rPr lang="pl-PL" sz="1200" dirty="0" err="1"/>
              <a:t>Agency</a:t>
            </a:r>
            <a:r>
              <a:rPr lang="pl-PL" sz="1200" dirty="0"/>
              <a:t>, którzy omówili rolę agencji RDA we współpracy </a:t>
            </a:r>
            <a:r>
              <a:rPr lang="pl-PL" sz="1200" dirty="0" smtClean="0"/>
              <a:t>transgranicznej. </a:t>
            </a:r>
            <a:r>
              <a:rPr lang="pl-PL" sz="1200" dirty="0"/>
              <a:t>Dzień drugi obejmował </a:t>
            </a:r>
            <a:r>
              <a:rPr lang="pl-PL" sz="1200" dirty="0" err="1"/>
              <a:t>study</a:t>
            </a:r>
            <a:r>
              <a:rPr lang="pl-PL" sz="1200" dirty="0"/>
              <a:t> tour po Euroregionie </a:t>
            </a:r>
            <a:r>
              <a:rPr lang="pl-PL" sz="1200" dirty="0" err="1"/>
              <a:t>Glacensis</a:t>
            </a:r>
            <a:r>
              <a:rPr lang="pl-PL" sz="1200" dirty="0"/>
              <a:t>, w ramach którego uczestnicy zwiedzili kompleks w </a:t>
            </a:r>
            <a:r>
              <a:rPr lang="pl-PL" sz="1200" dirty="0" err="1"/>
              <a:t>Meziměstí</a:t>
            </a:r>
            <a:r>
              <a:rPr lang="pl-PL" sz="1200" dirty="0"/>
              <a:t> rewitalizowany w ramach projektu pn. „</a:t>
            </a:r>
            <a:r>
              <a:rPr lang="pl-PL" sz="1200" dirty="0" err="1"/>
              <a:t>Skladové</a:t>
            </a:r>
            <a:r>
              <a:rPr lang="pl-PL" sz="1200" dirty="0"/>
              <a:t>, </a:t>
            </a:r>
            <a:r>
              <a:rPr lang="pl-PL" sz="1200" dirty="0" err="1"/>
              <a:t>obchodní</a:t>
            </a:r>
            <a:r>
              <a:rPr lang="pl-PL" sz="1200" dirty="0"/>
              <a:t> a </a:t>
            </a:r>
            <a:r>
              <a:rPr lang="pl-PL" sz="1200" dirty="0" err="1"/>
              <a:t>volnočasové</a:t>
            </a:r>
            <a:r>
              <a:rPr lang="pl-PL" sz="1200" dirty="0"/>
              <a:t> centrum </a:t>
            </a:r>
            <a:r>
              <a:rPr lang="pl-PL" sz="1200" dirty="0" err="1"/>
              <a:t>Walzlovka</a:t>
            </a:r>
            <a:r>
              <a:rPr lang="pl-PL" sz="1200" dirty="0"/>
              <a:t> – </a:t>
            </a:r>
            <a:r>
              <a:rPr lang="pl-PL" sz="1200" dirty="0" err="1"/>
              <a:t>Meziměstí</a:t>
            </a:r>
            <a:r>
              <a:rPr lang="pl-PL" sz="1200" dirty="0"/>
              <a:t>“ oraz Ośrodek Zdrowia i Sportu AQUA Land w </a:t>
            </a:r>
            <a:r>
              <a:rPr lang="pl-PL" sz="1200" dirty="0" err="1"/>
              <a:t>Meziměstí</a:t>
            </a:r>
            <a:r>
              <a:rPr lang="pl-PL" sz="1200" dirty="0"/>
              <a:t>, zbudowany w ramach projektu współpracy transgranicznej pn. „Rozwój infrastruktury turystycznej i rekreacyjnej w regionie przygranicznym Ziemi </a:t>
            </a:r>
            <a:r>
              <a:rPr lang="pl-PL" sz="1200" dirty="0" err="1"/>
              <a:t>Broumovskiej</a:t>
            </a:r>
            <a:r>
              <a:rPr lang="pl-PL" sz="1200" dirty="0"/>
              <a:t> i Mieroszowskiej – 1. Etap". </a:t>
            </a:r>
            <a:r>
              <a:rPr lang="pl-PL" sz="1200" dirty="0" err="1" smtClean="0"/>
              <a:t>Study</a:t>
            </a:r>
            <a:r>
              <a:rPr lang="pl-PL" sz="1200" dirty="0" smtClean="0"/>
              <a:t> </a:t>
            </a:r>
            <a:r>
              <a:rPr lang="pl-PL" sz="1200" dirty="0"/>
              <a:t>tour </a:t>
            </a:r>
            <a:r>
              <a:rPr lang="pl-PL" sz="1200" dirty="0" smtClean="0"/>
              <a:t>zakończyła prezentacja </a:t>
            </a:r>
            <a:r>
              <a:rPr lang="pl-PL" sz="1200" dirty="0"/>
              <a:t>transgranicznych projektów Kudowy Zdroju realizowanych z czeskimi partnerami</a:t>
            </a:r>
            <a:r>
              <a:rPr lang="pl-PL" sz="1200" dirty="0" smtClean="0"/>
              <a:t>. Ostatni </a:t>
            </a:r>
            <a:r>
              <a:rPr lang="pl-PL" sz="1200" dirty="0"/>
              <a:t>dzień spotkania </a:t>
            </a:r>
            <a:r>
              <a:rPr lang="pl-PL" sz="1200" dirty="0" smtClean="0"/>
              <a:t>rozpoczęto </a:t>
            </a:r>
            <a:r>
              <a:rPr lang="pl-PL" sz="1200" dirty="0"/>
              <a:t>od prezentacji dotyczącej Transgranicznego Banku Danych PL-CZ-D, którą przedstawił Pan Sławomir Banaszak – Kierownik oddziału Urzędu Statystycznego w Jeleniej Górze, poświęconej generowaniu danych dotyczących euroregionów na pograniczu polsko - czesko - niemieckim oraz charakterowi współpracy Urzędu Statystycznego z euroregionami dotyczącej charakteru generowanych danych. </a:t>
            </a:r>
          </a:p>
          <a:p>
            <a:pPr marL="0" indent="0" algn="just">
              <a:buNone/>
            </a:pPr>
            <a:endParaRPr lang="pl-PL" sz="1200" dirty="0" smtClean="0"/>
          </a:p>
          <a:p>
            <a:pPr marL="0" indent="0" algn="just">
              <a:buNone/>
            </a:pPr>
            <a:endParaRPr lang="pl-PL" sz="1200" dirty="0" smtClean="0"/>
          </a:p>
        </p:txBody>
      </p:sp>
      <p:pic>
        <p:nvPicPr>
          <p:cNvPr id="44036" name="Symbol zastępczy zawartości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15888"/>
            <a:ext cx="1370013" cy="116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81942"/>
            <a:ext cx="2768077" cy="207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01662"/>
            <a:ext cx="2369840" cy="17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67" y="4818205"/>
            <a:ext cx="2747783" cy="20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02" y="5103089"/>
            <a:ext cx="2399330" cy="179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046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39008" y="700881"/>
            <a:ext cx="8208268" cy="6184108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pl-PL" sz="2000" b="1" dirty="0" smtClean="0">
                <a:solidFill>
                  <a:srgbClr val="FF9900"/>
                </a:solidFill>
              </a:rPr>
              <a:t>Działania bloku 2</a:t>
            </a:r>
            <a:r>
              <a:rPr lang="pl-PL" sz="2000" b="1" dirty="0" smtClean="0"/>
              <a:t> </a:t>
            </a:r>
            <a:r>
              <a:rPr lang="pl-PL" sz="2000" dirty="0" smtClean="0"/>
              <a:t>- Zdobywanie doświadczeń za granicą</a:t>
            </a:r>
          </a:p>
          <a:p>
            <a:pPr marL="0" indent="0" algn="just">
              <a:buNone/>
            </a:pPr>
            <a:endParaRPr lang="pl-PL" sz="2000" b="1" u="sng" dirty="0" smtClean="0"/>
          </a:p>
          <a:p>
            <a:pPr marL="0" indent="0" algn="ctr">
              <a:buNone/>
            </a:pPr>
            <a:r>
              <a:rPr lang="pl-PL" sz="2000" b="1" u="sng" dirty="0" smtClean="0"/>
              <a:t>Działania zrealizowane</a:t>
            </a:r>
          </a:p>
          <a:p>
            <a:pPr marL="0" indent="0" algn="just">
              <a:buNone/>
            </a:pPr>
            <a:r>
              <a:rPr lang="pl-PL" sz="2000" dirty="0" smtClean="0">
                <a:solidFill>
                  <a:srgbClr val="0033CC"/>
                </a:solidFill>
              </a:rPr>
              <a:t>Działanie </a:t>
            </a:r>
            <a:r>
              <a:rPr lang="pl-PL" sz="2000" dirty="0">
                <a:solidFill>
                  <a:srgbClr val="0033CC"/>
                </a:solidFill>
              </a:rPr>
              <a:t>2a </a:t>
            </a:r>
            <a:r>
              <a:rPr lang="pl-PL" sz="2000" dirty="0" smtClean="0">
                <a:solidFill>
                  <a:srgbClr val="0033CC"/>
                </a:solidFill>
              </a:rPr>
              <a:t>– 7-9.11.2013r. </a:t>
            </a:r>
            <a:r>
              <a:rPr lang="pl-PL" sz="2000" dirty="0" err="1"/>
              <a:t>Liège</a:t>
            </a:r>
            <a:r>
              <a:rPr lang="pl-PL" sz="2000" dirty="0"/>
              <a:t>, Belgia</a:t>
            </a:r>
            <a:endParaRPr lang="pl-PL" sz="2000" dirty="0" smtClean="0">
              <a:solidFill>
                <a:srgbClr val="0033CC"/>
              </a:solidFill>
            </a:endParaRPr>
          </a:p>
          <a:p>
            <a:pPr marL="0" indent="0" algn="just">
              <a:buNone/>
            </a:pPr>
            <a:r>
              <a:rPr lang="pl-PL" sz="2000" dirty="0" smtClean="0"/>
              <a:t>Udział </a:t>
            </a:r>
            <a:r>
              <a:rPr lang="pl-PL" sz="2000" dirty="0"/>
              <a:t>w Konferencji i Walnym Zgromadzeniu Stowarzyszenia Europejskich Regionów Granicznych (SERG/AGEG</a:t>
            </a:r>
            <a:r>
              <a:rPr lang="pl-PL" sz="2000" dirty="0" smtClean="0"/>
              <a:t>)</a:t>
            </a:r>
          </a:p>
          <a:p>
            <a:pPr marL="0" indent="0" algn="just">
              <a:buNone/>
            </a:pPr>
            <a:endParaRPr lang="pl-PL" sz="2000" dirty="0"/>
          </a:p>
          <a:p>
            <a:pPr marL="0" indent="0" algn="just">
              <a:buNone/>
            </a:pPr>
            <a:r>
              <a:rPr lang="pl-PL" sz="2000" dirty="0">
                <a:solidFill>
                  <a:srgbClr val="0033CC"/>
                </a:solidFill>
              </a:rPr>
              <a:t>Działanie </a:t>
            </a:r>
            <a:r>
              <a:rPr lang="pl-PL" sz="2000" dirty="0">
                <a:solidFill>
                  <a:srgbClr val="1B60CF"/>
                </a:solidFill>
              </a:rPr>
              <a:t>2b - </a:t>
            </a:r>
            <a:r>
              <a:rPr lang="pl-PL" sz="2000" dirty="0" smtClean="0">
                <a:solidFill>
                  <a:srgbClr val="1B60CF"/>
                </a:solidFill>
              </a:rPr>
              <a:t>20-23.11.2013r. </a:t>
            </a:r>
            <a:r>
              <a:rPr lang="pl-PL" sz="2000" dirty="0" smtClean="0"/>
              <a:t>Dunkierka</a:t>
            </a:r>
            <a:r>
              <a:rPr lang="pl-PL" sz="2000" dirty="0"/>
              <a:t>, </a:t>
            </a:r>
            <a:r>
              <a:rPr lang="pl-PL" sz="2000" dirty="0" smtClean="0"/>
              <a:t>Francja</a:t>
            </a:r>
          </a:p>
          <a:p>
            <a:pPr marL="0" indent="0" algn="just">
              <a:buNone/>
            </a:pPr>
            <a:r>
              <a:rPr lang="pl-PL" sz="2000" dirty="0" smtClean="0"/>
              <a:t>Wizyta </a:t>
            </a:r>
            <a:r>
              <a:rPr lang="pl-PL" sz="2000" dirty="0"/>
              <a:t>studyjna w EUWT - (GECT) West-</a:t>
            </a:r>
            <a:r>
              <a:rPr lang="pl-PL" sz="2000" dirty="0" err="1"/>
              <a:t>Vlaanderen</a:t>
            </a:r>
            <a:r>
              <a:rPr lang="pl-PL" sz="2000" dirty="0"/>
              <a:t> / </a:t>
            </a:r>
            <a:r>
              <a:rPr lang="pl-PL" sz="2000" dirty="0" err="1"/>
              <a:t>Flandre-Dunkerque-Côte</a:t>
            </a:r>
            <a:r>
              <a:rPr lang="pl-PL" sz="2000" dirty="0"/>
              <a:t> </a:t>
            </a:r>
            <a:r>
              <a:rPr lang="pl-PL" sz="2000" dirty="0" err="1"/>
              <a:t>d’Opale</a:t>
            </a:r>
            <a:r>
              <a:rPr lang="pl-PL" sz="2000" dirty="0"/>
              <a:t> (pogranicze francusko-belgijskie) </a:t>
            </a:r>
            <a:r>
              <a:rPr lang="pl-PL" sz="2000" dirty="0" smtClean="0"/>
              <a:t> </a:t>
            </a:r>
            <a:endParaRPr lang="pl-PL" sz="2000" dirty="0"/>
          </a:p>
          <a:p>
            <a:pPr marL="0" indent="0" algn="just">
              <a:buNone/>
            </a:pPr>
            <a:endParaRPr lang="pl-PL" sz="2000" dirty="0"/>
          </a:p>
          <a:p>
            <a:pPr marL="0" indent="0" algn="just">
              <a:buFont typeface="Wingdings" pitchFamily="2" charset="2"/>
              <a:buNone/>
            </a:pPr>
            <a:endParaRPr lang="pl-PL" sz="2000" dirty="0" smtClean="0"/>
          </a:p>
          <a:p>
            <a:pPr marL="0" indent="0" algn="just">
              <a:buFont typeface="Wingdings" pitchFamily="2" charset="2"/>
              <a:buNone/>
            </a:pPr>
            <a:endParaRPr lang="pl-PL" sz="700" dirty="0" smtClean="0"/>
          </a:p>
        </p:txBody>
      </p:sp>
      <p:pic>
        <p:nvPicPr>
          <p:cNvPr id="45059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15888"/>
            <a:ext cx="1370013" cy="116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 descr="C:\Users\PC\Desktop\Jana - Konferencja\europebusinesstravelthumb1677444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362539" y="2708920"/>
            <a:ext cx="1116583" cy="949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240705" y="103404"/>
            <a:ext cx="6995120" cy="42624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39617"/>
            <a:ext cx="2585864" cy="17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39617"/>
            <a:ext cx="2585865" cy="17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281246"/>
            <a:ext cx="2371058" cy="157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66" y="4639617"/>
            <a:ext cx="2635946" cy="175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81246"/>
            <a:ext cx="2371059" cy="157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C:\Users\PC\Desktop\Jana - Konferencja\feature_repo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82" y="0"/>
            <a:ext cx="1800200" cy="150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700881"/>
            <a:ext cx="8354317" cy="6184107"/>
          </a:xfrm>
        </p:spPr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b="1" dirty="0" smtClean="0">
                <a:solidFill>
                  <a:srgbClr val="FF9900"/>
                </a:solidFill>
              </a:rPr>
              <a:t>Działania bloku 3 </a:t>
            </a:r>
            <a:r>
              <a:rPr lang="pl-PL" sz="2000" dirty="0"/>
              <a:t>- </a:t>
            </a:r>
            <a:r>
              <a:rPr lang="pl-PL" sz="2000" dirty="0" smtClean="0"/>
              <a:t>Analiza </a:t>
            </a:r>
            <a:r>
              <a:rPr lang="pl-PL" sz="2000" dirty="0"/>
              <a:t>systemowych </a:t>
            </a:r>
            <a:r>
              <a:rPr lang="pl-PL" sz="2000" dirty="0" smtClean="0"/>
              <a:t>problemów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dirty="0" smtClean="0"/>
              <a:t> </a:t>
            </a:r>
            <a:r>
              <a:rPr lang="pl-PL" sz="2000" dirty="0"/>
              <a:t>współpracy transgranicznej na czesko-polskiej </a:t>
            </a:r>
            <a:r>
              <a:rPr lang="pl-PL" sz="2000" dirty="0" smtClean="0"/>
              <a:t>granicy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1800" dirty="0" smtClean="0"/>
              <a:t>W </a:t>
            </a:r>
            <a:r>
              <a:rPr lang="pl-PL" sz="1800" dirty="0"/>
              <a:t>ramach tego działania zostanie opracowana Analiza definiująca problemy w zakresie rozwoju współpracy transgranicznej w różnych dziedzinach, np. transportu, środowiska, ustawodawstwa, unijnych transgranicznych programów  pomocowych, w tym </a:t>
            </a:r>
            <a:r>
              <a:rPr lang="pl-PL" sz="1800" dirty="0" smtClean="0"/>
              <a:t>FMP, </a:t>
            </a:r>
            <a:r>
              <a:rPr lang="pl-PL" sz="1800" dirty="0"/>
              <a:t>EUWT, itp. oraz późniejsza prezentacja tego dokumentu na forum w celu zainicjowania zmian aktów prawnych i ustaw, jak również do </a:t>
            </a:r>
            <a:r>
              <a:rPr lang="pl-PL" sz="1800" dirty="0" smtClean="0"/>
              <a:t>wykorzystania </a:t>
            </a:r>
            <a:r>
              <a:rPr lang="pl-PL" sz="1800" dirty="0"/>
              <a:t>przy przygotowywaniu nowych projektów. </a:t>
            </a:r>
            <a:endParaRPr lang="pl-PL" sz="1800" dirty="0" smtClean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42624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0" y="3527379"/>
            <a:ext cx="3384376" cy="225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7379"/>
            <a:ext cx="3144380" cy="235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30935"/>
            <a:ext cx="3377681" cy="22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07620"/>
            <a:ext cx="3377681" cy="22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333440"/>
            <a:ext cx="8244408" cy="47667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pl-PL" sz="2000" b="1" dirty="0" smtClean="0">
                <a:solidFill>
                  <a:srgbClr val="FF9900"/>
                </a:solidFill>
              </a:rPr>
              <a:t>Działania bloku 4 - </a:t>
            </a:r>
            <a:r>
              <a:rPr lang="pl-PL" sz="2000" b="1" u="sng" dirty="0" smtClean="0"/>
              <a:t>Działania zrealizowane/w realizacji</a:t>
            </a:r>
            <a:endParaRPr lang="pl-PL" sz="1700" dirty="0" smtClean="0">
              <a:solidFill>
                <a:srgbClr val="0033CC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85728"/>
              </p:ext>
            </p:extLst>
          </p:nvPr>
        </p:nvGraphicFramePr>
        <p:xfrm>
          <a:off x="97624" y="826340"/>
          <a:ext cx="8615766" cy="6031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689"/>
                <a:gridCol w="1374528"/>
                <a:gridCol w="2736304"/>
                <a:gridCol w="2376264"/>
                <a:gridCol w="1558981"/>
              </a:tblGrid>
              <a:tr h="678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Lp.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</a:t>
                      </a:r>
                      <a:r>
                        <a:rPr lang="pl-PL" sz="1400" dirty="0" smtClean="0">
                          <a:effectLst/>
                        </a:rPr>
                        <a:t>nr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Rodzaj działania</a:t>
                      </a: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Odpowiadający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Termin realizacji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0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4A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Konferencja rozpoczynająca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Silesia CZ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29.11.2012r.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53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4B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Strona WWW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Silesia PL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21.12.2012r.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02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4C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Wydanie map 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Beskidy CZ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31.12.2012r.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20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4D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Konferencja prezentująca pierwsze wyniki realizacji projektu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</a:t>
                      </a:r>
                      <a:r>
                        <a:rPr lang="pl-PL" sz="1400" dirty="0" err="1">
                          <a:effectLst/>
                        </a:rPr>
                        <a:t>Glacensis</a:t>
                      </a:r>
                      <a:r>
                        <a:rPr lang="pl-PL" sz="1400" dirty="0">
                          <a:effectLst/>
                        </a:rPr>
                        <a:t> CZ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27.03.2014r.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3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4E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Wydanie publikacji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Śląsk Cieszyński PL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W trakcie</a:t>
                      </a:r>
                      <a:r>
                        <a:rPr lang="pl-PL" sz="1400" baseline="0" dirty="0" smtClean="0">
                          <a:effectLst/>
                          <a:latin typeface="Times New Roman"/>
                          <a:ea typeface="Times New Roman"/>
                        </a:rPr>
                        <a:t> realizacji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30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4F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Konferencja prezentująca dorobek prac euroregionów pogranicza polsko-czeskiego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Śląsk Cieszyński PL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W trakcie przygotowań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0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4G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Konferencja podsumowująca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Silesia PL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W trakcie przygotowań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0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4H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Wykonanie kompletu materiałów promocyjnych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Pradziad PL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30.06.2012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0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Działanie 4I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Wykonanie prezentacji promującej euroregiony PL-CZ na konferencji SERG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ER </a:t>
                      </a:r>
                      <a:r>
                        <a:rPr lang="pl-PL" sz="1400" dirty="0" err="1">
                          <a:effectLst/>
                        </a:rPr>
                        <a:t>Glacensis</a:t>
                      </a:r>
                      <a:r>
                        <a:rPr lang="pl-PL" sz="1400" dirty="0">
                          <a:effectLst/>
                        </a:rPr>
                        <a:t> PL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imes New Roman"/>
                          <a:ea typeface="Times New Roman"/>
                        </a:rPr>
                        <a:t>7.11.2013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3" descr="D:\Announcement-3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72" y="0"/>
            <a:ext cx="940784" cy="84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1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1" y="1124744"/>
            <a:ext cx="8208268" cy="5760244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pl-PL" sz="2000" b="1" dirty="0" smtClean="0">
                <a:solidFill>
                  <a:srgbClr val="FF9900"/>
                </a:solidFill>
              </a:rPr>
              <a:t>Działania bloku 4 </a:t>
            </a:r>
            <a:r>
              <a:rPr lang="pl-PL" sz="2000" b="1" dirty="0" smtClean="0"/>
              <a:t>- </a:t>
            </a:r>
            <a:r>
              <a:rPr lang="pl-PL" sz="2000" dirty="0" smtClean="0"/>
              <a:t>Promocja, działania informacyjne oraz podnoszenie świadomości nt. współpracy transgranicznej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</a:pPr>
            <a:endParaRPr lang="pl-PL" sz="1700" dirty="0" smtClean="0"/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</a:pPr>
            <a:r>
              <a:rPr lang="pl-PL" sz="1700" dirty="0" smtClean="0"/>
              <a:t>Działania promocyjno-informacyjne realizowane w ramach tego bloku mają na celu szeroką promocję wieloletniej współpracy pomiędzy euroregionami na pograniczu polsko-czeskim.</a:t>
            </a:r>
            <a:endParaRPr lang="pl-PL" sz="1700" dirty="0"/>
          </a:p>
          <a:p>
            <a:pPr marL="0" indent="0" fontAlgn="t">
              <a:buNone/>
            </a:pPr>
            <a:r>
              <a:rPr lang="pl-PL" sz="1800" b="1" dirty="0" smtClean="0"/>
              <a:t>Działanie 4A - Konferencja rozpoczynająca – Ostrawa, </a:t>
            </a:r>
            <a:r>
              <a:rPr lang="pl-PL" sz="1800" b="1" dirty="0"/>
              <a:t>29.11.2012r</a:t>
            </a:r>
            <a:r>
              <a:rPr lang="pl-PL" sz="1800" b="1" dirty="0" smtClean="0"/>
              <a:t>.</a:t>
            </a:r>
          </a:p>
          <a:p>
            <a:pPr marL="0" indent="0" algn="ctr" fontAlgn="t">
              <a:buNone/>
            </a:pPr>
            <a:r>
              <a:rPr lang="pl-PL" sz="1800" dirty="0"/>
              <a:t>"Możliwości i ograniczenia czesko-polskiej współpracy transgranicznej"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700" dirty="0" smtClean="0">
              <a:solidFill>
                <a:srgbClr val="0033CC"/>
              </a:solidFill>
            </a:endParaRPr>
          </a:p>
        </p:txBody>
      </p:sp>
      <p:pic>
        <p:nvPicPr>
          <p:cNvPr id="47107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1599" y="60024"/>
            <a:ext cx="1370013" cy="116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42624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7630"/>
            <a:ext cx="2888374" cy="19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0815"/>
            <a:ext cx="3485761" cy="2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86" y="3708848"/>
            <a:ext cx="3281826" cy="21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35612"/>
            <a:ext cx="3485760" cy="2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1" y="745181"/>
            <a:ext cx="8892479" cy="6112819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pl-PL" sz="2000" b="1" dirty="0" smtClean="0">
                <a:solidFill>
                  <a:srgbClr val="FF9900"/>
                </a:solidFill>
              </a:rPr>
              <a:t>Działania bloku 4 </a:t>
            </a:r>
            <a:r>
              <a:rPr lang="pl-PL" sz="2000" b="1" dirty="0" smtClean="0"/>
              <a:t>- </a:t>
            </a:r>
            <a:r>
              <a:rPr lang="pl-PL" sz="1600" dirty="0" smtClean="0"/>
              <a:t>Promocja, działania informacyjne oraz </a:t>
            </a:r>
          </a:p>
          <a:p>
            <a:pPr marL="0" indent="0" algn="just">
              <a:buFont typeface="Wingdings" pitchFamily="2" charset="2"/>
              <a:buNone/>
            </a:pPr>
            <a:r>
              <a:rPr lang="pl-PL" sz="1600" dirty="0" smtClean="0"/>
              <a:t>podnoszenie świadomości nt. współpracy transgranicznej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</a:pPr>
            <a:endParaRPr lang="pl-PL" sz="1700" dirty="0" smtClean="0"/>
          </a:p>
          <a:p>
            <a:pPr fontAlgn="t"/>
            <a:r>
              <a:rPr lang="pl-PL" sz="1800" b="1" dirty="0"/>
              <a:t>Działanie </a:t>
            </a:r>
            <a:r>
              <a:rPr lang="pl-PL" sz="1800" b="1" dirty="0" smtClean="0"/>
              <a:t>4B </a:t>
            </a:r>
            <a:r>
              <a:rPr lang="pl-PL" sz="1800" dirty="0" smtClean="0"/>
              <a:t>- Strona WWW</a:t>
            </a:r>
            <a:r>
              <a:rPr lang="pl-PL" sz="1800" b="1" dirty="0" smtClean="0"/>
              <a:t> – </a:t>
            </a:r>
            <a:r>
              <a:rPr lang="pl-PL" sz="1800" b="1" dirty="0" smtClean="0">
                <a:hlinkClick r:id="rId2"/>
              </a:rPr>
              <a:t>www.euroregions.org</a:t>
            </a:r>
            <a:endParaRPr lang="pl-PL" sz="1800" b="1" dirty="0" smtClean="0"/>
          </a:p>
          <a:p>
            <a:pPr marL="0" indent="0" algn="r" fontAlgn="t">
              <a:buNone/>
            </a:pPr>
            <a:endParaRPr lang="pl-PL" sz="1800" dirty="0"/>
          </a:p>
          <a:p>
            <a:pPr marL="0" indent="0" algn="r" fontAlgn="t">
              <a:buNone/>
            </a:pPr>
            <a:endParaRPr lang="pl-PL" sz="1800" b="1" dirty="0"/>
          </a:p>
          <a:p>
            <a:pPr marL="0" indent="0" algn="r" fontAlgn="t">
              <a:buNone/>
            </a:pPr>
            <a:r>
              <a:rPr lang="pl-PL" sz="1800" b="1" dirty="0" smtClean="0"/>
              <a:t>Działanie </a:t>
            </a:r>
            <a:r>
              <a:rPr lang="pl-PL" sz="1800" b="1" dirty="0"/>
              <a:t>4C  - </a:t>
            </a:r>
            <a:r>
              <a:rPr lang="pl-PL" sz="1800" dirty="0"/>
              <a:t>Wydanie map </a:t>
            </a:r>
          </a:p>
          <a:p>
            <a:pPr marL="0" indent="0" fontAlgn="t">
              <a:buNone/>
            </a:pPr>
            <a:endParaRPr lang="pl-PL" sz="1800" dirty="0"/>
          </a:p>
          <a:p>
            <a:pPr marL="0" indent="0" fontAlgn="t">
              <a:buNone/>
            </a:pPr>
            <a:endParaRPr lang="pl-PL" sz="1800" dirty="0" smtClean="0"/>
          </a:p>
          <a:p>
            <a:pPr marL="0" indent="0" fontAlgn="t">
              <a:buNone/>
            </a:pPr>
            <a:endParaRPr lang="pl-PL" sz="1800" dirty="0"/>
          </a:p>
          <a:p>
            <a:pPr marL="0" indent="0" fontAlgn="t">
              <a:buNone/>
            </a:pPr>
            <a:endParaRPr lang="pl-PL" sz="1800" dirty="0" smtClean="0"/>
          </a:p>
          <a:p>
            <a:pPr marL="0" indent="0" fontAlgn="t">
              <a:buNone/>
            </a:pPr>
            <a:endParaRPr lang="pl-PL" sz="1800" dirty="0"/>
          </a:p>
          <a:p>
            <a:pPr marL="0" indent="0" fontAlgn="t">
              <a:buNone/>
            </a:pPr>
            <a:endParaRPr lang="pl-PL" sz="1800" dirty="0" smtClean="0"/>
          </a:p>
          <a:p>
            <a:pPr fontAlgn="t"/>
            <a:r>
              <a:rPr lang="pl-PL" sz="1400" b="1" dirty="0" smtClean="0"/>
              <a:t>Działanie 4I - </a:t>
            </a:r>
            <a:r>
              <a:rPr lang="pl-PL" sz="1400" dirty="0" smtClean="0"/>
              <a:t>Wykonanie </a:t>
            </a:r>
          </a:p>
          <a:p>
            <a:pPr marL="0" indent="0" fontAlgn="t">
              <a:buNone/>
            </a:pPr>
            <a:r>
              <a:rPr lang="pl-PL" sz="1400" dirty="0" smtClean="0"/>
              <a:t>prezentacji promującej </a:t>
            </a:r>
          </a:p>
          <a:p>
            <a:pPr marL="0" indent="0" fontAlgn="t">
              <a:buNone/>
            </a:pPr>
            <a:r>
              <a:rPr lang="pl-PL" sz="1400" dirty="0" smtClean="0"/>
              <a:t>euroregiony </a:t>
            </a:r>
            <a:r>
              <a:rPr lang="pl-PL" sz="1400" dirty="0"/>
              <a:t>PL-CZ </a:t>
            </a:r>
            <a:endParaRPr lang="pl-PL" sz="1400" dirty="0" smtClean="0"/>
          </a:p>
          <a:p>
            <a:pPr marL="0" indent="0" fontAlgn="t">
              <a:buNone/>
            </a:pPr>
            <a:r>
              <a:rPr lang="pl-PL" sz="1400" dirty="0" smtClean="0"/>
              <a:t>na </a:t>
            </a:r>
            <a:r>
              <a:rPr lang="pl-PL" sz="1400" dirty="0"/>
              <a:t>konferencji SERG</a:t>
            </a:r>
          </a:p>
          <a:p>
            <a:pPr fontAlgn="t"/>
            <a:endParaRPr lang="pl-PL" sz="1800" dirty="0"/>
          </a:p>
          <a:p>
            <a:pPr marL="0" indent="0" algn="just">
              <a:spcBef>
                <a:spcPts val="0"/>
              </a:spcBef>
              <a:buNone/>
            </a:pPr>
            <a:endParaRPr lang="pl-PL" sz="1700" dirty="0" smtClean="0">
              <a:solidFill>
                <a:srgbClr val="0033CC"/>
              </a:solidFill>
            </a:endParaRPr>
          </a:p>
        </p:txBody>
      </p:sp>
      <p:pic>
        <p:nvPicPr>
          <p:cNvPr id="47108" name="Picture 3" descr="D:\Announcement-3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1660864" cy="14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10547" y="0"/>
            <a:ext cx="6995120" cy="63408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060848"/>
            <a:ext cx="4435895" cy="24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37" y="3232418"/>
            <a:ext cx="2080066" cy="32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www.euroregions.org/files/gallery/0017/big/150335IMG_8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2549"/>
            <a:ext cx="3196038" cy="21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6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569" y="333376"/>
            <a:ext cx="3208337" cy="27358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384047" y="4869160"/>
            <a:ext cx="7860361" cy="1368152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pl-PL" sz="1500" b="1" dirty="0" smtClean="0"/>
              <a:t>Projekt „EUREGIO PL-CZ” 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pl-PL" sz="1500" b="1" dirty="0" smtClean="0"/>
              <a:t>jest współfinansowany z Europejskiego Funduszu Rozwoju Regionalnego  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pl-PL" sz="1500" b="1" dirty="0" smtClean="0"/>
              <a:t>w ramach  Programu Operacyjnego Współpracy Transgranicznej 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pl-PL" sz="1500" b="1" dirty="0" smtClean="0"/>
              <a:t>Republika Czeska - Rzeczpospolita Polska 2007-2013</a:t>
            </a:r>
          </a:p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1500" b="1" dirty="0" smtClean="0"/>
              <a:t>PRZEKRACZAMY GRANICE</a:t>
            </a:r>
          </a:p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endParaRPr lang="pl-PL" sz="2600" b="1" dirty="0" smtClean="0">
              <a:latin typeface="+mj-lt"/>
            </a:endParaRPr>
          </a:p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endParaRPr lang="pl-PL" sz="2600" b="1" dirty="0" smtClean="0">
              <a:latin typeface="+mj-lt"/>
            </a:endParaRP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Char char=""/>
              <a:defRPr/>
            </a:pPr>
            <a:endParaRPr lang="cs-CZ" sz="3600" kern="0" dirty="0" smtClean="0"/>
          </a:p>
          <a:p>
            <a:pPr marL="274320" indent="-274320" algn="ctr" fontAlgn="auto">
              <a:spcAft>
                <a:spcPts val="0"/>
              </a:spcAft>
              <a:buFont typeface="Wingdings"/>
              <a:buChar char=""/>
              <a:defRPr/>
            </a:pPr>
            <a:endParaRPr lang="cs-CZ" kern="0" dirty="0" smtClean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pl-PL" dirty="0"/>
          </a:p>
        </p:txBody>
      </p:sp>
      <p:pic>
        <p:nvPicPr>
          <p:cNvPr id="48131" name="Obraz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354763"/>
            <a:ext cx="5440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Prostokąt 1"/>
          <p:cNvSpPr>
            <a:spLocks noChangeArrowheads="1"/>
          </p:cNvSpPr>
          <p:nvPr/>
        </p:nvSpPr>
        <p:spPr bwMode="auto">
          <a:xfrm>
            <a:off x="384047" y="3429000"/>
            <a:ext cx="8066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i="1" dirty="0">
                <a:latin typeface="Century Schoolbook"/>
              </a:rPr>
              <a:t>„To co słyszę, zapominam; to co widzę, pamiętam; to co robię, rozumiem” - Konfucjusz, 451 p.n.e</a:t>
            </a:r>
            <a:r>
              <a:rPr lang="pl-PL" i="1" dirty="0" smtClean="0">
                <a:latin typeface="Century Schoolbook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57200" y="1649414"/>
            <a:ext cx="8002588" cy="4875212"/>
          </a:xfrm>
        </p:spPr>
        <p:txBody>
          <a:bodyPr>
            <a:normAutofit fontScale="8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cs-CZ" sz="4000" b="1" kern="0" dirty="0" smtClean="0"/>
              <a:t>DZIĘKUJĘ ZA UWAGĘ</a:t>
            </a:r>
            <a:endParaRPr lang="cs-CZ" sz="4000" b="1" kern="0" dirty="0"/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cs-CZ" sz="3600" kern="0" dirty="0" smtClean="0"/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3300" kern="0" dirty="0" smtClean="0">
                <a:solidFill>
                  <a:srgbClr val="0033CC"/>
                </a:solidFill>
              </a:rPr>
              <a:t>Daria Kardaczyńska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3300" kern="0" dirty="0" smtClean="0">
                <a:solidFill>
                  <a:srgbClr val="0033CC"/>
                </a:solidFill>
              </a:rPr>
              <a:t>Dyrektor Sekretariatu 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cs-CZ" sz="3300" kern="0" dirty="0" smtClean="0"/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cs-CZ" sz="3300" kern="0" dirty="0" smtClean="0"/>
              <a:t>Stowarzyszenie </a:t>
            </a:r>
            <a:r>
              <a:rPr lang="cs-CZ" sz="3300" kern="0" dirty="0"/>
              <a:t>Gmin Dorzecza Górnej </a:t>
            </a:r>
            <a:r>
              <a:rPr lang="cs-CZ" sz="3300" kern="0" dirty="0" smtClean="0"/>
              <a:t>Odry  strona polska Euroregionu Silesia 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cs-CZ" sz="3300" kern="0" dirty="0" smtClean="0"/>
              <a:t> Partner Wiadący Projektu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cs-CZ" sz="3300" kern="0" dirty="0">
              <a:solidFill>
                <a:srgbClr val="000099"/>
              </a:solidFill>
            </a:endParaRP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2000" kern="0" dirty="0"/>
              <a:t>e-mail: </a:t>
            </a:r>
            <a:r>
              <a:rPr lang="cs-CZ" sz="2000" kern="0" dirty="0">
                <a:solidFill>
                  <a:srgbClr val="0033CC"/>
                </a:solidFill>
              </a:rPr>
              <a:t>d.kardaczynska@euroregion-silesia.pl  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2000" kern="0" dirty="0" smtClean="0">
                <a:solidFill>
                  <a:srgbClr val="0033CC"/>
                </a:solidFill>
              </a:rPr>
              <a:t>www.euroregion-silesia.pl</a:t>
            </a: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3800" kern="0" dirty="0" smtClean="0">
                <a:solidFill>
                  <a:srgbClr val="0033CC"/>
                </a:solidFill>
              </a:rPr>
              <a:t>www.euroregions.org</a:t>
            </a:r>
            <a:endParaRPr lang="cs-CZ" sz="3800" kern="0" dirty="0">
              <a:solidFill>
                <a:srgbClr val="0033CC"/>
              </a:solidFill>
            </a:endParaRP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endParaRPr lang="pl-PL" sz="1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endParaRPr lang="pl-PL" sz="1000" dirty="0" smtClean="0">
              <a:latin typeface="+mj-lt"/>
            </a:endParaRPr>
          </a:p>
          <a:p>
            <a:pPr marL="274320" indent="-274320" algn="ctr" fontAlgn="auto">
              <a:spcAft>
                <a:spcPts val="0"/>
              </a:spcAft>
              <a:buFont typeface="Wingdings"/>
              <a:buChar char=""/>
              <a:defRPr/>
            </a:pPr>
            <a:endParaRPr lang="cs-CZ" kern="0" dirty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pl-PL" dirty="0"/>
          </a:p>
        </p:txBody>
      </p:sp>
      <p:grpSp>
        <p:nvGrpSpPr>
          <p:cNvPr id="49154" name="Grupa 19"/>
          <p:cNvGrpSpPr>
            <a:grpSpLocks/>
          </p:cNvGrpSpPr>
          <p:nvPr/>
        </p:nvGrpSpPr>
        <p:grpSpPr bwMode="auto">
          <a:xfrm>
            <a:off x="827088" y="188913"/>
            <a:ext cx="7350125" cy="1460500"/>
            <a:chOff x="1464743" y="5524803"/>
            <a:chExt cx="6249064" cy="1207372"/>
          </a:xfrm>
        </p:grpSpPr>
        <p:pic>
          <p:nvPicPr>
            <p:cNvPr id="49156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303" y="5618297"/>
              <a:ext cx="977540" cy="977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64743" y="5941317"/>
              <a:ext cx="144145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8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3927" y="5701581"/>
              <a:ext cx="968483" cy="865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3428" y="5732239"/>
              <a:ext cx="624219" cy="868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0" name="Picture 6" descr="Euroregion logo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33743" y="5703309"/>
              <a:ext cx="756531" cy="75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1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2031" y="5524803"/>
              <a:ext cx="861776" cy="1207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5" name="Obraz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6354763"/>
            <a:ext cx="5440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80" y="23898"/>
            <a:ext cx="8436502" cy="6334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chemeClr val="tx1"/>
                </a:solidFill>
              </a:rPr>
              <a:t>Czemu taki projekt? </a:t>
            </a:r>
            <a:endParaRPr lang="pl-PL" sz="2800" b="1" dirty="0">
              <a:solidFill>
                <a:srgbClr val="000099"/>
              </a:solidFill>
            </a:endParaRPr>
          </a:p>
        </p:txBody>
      </p:sp>
      <p:sp>
        <p:nvSpPr>
          <p:cNvPr id="35843" name="Symbol zastępczy zawartości 2"/>
          <p:cNvSpPr txBox="1">
            <a:spLocks/>
          </p:cNvSpPr>
          <p:nvPr/>
        </p:nvSpPr>
        <p:spPr bwMode="auto">
          <a:xfrm>
            <a:off x="250824" y="620689"/>
            <a:ext cx="8436502" cy="2160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>
                <a:latin typeface="+mj-lt"/>
              </a:rPr>
              <a:t>Doświadczenia naszych euroregionów </a:t>
            </a:r>
            <a:r>
              <a:rPr lang="pl-PL" sz="1600" dirty="0" smtClean="0">
                <a:latin typeface="+mj-lt"/>
              </a:rPr>
              <a:t>z </a:t>
            </a:r>
            <a:r>
              <a:rPr lang="pl-PL" sz="1600" dirty="0">
                <a:latin typeface="+mj-lt"/>
              </a:rPr>
              <a:t>ostatnich 20 lat skłoniły nas do pewnych podsumowań i chęci zaprezentowania tego co udało nam się na przestrzeni lat osiągnąć dzięki woli i chęci wielu ludzi oraz finansowemu wsparciu Unii Europejskiej. </a:t>
            </a:r>
            <a:endParaRPr lang="pl-PL" sz="1600" dirty="0" smtClean="0">
              <a:latin typeface="+mj-lt"/>
            </a:endParaRP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j-lt"/>
              </a:rPr>
              <a:t>Projekt </a:t>
            </a:r>
            <a:r>
              <a:rPr lang="pl-PL" sz="1600" dirty="0">
                <a:latin typeface="+mj-lt"/>
              </a:rPr>
              <a:t>polega na wzajemnym poznawaniu specyfiki 6 Euroregionów funkcjonujących na pograniczu </a:t>
            </a:r>
            <a:r>
              <a:rPr lang="pl-PL" sz="1600" dirty="0" smtClean="0">
                <a:latin typeface="+mj-lt"/>
              </a:rPr>
              <a:t>polsko-czeskim, </a:t>
            </a:r>
            <a:r>
              <a:rPr lang="pl-PL" sz="1600" dirty="0">
                <a:latin typeface="+mj-lt"/>
              </a:rPr>
              <a:t>a także skorzystanie z wiedzy </a:t>
            </a:r>
            <a:r>
              <a:rPr lang="pl-PL" sz="1600" dirty="0" smtClean="0">
                <a:latin typeface="+mj-lt"/>
              </a:rPr>
              <a:t/>
            </a:r>
            <a:br>
              <a:rPr lang="pl-PL" sz="1600" dirty="0" smtClean="0">
                <a:latin typeface="+mj-lt"/>
              </a:rPr>
            </a:br>
            <a:r>
              <a:rPr lang="pl-PL" sz="1600" dirty="0" smtClean="0">
                <a:latin typeface="+mj-lt"/>
              </a:rPr>
              <a:t>i </a:t>
            </a:r>
            <a:r>
              <a:rPr lang="pl-PL" sz="1600" dirty="0">
                <a:latin typeface="+mj-lt"/>
              </a:rPr>
              <a:t>doświadczenia bardziej rozwiniętych Euroregionów działających na innych pograniczach </a:t>
            </a:r>
            <a:r>
              <a:rPr lang="pl-PL" sz="1600" dirty="0" smtClean="0">
                <a:latin typeface="+mj-lt"/>
              </a:rPr>
              <a:t>europejskich.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0345" y="3140968"/>
            <a:ext cx="2388931" cy="20460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273597" y="2780929"/>
            <a:ext cx="5797904" cy="40770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j-lt"/>
              </a:rPr>
              <a:t>Nasz </a:t>
            </a:r>
            <a:r>
              <a:rPr lang="pl-PL" sz="1600" dirty="0">
                <a:latin typeface="+mj-lt"/>
              </a:rPr>
              <a:t>projekt jest pierwszym tego typu przedsięwzięciem w </a:t>
            </a:r>
            <a:r>
              <a:rPr lang="pl-PL" sz="1600" dirty="0" smtClean="0">
                <a:latin typeface="+mj-lt"/>
              </a:rPr>
              <a:t>Polsce i </a:t>
            </a:r>
            <a:r>
              <a:rPr lang="pl-PL" sz="1600" dirty="0">
                <a:latin typeface="+mj-lt"/>
              </a:rPr>
              <a:t>Czechach, gdzie aż 6 euroregionów PL-CZ pogranicza promuje współpracę transgraniczną, Fundusze Mikroprojektów wraz z ich beneficjentami oraz POWT </a:t>
            </a:r>
            <a:r>
              <a:rPr lang="pl-PL" sz="1600" dirty="0" err="1">
                <a:latin typeface="+mj-lt"/>
              </a:rPr>
              <a:t>RCz</a:t>
            </a:r>
            <a:r>
              <a:rPr lang="pl-PL" sz="1600" dirty="0">
                <a:latin typeface="+mj-lt"/>
              </a:rPr>
              <a:t>-RP. Dzięki realizacji tego projektu pierwszy raz na tak szeroką skalę pokażemy jak środki z UE stały się siłą napędową rozwoju współpracy transgranicznej na PL-CZ </a:t>
            </a:r>
            <a:r>
              <a:rPr lang="pl-PL" sz="1600" dirty="0" smtClean="0">
                <a:latin typeface="+mj-lt"/>
              </a:rPr>
              <a:t>pograniczu</a:t>
            </a: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j-lt"/>
              </a:rPr>
              <a:t>Merytoryczna </a:t>
            </a:r>
            <a:r>
              <a:rPr lang="pl-PL" sz="1600" dirty="0">
                <a:latin typeface="+mj-lt"/>
              </a:rPr>
              <a:t>wymiana doświadczeń i najlepszych praktyk, analiza problemów i barier we współpracy transgranicznej oraz </a:t>
            </a:r>
            <a:r>
              <a:rPr lang="pl-PL" sz="1600" dirty="0" smtClean="0">
                <a:latin typeface="+mj-lt"/>
              </a:rPr>
              <a:t>nawiązanie i </a:t>
            </a:r>
            <a:r>
              <a:rPr lang="pl-PL" sz="1600" dirty="0">
                <a:latin typeface="+mj-lt"/>
              </a:rPr>
              <a:t>zintensyfikowanie sieci kontaktów i wzajemnej współpracy będą stanowić podwaliny stabilnej i rzetelnej realizacji Programu </a:t>
            </a:r>
            <a:r>
              <a:rPr lang="pl-PL" sz="1600" dirty="0" smtClean="0">
                <a:latin typeface="+mj-lt"/>
              </a:rPr>
              <a:t/>
            </a:r>
            <a:br>
              <a:rPr lang="pl-PL" sz="1600" dirty="0" smtClean="0">
                <a:latin typeface="+mj-lt"/>
              </a:rPr>
            </a:br>
            <a:r>
              <a:rPr lang="pl-PL" sz="1600" dirty="0" smtClean="0">
                <a:latin typeface="+mj-lt"/>
              </a:rPr>
              <a:t>PL-CZ w </a:t>
            </a:r>
            <a:r>
              <a:rPr lang="pl-PL" sz="1600" dirty="0">
                <a:latin typeface="+mj-lt"/>
              </a:rPr>
              <a:t>nowym okresie programowania 2014-2020.</a:t>
            </a:r>
            <a:endParaRPr lang="en-US" sz="1600" dirty="0">
              <a:latin typeface="+mj-lt"/>
            </a:endParaRP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pl-PL" sz="1600" dirty="0" smtClean="0">
              <a:latin typeface="Century Schoolbook"/>
            </a:endParaRP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pl-PL" sz="1600" dirty="0" smtClean="0">
              <a:latin typeface="Century Schoolbook"/>
            </a:endParaRPr>
          </a:p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lang="pl-PL" sz="1700" dirty="0">
              <a:latin typeface="Century Schoolbook"/>
            </a:endParaRP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pl-PL" sz="1600" dirty="0">
              <a:latin typeface="Century School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89134" y="-31576"/>
            <a:ext cx="5086108" cy="583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34" y="4797152"/>
            <a:ext cx="226992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0" y="0"/>
            <a:ext cx="3689134" cy="67413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n-lt"/>
              </a:rPr>
              <a:t>6 </a:t>
            </a:r>
            <a:r>
              <a:rPr lang="pl-PL" sz="1600" dirty="0">
                <a:latin typeface="+mn-lt"/>
              </a:rPr>
              <a:t>euroregionów </a:t>
            </a:r>
            <a:r>
              <a:rPr lang="pl-PL" sz="1600" dirty="0" smtClean="0">
                <a:latin typeface="+mn-lt"/>
              </a:rPr>
              <a:t>PL-CZ</a:t>
            </a: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n-lt"/>
              </a:rPr>
              <a:t>Długość granicy PL/CZ wynosi </a:t>
            </a:r>
            <a:r>
              <a:rPr lang="pl-PL" sz="1600" dirty="0">
                <a:latin typeface="+mn-lt"/>
              </a:rPr>
              <a:t>796 km, co stanowi 22,7% łącznej granicy Polski oraz </a:t>
            </a:r>
            <a:r>
              <a:rPr lang="pl-PL" sz="1600" dirty="0" smtClean="0">
                <a:latin typeface="+mn-lt"/>
              </a:rPr>
              <a:t>około 33</a:t>
            </a:r>
            <a:r>
              <a:rPr lang="pl-PL" sz="1600" dirty="0">
                <a:latin typeface="+mn-lt"/>
              </a:rPr>
              <a:t>% całkowitej długości granicy </a:t>
            </a:r>
            <a:r>
              <a:rPr lang="pl-PL" sz="1600" dirty="0" smtClean="0">
                <a:latin typeface="+mn-lt"/>
              </a:rPr>
              <a:t>czeskiej</a:t>
            </a: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n-lt"/>
              </a:rPr>
              <a:t>Powierzchnia </a:t>
            </a:r>
            <a:r>
              <a:rPr lang="pl-PL" sz="1600" dirty="0">
                <a:latin typeface="+mn-lt"/>
              </a:rPr>
              <a:t>całego obszaru pogranicza wynosi 47 097 km</a:t>
            </a:r>
            <a:r>
              <a:rPr lang="pl-PL" sz="1600" baseline="30000" dirty="0">
                <a:latin typeface="+mn-lt"/>
              </a:rPr>
              <a:t>2</a:t>
            </a:r>
            <a:r>
              <a:rPr lang="pl-PL" sz="1600" dirty="0">
                <a:latin typeface="+mn-lt"/>
              </a:rPr>
              <a:t>. </a:t>
            </a:r>
            <a:r>
              <a:rPr lang="pl-PL" sz="1600" dirty="0" smtClean="0">
                <a:latin typeface="+mn-lt"/>
              </a:rPr>
              <a:t/>
            </a:r>
            <a:br>
              <a:rPr lang="pl-PL" sz="1600" dirty="0" smtClean="0">
                <a:latin typeface="+mn-lt"/>
              </a:rPr>
            </a:br>
            <a:r>
              <a:rPr lang="pl-PL" sz="1600" dirty="0" smtClean="0">
                <a:latin typeface="+mn-lt"/>
              </a:rPr>
              <a:t>Z </a:t>
            </a:r>
            <a:r>
              <a:rPr lang="pl-PL" sz="1600" dirty="0">
                <a:latin typeface="+mn-lt"/>
              </a:rPr>
              <a:t>tego czeska część </a:t>
            </a:r>
            <a:r>
              <a:rPr lang="pl-PL" sz="1600" dirty="0" smtClean="0">
                <a:latin typeface="+mn-lt"/>
              </a:rPr>
              <a:t>pogranicza obejmuje </a:t>
            </a:r>
            <a:r>
              <a:rPr lang="pl-PL" sz="1600" dirty="0">
                <a:latin typeface="+mn-lt"/>
              </a:rPr>
              <a:t>23 135 km</a:t>
            </a:r>
            <a:r>
              <a:rPr lang="pl-PL" sz="1600" baseline="30000" dirty="0">
                <a:latin typeface="+mn-lt"/>
              </a:rPr>
              <a:t>2</a:t>
            </a:r>
            <a:r>
              <a:rPr lang="pl-PL" sz="1600" dirty="0">
                <a:latin typeface="+mn-lt"/>
              </a:rPr>
              <a:t>, co stanowi prawie jedną trzecią (29,2%) całej powierzchni </a:t>
            </a:r>
            <a:r>
              <a:rPr lang="pl-PL" sz="1600" dirty="0" smtClean="0">
                <a:latin typeface="+mn-lt"/>
              </a:rPr>
              <a:t>kraju. Polska </a:t>
            </a:r>
            <a:r>
              <a:rPr lang="pl-PL" sz="1600" dirty="0">
                <a:latin typeface="+mn-lt"/>
              </a:rPr>
              <a:t>część obszaru przygranicznego objętego Programem zajmuje powierzchnię 23 </a:t>
            </a:r>
            <a:r>
              <a:rPr lang="pl-PL" sz="1600" dirty="0" smtClean="0">
                <a:latin typeface="+mn-lt"/>
              </a:rPr>
              <a:t>962 km</a:t>
            </a:r>
            <a:r>
              <a:rPr lang="pl-PL" sz="1600" baseline="30000" dirty="0" smtClean="0">
                <a:latin typeface="+mn-lt"/>
              </a:rPr>
              <a:t>2</a:t>
            </a:r>
            <a:r>
              <a:rPr lang="pl-PL" sz="1600" dirty="0">
                <a:latin typeface="+mn-lt"/>
              </a:rPr>
              <a:t>, co stanowi 7,7% powierzchni całego </a:t>
            </a:r>
            <a:r>
              <a:rPr lang="pl-PL" sz="1600" dirty="0" smtClean="0">
                <a:latin typeface="+mn-lt"/>
              </a:rPr>
              <a:t>kraju</a:t>
            </a: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600" dirty="0" smtClean="0">
                <a:latin typeface="+mn-lt"/>
              </a:rPr>
              <a:t>Liczba ludności ok. 7 mln obywateli, w tym </a:t>
            </a:r>
            <a:r>
              <a:rPr lang="pl-PL" sz="1600" dirty="0">
                <a:latin typeface="+mn-lt"/>
              </a:rPr>
              <a:t>na terenie czeskiej części obszaru pogranicza </a:t>
            </a:r>
            <a:r>
              <a:rPr lang="pl-PL" sz="1600" dirty="0" smtClean="0">
                <a:latin typeface="+mn-lt"/>
              </a:rPr>
              <a:t>ok. 3,3 miliona </a:t>
            </a:r>
            <a:r>
              <a:rPr lang="pl-PL" sz="1600" dirty="0">
                <a:latin typeface="+mn-lt"/>
              </a:rPr>
              <a:t>mieszkańców, co stanowi jedną trzecią ludności Republiki Czeskiej. Na </a:t>
            </a:r>
            <a:r>
              <a:rPr lang="pl-PL" sz="1600" dirty="0" smtClean="0">
                <a:latin typeface="+mn-lt"/>
              </a:rPr>
              <a:t>polskim terenie </a:t>
            </a:r>
            <a:r>
              <a:rPr lang="pl-PL" sz="1600" dirty="0">
                <a:latin typeface="+mn-lt"/>
              </a:rPr>
              <a:t>obszaru pogranicza </a:t>
            </a:r>
            <a:r>
              <a:rPr lang="pl-PL" sz="1600" dirty="0" smtClean="0">
                <a:latin typeface="+mn-lt"/>
              </a:rPr>
              <a:t>ok. 3,7 </a:t>
            </a:r>
            <a:r>
              <a:rPr lang="pl-PL" sz="1600" dirty="0">
                <a:latin typeface="+mn-lt"/>
              </a:rPr>
              <a:t>miliona osób, co </a:t>
            </a:r>
            <a:r>
              <a:rPr lang="pl-PL" sz="1600" dirty="0" smtClean="0">
                <a:latin typeface="+mn-lt"/>
              </a:rPr>
              <a:t>stanowi </a:t>
            </a:r>
            <a:r>
              <a:rPr lang="pl-PL" sz="1600" dirty="0">
                <a:latin typeface="+mn-lt"/>
              </a:rPr>
              <a:t>9,9</a:t>
            </a:r>
            <a:r>
              <a:rPr lang="pl-PL" sz="1600" dirty="0" smtClean="0">
                <a:latin typeface="+mn-lt"/>
              </a:rPr>
              <a:t>% ludności Polski.</a:t>
            </a:r>
            <a:endParaRPr lang="pl-PL" sz="1700" dirty="0"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797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825" y="28636"/>
            <a:ext cx="7129487" cy="63408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/>
                </a:solidFill>
              </a:rPr>
              <a:t>Cele </a:t>
            </a:r>
            <a:r>
              <a:rPr lang="pl-PL" sz="2400" b="1" dirty="0" smtClean="0">
                <a:solidFill>
                  <a:schemeClr val="tx1"/>
                </a:solidFill>
              </a:rPr>
              <a:t>projektu</a:t>
            </a:r>
            <a:endParaRPr lang="pl-PL" sz="2400" b="1" dirty="0">
              <a:solidFill>
                <a:srgbClr val="000099"/>
              </a:solidFill>
            </a:endParaRPr>
          </a:p>
        </p:txBody>
      </p:sp>
      <p:pic>
        <p:nvPicPr>
          <p:cNvPr id="37890" name="Symbol zastępczy zawartości 4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1" y="5688013"/>
            <a:ext cx="1370013" cy="1169987"/>
          </a:xfrm>
          <a:ln>
            <a:solidFill>
              <a:schemeClr val="bg1"/>
            </a:solidFill>
          </a:ln>
        </p:spPr>
      </p:pic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79511" y="692696"/>
            <a:ext cx="8496177" cy="590495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700" b="1" dirty="0">
                <a:latin typeface="Century Schoolbook"/>
              </a:rPr>
              <a:t>Głównym celem projektu </a:t>
            </a:r>
            <a:r>
              <a:rPr lang="pl-PL" sz="1700" dirty="0">
                <a:latin typeface="Century Schoolbook"/>
              </a:rPr>
              <a:t>jest pogłębienie wzajemnej współpracy oraz zdobywanie nowych doświadczeń przez Euroregiony na PL-CZ pograniczu, które stanowić będą podstawę do przygotowania na przyszły okres programowania po 2013 roku</a:t>
            </a:r>
            <a:r>
              <a:rPr lang="pl-PL" sz="1700" dirty="0" smtClean="0">
                <a:latin typeface="Century Schoolbook"/>
              </a:rPr>
              <a:t>.</a:t>
            </a: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pl-PL" sz="1700" dirty="0" smtClean="0">
                <a:latin typeface="Century Schoolbook"/>
              </a:rPr>
              <a:t>Celem </a:t>
            </a:r>
            <a:r>
              <a:rPr lang="pl-PL" sz="1700" dirty="0">
                <a:latin typeface="Century Schoolbook"/>
              </a:rPr>
              <a:t>projektu jest również dążenie do poprawy warunków realizowanej współpracy transgranicznej euroregionów PL-CZ i postrzegania jej jako modelowej, a także promocja tej współpracy rozumianej całościowo w PL </a:t>
            </a:r>
            <a:r>
              <a:rPr lang="pl-PL" sz="1700" dirty="0" smtClean="0">
                <a:latin typeface="Century Schoolbook"/>
              </a:rPr>
              <a:t/>
            </a:r>
            <a:br>
              <a:rPr lang="pl-PL" sz="1700" dirty="0" smtClean="0">
                <a:latin typeface="Century Schoolbook"/>
              </a:rPr>
            </a:br>
            <a:r>
              <a:rPr lang="pl-PL" sz="1700" dirty="0" smtClean="0">
                <a:latin typeface="Century Schoolbook"/>
              </a:rPr>
              <a:t>i </a:t>
            </a:r>
            <a:r>
              <a:rPr lang="pl-PL" sz="1700" dirty="0">
                <a:latin typeface="Century Schoolbook"/>
              </a:rPr>
              <a:t>CZ  jak również poza tymi granicami tj. w obrębie Unii Europejskiej</a:t>
            </a:r>
            <a:r>
              <a:rPr lang="pl-PL" sz="1700" dirty="0" smtClean="0">
                <a:latin typeface="Century Schoolbook"/>
              </a:rPr>
              <a:t>.</a:t>
            </a:r>
          </a:p>
          <a:p>
            <a:r>
              <a:rPr lang="pl-PL" sz="1700" b="1" dirty="0">
                <a:latin typeface="+mj-lt"/>
              </a:rPr>
              <a:t>Cele szczegółowe projektu to:    </a:t>
            </a:r>
            <a:endParaRPr lang="pl-PL" sz="1700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700" dirty="0" smtClean="0">
                <a:latin typeface="+mn-lt"/>
              </a:rPr>
              <a:t>wzajemne poznanie euroregionów PL-CZ i ich działalności, zintensyfikowanie wzajemnej współpracy w celu zbudowania wzajemnego zaufania,</a:t>
            </a:r>
          </a:p>
          <a:p>
            <a:pPr marL="285750" indent="-285750" algn="just">
              <a:spcBef>
                <a:spcPts val="6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</a:pPr>
            <a:r>
              <a:rPr lang="pl-PL" sz="1700" dirty="0" smtClean="0">
                <a:latin typeface="+mn-lt"/>
              </a:rPr>
              <a:t>skorzystanie z nowych doświadczeń rozwiniętych regionów zagranicznych oraz wykorzystanie ich w kształtowaniu kierunków współpracy po 2013,</a:t>
            </a:r>
          </a:p>
          <a:p>
            <a:pPr marL="285750" indent="-285750" algn="just">
              <a:spcBef>
                <a:spcPts val="6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</a:pPr>
            <a:r>
              <a:rPr lang="pl-PL" sz="1700" dirty="0" smtClean="0">
                <a:latin typeface="+mn-lt"/>
              </a:rPr>
              <a:t>zdefiniowanie problemów będących barierą dla dynamizmu współpracy transgranicznej, zwiększenie świadomości oraz wiedzy nt. możliwości </a:t>
            </a:r>
            <a:br>
              <a:rPr lang="pl-PL" sz="1700" dirty="0" smtClean="0">
                <a:latin typeface="+mn-lt"/>
              </a:rPr>
            </a:br>
            <a:r>
              <a:rPr lang="pl-PL" sz="1700" dirty="0" smtClean="0">
                <a:latin typeface="+mn-lt"/>
              </a:rPr>
              <a:t>i efektów współpracy transgranicznej,</a:t>
            </a:r>
          </a:p>
          <a:p>
            <a:pPr marL="285750" indent="-285750" algn="just">
              <a:spcBef>
                <a:spcPts val="6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</a:pPr>
            <a:r>
              <a:rPr lang="pl-PL" sz="1700" dirty="0" smtClean="0">
                <a:latin typeface="+mn-lt"/>
              </a:rPr>
              <a:t>dążenie do aktywizacji PL-CZ Komisji Międzyrządowej.</a:t>
            </a:r>
          </a:p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pl-PL" sz="1700" dirty="0" smtClean="0">
              <a:latin typeface="Century Schoolbook"/>
            </a:endParaRPr>
          </a:p>
        </p:txBody>
      </p:sp>
      <p:pic>
        <p:nvPicPr>
          <p:cNvPr id="10242" name="Picture 2" descr="C:\Users\PC\Desktop\Jana - Konferencja\WEFstudytour2012_940x300px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711883" y="5410817"/>
            <a:ext cx="3975869" cy="1268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208268" cy="64807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900" b="1" dirty="0" smtClean="0">
                <a:solidFill>
                  <a:schemeClr val="tx1"/>
                </a:solidFill>
              </a:rPr>
              <a:t> Partnerzy Projektu </a:t>
            </a:r>
            <a:endParaRPr lang="pl-PL" sz="2900" b="1" dirty="0">
              <a:solidFill>
                <a:srgbClr val="0033CC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95288" y="1196975"/>
            <a:ext cx="7993062" cy="547211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endParaRPr lang="pl-PL" sz="2000" dirty="0" smtClean="0"/>
          </a:p>
          <a:p>
            <a:pPr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pl-PL" sz="2000" dirty="0" smtClean="0"/>
          </a:p>
          <a:p>
            <a:pPr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pl-PL" sz="20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99354"/>
              </p:ext>
            </p:extLst>
          </p:nvPr>
        </p:nvGraphicFramePr>
        <p:xfrm>
          <a:off x="179351" y="1556792"/>
          <a:ext cx="8424936" cy="3872173"/>
        </p:xfrm>
        <a:graphic>
          <a:graphicData uri="http://schemas.openxmlformats.org/drawingml/2006/table">
            <a:tbl>
              <a:tblPr>
                <a:effectLst>
                  <a:reflection blurRad="6350" stA="50000" endA="300" endPos="55500" dist="50800" dir="5400000" sy="-100000" algn="bl" rotWithShape="0"/>
                </a:effectLst>
                <a:tableStyleId>{8A107856-5554-42FB-B03E-39F5DBC370BA}</a:tableStyleId>
              </a:tblPr>
              <a:tblGrid>
                <a:gridCol w="410621"/>
                <a:gridCol w="2750081"/>
                <a:gridCol w="5264234"/>
              </a:tblGrid>
              <a:tr h="41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/>
                        <a:t>1</a:t>
                      </a:r>
                      <a:endParaRPr lang="pl-PL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/>
                        <a:t>Euroregion Silesia PL 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/>
                        <a:t>Stowarzyszenie Gmin Dorzecza Górnej Odry /Racibórz Partner Wiodący</a:t>
                      </a:r>
                      <a:endParaRPr lang="pl-PL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2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Silesia CZ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/>
                        <a:t>Euroregion Silesia – CZ  / Opava 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3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Nysa CZ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/>
                        <a:t>Euroregion Nisa / Liberec 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4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Nysa PL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/>
                        <a:t>Stowarzyszenie Gmin Polskich Euroregionu Nysa / Jelenia Góra   </a:t>
                      </a:r>
                      <a:endParaRPr lang="pl-PL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8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5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/>
                        <a:t>Euroregion </a:t>
                      </a:r>
                      <a:r>
                        <a:rPr lang="en-GB" sz="1200" b="1" dirty="0" err="1"/>
                        <a:t>Glacensis</a:t>
                      </a:r>
                      <a:r>
                        <a:rPr lang="en-GB" sz="1200" b="1" dirty="0"/>
                        <a:t> CZ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/>
                        <a:t>Euroregion Pomezí Čech, Moravy a Kladska - Euroregion Glacensis / Rychnov nad Kněžnou 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/>
                        <a:t>6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/>
                        <a:t>Euroregion </a:t>
                      </a:r>
                      <a:r>
                        <a:rPr lang="en-GB" sz="1200" b="1" dirty="0" err="1"/>
                        <a:t>Glacensis</a:t>
                      </a:r>
                      <a:r>
                        <a:rPr lang="en-GB" sz="1200" b="1" dirty="0"/>
                        <a:t> PL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/>
                        <a:t>Stowarzyszenie Gmin Polskich Euroregionu </a:t>
                      </a:r>
                      <a:r>
                        <a:rPr lang="pl-PL" sz="1400" dirty="0" err="1"/>
                        <a:t>Glacensis</a:t>
                      </a:r>
                      <a:r>
                        <a:rPr lang="pl-PL" sz="1400" dirty="0"/>
                        <a:t> / Kłodzko </a:t>
                      </a:r>
                      <a:endParaRPr lang="pl-PL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7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Pradziad CZ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/>
                        <a:t>Euroregion </a:t>
                      </a:r>
                      <a:r>
                        <a:rPr lang="pl-PL" sz="1400" dirty="0" err="1"/>
                        <a:t>Praděd</a:t>
                      </a:r>
                      <a:r>
                        <a:rPr lang="pl-PL" sz="1400" dirty="0"/>
                        <a:t> </a:t>
                      </a:r>
                      <a:r>
                        <a:rPr lang="pl-PL" sz="1400" dirty="0" smtClean="0"/>
                        <a:t>/ </a:t>
                      </a:r>
                      <a:r>
                        <a:rPr lang="pl-PL" sz="1400" dirty="0" err="1"/>
                        <a:t>Vrbno</a:t>
                      </a:r>
                      <a:r>
                        <a:rPr lang="pl-PL" sz="1400" dirty="0"/>
                        <a:t> pod </a:t>
                      </a:r>
                      <a:r>
                        <a:rPr lang="pl-PL" sz="1400" dirty="0" err="1"/>
                        <a:t>Pradědem</a:t>
                      </a:r>
                      <a:r>
                        <a:rPr lang="pl-PL" sz="1400" dirty="0"/>
                        <a:t> </a:t>
                      </a:r>
                      <a:endParaRPr lang="pl-PL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8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Pradziad PL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/>
                        <a:t>Stowarzyszenie Gmin Polskich Euroregionu Pradziad /  Prudnik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9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Śląsk Cieszyński CZ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/>
                        <a:t>Regionální sdružení územní spolupráce Těšínského Slezska  / Český Těšín 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10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52090" algn="ctr"/>
                          <a:tab pos="4951730" algn="l"/>
                        </a:tabLst>
                      </a:pPr>
                      <a:r>
                        <a:rPr lang="pl-PL" sz="1200" b="1" dirty="0"/>
                        <a:t>Euroregion Śląsk Cieszyński PL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52090" algn="ctr"/>
                          <a:tab pos="4951730" algn="l"/>
                        </a:tabLst>
                      </a:pPr>
                      <a:r>
                        <a:rPr lang="pl-PL" sz="1400"/>
                        <a:t>Stowarzyszenie Rozwoju i Współpracy Regionalnej „Olza” /  Cieszyn 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/>
                        <a:t>11</a:t>
                      </a:r>
                      <a:endParaRPr lang="pl-PL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/>
                        <a:t>Euroregion Beskidy CZ</a:t>
                      </a:r>
                      <a:endParaRPr lang="pl-PL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/>
                        <a:t>Region </a:t>
                      </a:r>
                      <a:r>
                        <a:rPr lang="pl-PL" sz="1400" dirty="0" err="1"/>
                        <a:t>Beskydy</a:t>
                      </a:r>
                      <a:r>
                        <a:rPr lang="pl-PL" sz="1400" dirty="0"/>
                        <a:t> / </a:t>
                      </a:r>
                      <a:r>
                        <a:rPr lang="pl-PL" sz="1400" dirty="0" err="1"/>
                        <a:t>Frýdek-Místek</a:t>
                      </a:r>
                      <a:endParaRPr lang="pl-PL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64" name="Symbol zastępczy zawartości 4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35825" y="115888"/>
            <a:ext cx="1370013" cy="1169987"/>
          </a:xfrm>
          <a:ln>
            <a:solidFill>
              <a:schemeClr val="bg1"/>
            </a:solidFill>
          </a:ln>
        </p:spPr>
      </p:pic>
      <p:pic>
        <p:nvPicPr>
          <p:cNvPr id="8" name="Obraz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646910"/>
            <a:ext cx="1306528" cy="113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D:\time_management.jpg"/>
          <p:cNvPicPr>
            <a:picLocks noChangeAspect="1" noChangeArrowheads="1"/>
          </p:cNvPicPr>
          <p:nvPr/>
        </p:nvPicPr>
        <p:blipFill>
          <a:blip r:embed="rId2" cstate="print"/>
          <a:srcRect b="6889"/>
          <a:stretch>
            <a:fillRect/>
          </a:stretch>
        </p:blipFill>
        <p:spPr bwMode="auto">
          <a:xfrm>
            <a:off x="4326500" y="3789039"/>
            <a:ext cx="4383356" cy="30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404664"/>
            <a:ext cx="8002588" cy="9223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 smtClean="0">
                <a:solidFill>
                  <a:schemeClr val="tx1"/>
                </a:solidFill>
                <a:latin typeface="+mn-lt"/>
              </a:rPr>
              <a:t>Czas trwania projektu</a:t>
            </a:r>
            <a:r>
              <a:rPr lang="pl-PL" sz="3300" b="1" dirty="0" smtClean="0">
                <a:solidFill>
                  <a:srgbClr val="0033CC"/>
                </a:solidFill>
                <a:latin typeface="+mn-lt"/>
              </a:rPr>
              <a:t/>
            </a:r>
            <a:br>
              <a:rPr lang="pl-PL" sz="3300" b="1" dirty="0" smtClean="0">
                <a:solidFill>
                  <a:srgbClr val="0033CC"/>
                </a:solidFill>
                <a:latin typeface="+mn-lt"/>
              </a:rPr>
            </a:br>
            <a:r>
              <a:rPr lang="pl-PL" sz="3300" b="1" dirty="0" smtClean="0">
                <a:solidFill>
                  <a:srgbClr val="0033CC"/>
                </a:solidFill>
                <a:latin typeface="+mn-lt"/>
              </a:rPr>
              <a:t> </a:t>
            </a:r>
            <a:endParaRPr lang="pl-PL" sz="3300" b="1" dirty="0">
              <a:solidFill>
                <a:srgbClr val="0033CC"/>
              </a:solidFill>
              <a:latin typeface="+mn-lt"/>
            </a:endParaRPr>
          </a:p>
        </p:txBody>
      </p:sp>
      <p:pic>
        <p:nvPicPr>
          <p:cNvPr id="39939" name="Symbol zastępczy zawartości 4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5825" y="115888"/>
            <a:ext cx="1370013" cy="1169987"/>
          </a:xfrm>
          <a:ln>
            <a:solidFill>
              <a:schemeClr val="bg1"/>
            </a:solidFill>
          </a:ln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95288" y="1340768"/>
            <a:ext cx="7993062" cy="532832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2000" dirty="0"/>
              <a:t>Termin rozpoczęcia rzeczowej realizacji projektu</a:t>
            </a:r>
            <a:r>
              <a:rPr lang="pl-PL" sz="2000" dirty="0" smtClean="0"/>
              <a:t>: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b="1" dirty="0" smtClean="0"/>
              <a:t>01.01.2012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endParaRPr lang="pl-PL" sz="2000" dirty="0"/>
          </a:p>
          <a:p>
            <a:pPr fontAlgn="auto">
              <a:spcAft>
                <a:spcPts val="0"/>
              </a:spcAft>
              <a:defRPr/>
            </a:pPr>
            <a:r>
              <a:rPr lang="pl-PL" sz="2000" dirty="0"/>
              <a:t>Termin zakończenia rzeczowej realizacji </a:t>
            </a:r>
            <a:r>
              <a:rPr lang="pl-PL" sz="2000" dirty="0" smtClean="0"/>
              <a:t>projektu: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b="1" dirty="0" smtClean="0"/>
              <a:t>31.12.2014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endParaRPr lang="pl-PL" sz="2000" b="1" dirty="0"/>
          </a:p>
          <a:p>
            <a:pPr fontAlgn="auto">
              <a:spcAft>
                <a:spcPts val="0"/>
              </a:spcAft>
              <a:defRPr/>
            </a:pPr>
            <a:r>
              <a:rPr lang="pl-PL" sz="2000" dirty="0"/>
              <a:t>Czas trwania projektu (w miesiącach</a:t>
            </a:r>
            <a:r>
              <a:rPr lang="pl-PL" sz="2000" dirty="0" smtClean="0"/>
              <a:t>):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b="1" dirty="0" smtClean="0"/>
              <a:t>36</a:t>
            </a:r>
            <a:endParaRPr lang="pl-PL" sz="2000" b="1" dirty="0"/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endParaRPr lang="pl-PL" sz="2000" dirty="0" smtClean="0"/>
          </a:p>
          <a:p>
            <a:pPr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pl-PL" sz="2000" dirty="0" smtClean="0"/>
          </a:p>
          <a:p>
            <a:pPr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632848" cy="92211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tx1"/>
                </a:solidFill>
              </a:rPr>
              <a:t>Finansowanie Projektu </a:t>
            </a:r>
            <a:r>
              <a:rPr lang="pl-PL" b="1" dirty="0" smtClean="0">
                <a:solidFill>
                  <a:srgbClr val="000099"/>
                </a:solidFill>
              </a:rPr>
              <a:t/>
            </a:r>
            <a:br>
              <a:rPr lang="pl-PL" b="1" dirty="0" smtClean="0">
                <a:solidFill>
                  <a:srgbClr val="000099"/>
                </a:solidFill>
              </a:rPr>
            </a:br>
            <a:endParaRPr lang="pl-PL" b="1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196975"/>
            <a:ext cx="8424936" cy="5472113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pl-PL" sz="2000" dirty="0"/>
              <a:t>Całkowita wartość projektu zgodnie z umową</a:t>
            </a:r>
            <a:r>
              <a:rPr lang="pl-PL" sz="2000" dirty="0" smtClean="0"/>
              <a:t>: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b="1" dirty="0" smtClean="0"/>
              <a:t>313 </a:t>
            </a:r>
            <a:r>
              <a:rPr lang="pl-PL" sz="2000" b="1" dirty="0"/>
              <a:t>952,00 EUR</a:t>
            </a:r>
            <a:endParaRPr lang="pl-PL" sz="2000" dirty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pl-PL" sz="2000" dirty="0"/>
              <a:t>Dofinansowanie z </a:t>
            </a:r>
            <a:r>
              <a:rPr lang="pl-PL" sz="2000" dirty="0" smtClean="0"/>
              <a:t>EFRR (85%):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pl-PL" sz="2000" b="1" dirty="0" smtClean="0"/>
              <a:t>266 </a:t>
            </a:r>
            <a:r>
              <a:rPr lang="pl-PL" sz="2000" b="1" dirty="0"/>
              <a:t>858,47 EUR</a:t>
            </a:r>
            <a:endParaRPr lang="pl-PL" sz="2000" dirty="0"/>
          </a:p>
          <a:p>
            <a:pPr marL="274320" indent="-274320"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pl-PL" sz="2000" dirty="0" smtClean="0"/>
          </a:p>
          <a:p>
            <a:pPr marL="274320" indent="-274320" algn="just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pl-PL" sz="2000" dirty="0"/>
          </a:p>
        </p:txBody>
      </p:sp>
      <p:pic>
        <p:nvPicPr>
          <p:cNvPr id="41987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15888"/>
            <a:ext cx="1370013" cy="116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029618"/>
              </p:ext>
            </p:extLst>
          </p:nvPr>
        </p:nvGraphicFramePr>
        <p:xfrm>
          <a:off x="323528" y="3068960"/>
          <a:ext cx="5472608" cy="4134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Wykres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554973"/>
              </p:ext>
            </p:extLst>
          </p:nvPr>
        </p:nvGraphicFramePr>
        <p:xfrm>
          <a:off x="6156176" y="3645024"/>
          <a:ext cx="388843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0825" y="1196753"/>
            <a:ext cx="8353623" cy="540089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pl-PL" sz="1600" dirty="0">
              <a:latin typeface="Century Schoolbook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50825" y="0"/>
            <a:ext cx="8569647" cy="76470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1"/>
                </a:solidFill>
              </a:rPr>
              <a:t>PIERWSZE WYNIKI REALIZACJI PROJEKTU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 smtClean="0">
                <a:solidFill>
                  <a:schemeClr val="tx1"/>
                </a:solidFill>
              </a:rPr>
              <a:t>Działania </a:t>
            </a:r>
            <a:r>
              <a:rPr lang="pl-PL" sz="2400" b="1" dirty="0">
                <a:solidFill>
                  <a:schemeClr val="tx1"/>
                </a:solidFill>
              </a:rPr>
              <a:t>w ramach </a:t>
            </a:r>
            <a:r>
              <a:rPr lang="pl-PL" sz="2400" b="1" dirty="0" smtClean="0">
                <a:solidFill>
                  <a:schemeClr val="tx1"/>
                </a:solidFill>
              </a:rPr>
              <a:t>projektu – łącznie 20!</a:t>
            </a:r>
            <a:endParaRPr lang="pl-PL" sz="2400" b="1" dirty="0">
              <a:solidFill>
                <a:srgbClr val="000099"/>
              </a:solidFill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3004"/>
              </p:ext>
            </p:extLst>
          </p:nvPr>
        </p:nvGraphicFramePr>
        <p:xfrm>
          <a:off x="0" y="764704"/>
          <a:ext cx="9144000" cy="6093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511"/>
                <a:gridCol w="2304256"/>
                <a:gridCol w="2304256"/>
                <a:gridCol w="2284566"/>
                <a:gridCol w="2071411"/>
              </a:tblGrid>
              <a:tr h="505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Działania grupy I</a:t>
                      </a:r>
                      <a:endParaRPr lang="pl-PL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Działania grupy II</a:t>
                      </a:r>
                      <a:endParaRPr lang="pl-PL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Działania grupy III</a:t>
                      </a:r>
                      <a:endParaRPr lang="pl-PL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pl-PL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Działania grupy IV</a:t>
                      </a:r>
                      <a:endParaRPr lang="pl-PL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</a:tr>
              <a:tr h="13240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Wzajemne poznawanie, rozwijanie współpracy</a:t>
                      </a:r>
                      <a:endParaRPr lang="pl-PL" sz="1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Zdobywanie doświadczeń za granicą</a:t>
                      </a:r>
                      <a:endParaRPr lang="pl-PL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Przegląd </a:t>
                      </a:r>
                      <a:r>
                        <a:rPr lang="pl-PL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problemów </a:t>
                      </a:r>
                      <a:r>
                        <a:rPr lang="pl-PL" sz="12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pl-PL" sz="12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pl-PL" sz="12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 </a:t>
                      </a:r>
                      <a:r>
                        <a:rPr lang="pl-PL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zakresu współpracy transgranicznej</a:t>
                      </a:r>
                      <a:endParaRPr lang="pl-PL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Promocja, działania informacyjne oraz podnoszenie świadomości nt. współpracy transgranicznej</a:t>
                      </a:r>
                      <a:endParaRPr lang="pl-PL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</a:tr>
              <a:tr h="4263993">
                <a:tc>
                  <a:txBody>
                    <a:bodyPr/>
                    <a:lstStyle/>
                    <a:p>
                      <a:pPr marL="1847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 </a:t>
                      </a:r>
                      <a:endParaRPr lang="pl-PL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marL="177800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6 spotkań, w każdym Euroregionie po 1 spotkaniu,</a:t>
                      </a:r>
                    </a:p>
                    <a:p>
                      <a:pPr marL="177800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3 dni, w ciągu których odwiedzimy stronę polską i czeską  euroregionu,</a:t>
                      </a:r>
                    </a:p>
                    <a:p>
                      <a:pPr marL="177800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ogólny temat spotkań studyjnych - „Dobre praktyki“, natomiast każde ze spotkań ma temat/tematy przewodnie, 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pl-PL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marL="177800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000" b="1" dirty="0">
                          <a:effectLst/>
                        </a:rPr>
                        <a:t>organizacja 3 wyjazdów studyjnych w celu zdobywania doświadczeń za granicą:</a:t>
                      </a:r>
                    </a:p>
                    <a:p>
                      <a:pPr marL="177800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Stowarzyszenie Europejskich Regionów Granicznych - GRONAU Niemcy</a:t>
                      </a:r>
                    </a:p>
                    <a:p>
                      <a:pPr marL="177800" marR="9525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Europejskie Ugrupowanie Współpracy Terytorialnej - (GECT) West-</a:t>
                      </a:r>
                      <a:r>
                        <a:rPr lang="pl-PL" sz="1000" b="1" dirty="0" err="1">
                          <a:effectLst/>
                        </a:rPr>
                        <a:t>Vlaanderen</a:t>
                      </a:r>
                      <a:r>
                        <a:rPr lang="pl-PL" sz="1000" b="1" dirty="0">
                          <a:effectLst/>
                        </a:rPr>
                        <a:t> / </a:t>
                      </a:r>
                      <a:r>
                        <a:rPr lang="pl-PL" sz="1000" b="1" dirty="0" err="1">
                          <a:effectLst/>
                        </a:rPr>
                        <a:t>Flandre-Dunkerque-Côte</a:t>
                      </a:r>
                      <a:r>
                        <a:rPr lang="pl-PL" sz="1000" b="1" dirty="0">
                          <a:effectLst/>
                        </a:rPr>
                        <a:t> </a:t>
                      </a:r>
                      <a:r>
                        <a:rPr lang="pl-PL" sz="1000" b="1" dirty="0" err="1">
                          <a:effectLst/>
                        </a:rPr>
                        <a:t>d’Opale</a:t>
                      </a:r>
                      <a:r>
                        <a:rPr lang="pl-PL" sz="1000" b="1" dirty="0">
                          <a:effectLst/>
                        </a:rPr>
                        <a:t> (pogranicze francusko-belgijskie)</a:t>
                      </a:r>
                    </a:p>
                    <a:p>
                      <a:pPr marL="177800" marR="9525" lvl="0" indent="-1778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Szkolenie dla przedstawicieli Euroregionów pogranicza polsko-czeskiego – szkolenie prowadzone przez pracowników Euro-</a:t>
                      </a:r>
                      <a:r>
                        <a:rPr lang="pl-PL" sz="1000" b="1" dirty="0" err="1">
                          <a:effectLst/>
                        </a:rPr>
                        <a:t>Institutu</a:t>
                      </a:r>
                      <a:r>
                        <a:rPr lang="pl-PL" sz="1000" b="1" dirty="0">
                          <a:effectLst/>
                        </a:rPr>
                        <a:t> z </a:t>
                      </a:r>
                      <a:r>
                        <a:rPr lang="pl-PL" sz="1000" b="1" dirty="0" err="1">
                          <a:effectLst/>
                        </a:rPr>
                        <a:t>Kehl</a:t>
                      </a:r>
                      <a:endParaRPr lang="pl-PL" sz="1000" b="1" dirty="0">
                        <a:effectLst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 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 </a:t>
                      </a:r>
                      <a:endParaRPr lang="pl-PL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000" b="1" dirty="0">
                          <a:effectLst/>
                        </a:rPr>
                        <a:t>Powstanie  </a:t>
                      </a:r>
                      <a:r>
                        <a:rPr lang="pl-PL" sz="1000" b="1" dirty="0" smtClean="0">
                          <a:effectLst/>
                        </a:rPr>
                        <a:t>„Analizy </a:t>
                      </a:r>
                      <a:r>
                        <a:rPr lang="pl-PL" sz="1000" b="1" dirty="0">
                          <a:effectLst/>
                        </a:rPr>
                        <a:t>problemów systemowych współpracy transgranicznej na czesko-polskiej </a:t>
                      </a:r>
                      <a:r>
                        <a:rPr lang="pl-PL" sz="1000" b="1" dirty="0" smtClean="0">
                          <a:effectLst/>
                        </a:rPr>
                        <a:t>granicy” </a:t>
                      </a:r>
                      <a:endParaRPr lang="pl-PL" sz="1000" b="1" dirty="0">
                        <a:effectLst/>
                      </a:endParaRPr>
                    </a:p>
                    <a:p>
                      <a:pPr marL="250825" indent="-25082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Tematy do poruszenia m.in: </a:t>
                      </a:r>
                    </a:p>
                    <a:p>
                      <a:pPr marL="250825" lvl="1" indent="-2508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Strefa </a:t>
                      </a:r>
                      <a:r>
                        <a:rPr lang="pl-PL" sz="1000" b="1" dirty="0" err="1">
                          <a:effectLst/>
                        </a:rPr>
                        <a:t>Schengen</a:t>
                      </a:r>
                      <a:r>
                        <a:rPr lang="pl-PL" sz="1000" b="1" dirty="0">
                          <a:effectLst/>
                        </a:rPr>
                        <a:t>,</a:t>
                      </a:r>
                    </a:p>
                    <a:p>
                      <a:pPr marL="250825" lvl="1" indent="-2508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Fundusz Mikroprojektów – administracja (jakie finansowanie, kontrole)  </a:t>
                      </a:r>
                    </a:p>
                    <a:p>
                      <a:pPr marL="250825" lvl="1" indent="-2508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Priorytety obszarów poszczególnych Euroregionów w nawiązaniu do działalności poszczególnych Euroregionów wraz z propozycją działań i kalendarium rozwiązywania tych problemów</a:t>
                      </a:r>
                    </a:p>
                    <a:p>
                      <a:pPr marL="250825" lvl="1" indent="-2508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000" b="1" dirty="0">
                          <a:effectLst/>
                        </a:rPr>
                        <a:t>Ustawodawstwo w odniesieniu do np. EUWT/ESUS</a:t>
                      </a:r>
                    </a:p>
                    <a:p>
                      <a:pPr marL="1847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 </a:t>
                      </a:r>
                      <a:endParaRPr lang="pl-PL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38350" algn="l"/>
                        </a:tabLst>
                      </a:pPr>
                      <a:r>
                        <a:rPr lang="pl-PL" sz="1000" b="1" u="sng" dirty="0">
                          <a:effectLst/>
                        </a:rPr>
                        <a:t>1. Konferencje – 4 szt. </a:t>
                      </a:r>
                      <a:endParaRPr lang="pl-PL" sz="10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u="sng" dirty="0">
                          <a:effectLst/>
                        </a:rPr>
                        <a:t>2. Strona WWW – 1 szt. </a:t>
                      </a:r>
                      <a:endParaRPr lang="pl-PL" sz="1000" b="1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000" b="1" dirty="0">
                          <a:effectLst/>
                        </a:rPr>
                        <a:t>jedna wspólna strona WWW -  </a:t>
                      </a:r>
                      <a:r>
                        <a:rPr lang="pl-PL" sz="1000" b="1" u="sng" dirty="0" smtClean="0">
                          <a:solidFill>
                            <a:srgbClr val="0033CC"/>
                          </a:solidFill>
                          <a:effectLst/>
                          <a:hlinkClick r:id="rId2"/>
                        </a:rPr>
                        <a:t>www.euroregions.org</a:t>
                      </a:r>
                      <a:endParaRPr lang="pl-PL" sz="1000" b="1" dirty="0">
                        <a:solidFill>
                          <a:srgbClr val="0033CC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u="sng" dirty="0" smtClean="0">
                          <a:effectLst/>
                        </a:rPr>
                        <a:t>3</a:t>
                      </a:r>
                      <a:r>
                        <a:rPr lang="pl-PL" sz="1000" b="1" u="sng" dirty="0">
                          <a:effectLst/>
                        </a:rPr>
                        <a:t>. Materiały drukowane</a:t>
                      </a:r>
                      <a:endParaRPr lang="pl-PL" sz="1000" b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AutoNum type="alphaLcPeriod"/>
                      </a:pPr>
                      <a:r>
                        <a:rPr lang="pl-PL" sz="1000" b="1" spc="-10" dirty="0" smtClean="0">
                          <a:effectLst/>
                        </a:rPr>
                        <a:t>publikacja </a:t>
                      </a:r>
                      <a:r>
                        <a:rPr lang="pl-PL" sz="1000" b="1" spc="-10" dirty="0">
                          <a:effectLst/>
                        </a:rPr>
                        <a:t>dot. współpracy transgranicznej we </a:t>
                      </a:r>
                      <a:r>
                        <a:rPr lang="pl-PL" sz="1000" b="1" spc="-10" dirty="0" smtClean="0">
                          <a:effectLst/>
                        </a:rPr>
                        <a:t>wszystkich – </a:t>
                      </a:r>
                      <a:r>
                        <a:rPr lang="pl-PL" sz="1000" b="1" spc="-10" dirty="0">
                          <a:effectLst/>
                        </a:rPr>
                        <a:t>5.000 szt.</a:t>
                      </a:r>
                      <a:endParaRPr lang="pl-PL" sz="1000" b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AutoNum type="alphaLcPeriod"/>
                      </a:pPr>
                      <a:r>
                        <a:rPr lang="pl-PL" sz="1000" b="1" spc="-10" dirty="0">
                          <a:effectLst/>
                        </a:rPr>
                        <a:t>mapy = jedna </a:t>
                      </a:r>
                      <a:r>
                        <a:rPr lang="pl-PL" sz="1000" b="1" spc="-10" dirty="0" smtClean="0">
                          <a:effectLst/>
                        </a:rPr>
                        <a:t>wspólna 20.000 szt.</a:t>
                      </a:r>
                      <a:endParaRPr lang="pl-PL" sz="1000" b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AutoNum type="alphaLcPeriod"/>
                      </a:pPr>
                      <a:r>
                        <a:rPr lang="pl-PL" sz="1000" b="1" spc="-10" dirty="0" smtClean="0">
                          <a:effectLst/>
                        </a:rPr>
                        <a:t>plakaty</a:t>
                      </a:r>
                      <a:r>
                        <a:rPr lang="pl-PL" sz="1000" b="1" spc="-10" dirty="0">
                          <a:effectLst/>
                        </a:rPr>
                        <a:t>, ulotki, foldery, materiały </a:t>
                      </a:r>
                      <a:r>
                        <a:rPr lang="pl-PL" sz="1000" b="1" spc="-10" dirty="0" smtClean="0">
                          <a:effectLst/>
                        </a:rPr>
                        <a:t>konferencyjne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900"/>
                        <a:buFont typeface="+mj-lt"/>
                        <a:buAutoNum type="alphaLcPeriod"/>
                      </a:pPr>
                      <a:r>
                        <a:rPr lang="pl-PL" sz="1000" b="1" spc="-10" dirty="0" smtClean="0">
                          <a:effectLst/>
                        </a:rPr>
                        <a:t>materiały </a:t>
                      </a:r>
                      <a:r>
                        <a:rPr lang="pl-PL" sz="1000" b="1" spc="-10" dirty="0">
                          <a:effectLst/>
                        </a:rPr>
                        <a:t>promocyjne </a:t>
                      </a:r>
                      <a:r>
                        <a:rPr lang="pl-PL" sz="1000" b="1" spc="-10" dirty="0" smtClean="0">
                          <a:effectLst/>
                        </a:rPr>
                        <a:t>wspólne</a:t>
                      </a:r>
                      <a:endParaRPr lang="pl-PL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00" marR="64100" marT="0" marB="0"/>
                </a:tc>
              </a:tr>
            </a:tbl>
          </a:graphicData>
        </a:graphic>
      </p:graphicFrame>
      <p:pic>
        <p:nvPicPr>
          <p:cNvPr id="38916" name="Picture 2" descr="C:\Users\PC\Desktop\Jana - Konferencja\globe-ne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92" y="5186700"/>
            <a:ext cx="1603329" cy="167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272834"/>
            <a:ext cx="8354318" cy="5472113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pl-PL" sz="1800" b="1" dirty="0" smtClean="0">
                <a:solidFill>
                  <a:srgbClr val="FF9900"/>
                </a:solidFill>
              </a:rPr>
              <a:t>Działania bloku 1 </a:t>
            </a:r>
            <a:r>
              <a:rPr lang="pl-PL" sz="1800" dirty="0" smtClean="0"/>
              <a:t>- Wzajemne poznawanie, rozwijanie współpracy między euroregionami na pograniczu PL-CZ</a:t>
            </a:r>
          </a:p>
          <a:p>
            <a:pPr marL="0" indent="0" algn="just">
              <a:buFont typeface="Wingdings" pitchFamily="2" charset="2"/>
              <a:buNone/>
            </a:pPr>
            <a:endParaRPr lang="pl-PL" sz="1800" dirty="0" smtClean="0"/>
          </a:p>
          <a:p>
            <a:pPr marL="0" indent="0" algn="ctr">
              <a:buFont typeface="Wingdings" pitchFamily="2" charset="2"/>
              <a:buNone/>
            </a:pPr>
            <a:r>
              <a:rPr lang="pl-PL" sz="1800" b="1" u="sng" dirty="0" smtClean="0"/>
              <a:t>Działania zrealizowane</a:t>
            </a:r>
          </a:p>
          <a:p>
            <a:pPr marL="0" indent="0" algn="just">
              <a:buNone/>
            </a:pPr>
            <a:r>
              <a:rPr lang="pl-PL" sz="1800" dirty="0" smtClean="0"/>
              <a:t>Działanie 1a </a:t>
            </a:r>
            <a:r>
              <a:rPr lang="pl-PL" sz="1800" dirty="0"/>
              <a:t>– </a:t>
            </a:r>
            <a:r>
              <a:rPr lang="pl-PL" sz="1800" dirty="0" smtClean="0"/>
              <a:t> 20-22.06.2012r. Euroregion Beskidy</a:t>
            </a:r>
          </a:p>
          <a:p>
            <a:pPr marL="0" indent="0" algn="just">
              <a:buNone/>
            </a:pPr>
            <a:r>
              <a:rPr lang="pl-PL" sz="1400" dirty="0"/>
              <a:t>W ramach spotkania odbyła się Konferencja prezentująca przedsięwzięcia podejmowane w trzech częściach narodowych Euroregionu oraz przedstawione zostały konkretne efekty współpracy transgranicznej w ramach tematów:  "Transgraniczny ruch turystyczny ER Beskidy" oraz "Współpraca trójstronna w ER Beskidy". W ramach </a:t>
            </a:r>
            <a:r>
              <a:rPr lang="pl-PL" sz="1400" dirty="0" err="1"/>
              <a:t>stady</a:t>
            </a:r>
            <a:r>
              <a:rPr lang="pl-PL" sz="1400" dirty="0"/>
              <a:t>-tour wizytowano miejsca realizacji projektów transgranicznych promujących atrakcje turystyczne i tworzące warunki rozwoju ruchu turystycznego.</a:t>
            </a:r>
            <a:endParaRPr lang="pl-PL" sz="1400" dirty="0" smtClean="0"/>
          </a:p>
          <a:p>
            <a:pPr marL="0" indent="0" algn="just">
              <a:buNone/>
            </a:pPr>
            <a:endParaRPr lang="pl-PL" sz="200" dirty="0" smtClean="0"/>
          </a:p>
          <a:p>
            <a:pPr marL="0" indent="0" algn="just">
              <a:buNone/>
            </a:pPr>
            <a:endParaRPr lang="pl-PL" sz="200" dirty="0" smtClean="0"/>
          </a:p>
        </p:txBody>
      </p:sp>
      <p:pic>
        <p:nvPicPr>
          <p:cNvPr id="44036" name="Symbol zastępczy zawartości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1231"/>
            <a:ext cx="1265653" cy="10808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995120" cy="10112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300" b="1" dirty="0">
                <a:solidFill>
                  <a:schemeClr val="tx1"/>
                </a:solidFill>
              </a:rPr>
              <a:t>Działania w ramach </a:t>
            </a:r>
            <a:r>
              <a:rPr lang="pl-PL" sz="3300" b="1" dirty="0" smtClean="0">
                <a:solidFill>
                  <a:schemeClr val="tx1"/>
                </a:solidFill>
              </a:rPr>
              <a:t>projektu</a:t>
            </a:r>
            <a:r>
              <a:rPr lang="pl-PL" sz="3300" b="1" dirty="0" smtClean="0">
                <a:solidFill>
                  <a:srgbClr val="0033CC"/>
                </a:solidFill>
              </a:rPr>
              <a:t/>
            </a:r>
            <a:br>
              <a:rPr lang="pl-PL" sz="3300" b="1" dirty="0" smtClean="0">
                <a:solidFill>
                  <a:srgbClr val="0033CC"/>
                </a:solidFill>
              </a:rPr>
            </a:br>
            <a:endParaRPr lang="pl-PL" sz="3300" b="1" dirty="0">
              <a:solidFill>
                <a:srgbClr val="0033CC"/>
              </a:solidFill>
            </a:endParaRPr>
          </a:p>
        </p:txBody>
      </p:sp>
      <p:pic>
        <p:nvPicPr>
          <p:cNvPr id="2050" name="Picture 2" descr="http://www.euroregions.org/files/gallery/0002/big/220749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8" y="4293094"/>
            <a:ext cx="3501142" cy="2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43" y="4260940"/>
            <a:ext cx="3440650" cy="230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79628"/>
            <a:ext cx="3269602" cy="21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6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zepły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Przepły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3636</TotalTime>
  <Words>1513</Words>
  <Application>Microsoft Office PowerPoint</Application>
  <PresentationFormat>Pokaz na ekranie (4:3)</PresentationFormat>
  <Paragraphs>260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Schoolbook</vt:lpstr>
      <vt:lpstr>Times New Roman</vt:lpstr>
      <vt:lpstr>Wingdings</vt:lpstr>
      <vt:lpstr>Wingdings 2</vt:lpstr>
      <vt:lpstr>Wykusz</vt:lpstr>
      <vt:lpstr>PROJEKT „EUREGIO PL-CZ” euroregiony na polsko-czeskim pograniczu </vt:lpstr>
      <vt:lpstr>Czemu taki projekt? </vt:lpstr>
      <vt:lpstr>Prezentacja programu PowerPoint</vt:lpstr>
      <vt:lpstr>Cele projektu</vt:lpstr>
      <vt:lpstr> Partnerzy Projektu </vt:lpstr>
      <vt:lpstr>Czas trwania projektu  </vt:lpstr>
      <vt:lpstr>Finansowanie Projektu  </vt:lpstr>
      <vt:lpstr>PIERWSZE WYNIKI REALIZACJI PROJEKTU Działania w ramach projektu – łącznie 20!</vt:lpstr>
      <vt:lpstr>Działania w ramach projektu </vt:lpstr>
      <vt:lpstr>Działania w ramach projektu </vt:lpstr>
      <vt:lpstr>Działania w ramach projektu </vt:lpstr>
      <vt:lpstr>Działania w ramach projektu </vt:lpstr>
      <vt:lpstr>Działania w ramach projektu</vt:lpstr>
      <vt:lpstr>Działania w ramach projektu</vt:lpstr>
      <vt:lpstr>Prezentacja programu PowerPoint</vt:lpstr>
      <vt:lpstr>Działania w ramach projektu</vt:lpstr>
      <vt:lpstr>Działania w ramach projektu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Współpraca euroregionów  i projekt EUREGIO PL-CZ</dc:title>
  <dc:creator>PC</dc:creator>
  <cp:lastModifiedBy>Daria</cp:lastModifiedBy>
  <cp:revision>330</cp:revision>
  <dcterms:created xsi:type="dcterms:W3CDTF">2012-10-23T12:22:11Z</dcterms:created>
  <dcterms:modified xsi:type="dcterms:W3CDTF">2014-03-25T13:46:56Z</dcterms:modified>
</cp:coreProperties>
</file>