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25"/>
  </p:notesMasterIdLst>
  <p:handoutMasterIdLst>
    <p:handoutMasterId r:id="rId26"/>
  </p:handoutMasterIdLst>
  <p:sldIdLst>
    <p:sldId id="275" r:id="rId2"/>
    <p:sldId id="314" r:id="rId3"/>
    <p:sldId id="315" r:id="rId4"/>
    <p:sldId id="317" r:id="rId5"/>
    <p:sldId id="318" r:id="rId6"/>
    <p:sldId id="321" r:id="rId7"/>
    <p:sldId id="322" r:id="rId8"/>
    <p:sldId id="324" r:id="rId9"/>
    <p:sldId id="325" r:id="rId10"/>
    <p:sldId id="326" r:id="rId11"/>
    <p:sldId id="328" r:id="rId12"/>
    <p:sldId id="329" r:id="rId13"/>
    <p:sldId id="332" r:id="rId14"/>
    <p:sldId id="333" r:id="rId15"/>
    <p:sldId id="334" r:id="rId16"/>
    <p:sldId id="335" r:id="rId17"/>
    <p:sldId id="336" r:id="rId18"/>
    <p:sldId id="343" r:id="rId19"/>
    <p:sldId id="344" r:id="rId20"/>
    <p:sldId id="345" r:id="rId21"/>
    <p:sldId id="346" r:id="rId22"/>
    <p:sldId id="347" r:id="rId23"/>
    <p:sldId id="298" r:id="rId24"/>
  </p:sldIdLst>
  <p:sldSz cx="9144000" cy="6858000" type="screen4x3"/>
  <p:notesSz cx="7099300" cy="10234613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1B60CF"/>
    <a:srgbClr val="000099"/>
    <a:srgbClr val="FF9900"/>
    <a:srgbClr val="D6A300"/>
    <a:srgbClr val="336699"/>
    <a:srgbClr val="006699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505E3EF-67EA-436B-97B2-0124C06EBD24}" styleName="Styl pośredni 4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89" autoAdjust="0"/>
    <p:restoredTop sz="94388" autoAdjust="0"/>
  </p:normalViewPr>
  <p:slideViewPr>
    <p:cSldViewPr>
      <p:cViewPr>
        <p:scale>
          <a:sx n="80" d="100"/>
          <a:sy n="80" d="100"/>
        </p:scale>
        <p:origin x="-102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6ECB32B-20C1-431D-8578-39FCCA6F89D2}" type="datetimeFigureOut">
              <a:rPr lang="pl-PL"/>
              <a:pPr>
                <a:defRPr/>
              </a:pPr>
              <a:t>2014-03-27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6575" cy="51276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4021138" y="9720263"/>
            <a:ext cx="3076575" cy="51276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1735A8C-A9DF-4900-85D5-3E128919DEA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8032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34AF3-BDE9-46AB-96A5-FAC9FEED41A9}" type="datetimeFigureOut">
              <a:rPr lang="pl-PL" smtClean="0"/>
              <a:t>2014-03-27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00AC9-0188-4A5B-A42C-C40936F5B1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2571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pl-PL" smtClean="0"/>
          </a:p>
        </p:txBody>
      </p:sp>
      <p:sp>
        <p:nvSpPr>
          <p:cNvPr id="327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7ECC4CD9-1B1B-4888-A5BA-6618D77FA63C}" type="slidenum">
              <a:rPr lang="pl-PL" altLang="pl-PL" sz="1300"/>
              <a:pPr eaLnBrk="1" hangingPunct="1"/>
              <a:t>11</a:t>
            </a:fld>
            <a:endParaRPr lang="pl-PL" altLang="pl-PL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pl-PL" smtClean="0"/>
          </a:p>
        </p:txBody>
      </p:sp>
      <p:sp>
        <p:nvSpPr>
          <p:cNvPr id="348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405D78C7-294A-44DB-AF26-00E91EA894B0}" type="slidenum">
              <a:rPr lang="pl-PL" altLang="pl-PL" sz="1300">
                <a:solidFill>
                  <a:srgbClr val="000000"/>
                </a:solidFill>
              </a:rPr>
              <a:pPr eaLnBrk="1" hangingPunct="1"/>
              <a:t>13</a:t>
            </a:fld>
            <a:endParaRPr lang="pl-PL" altLang="pl-PL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pl-PL" smtClean="0"/>
          </a:p>
        </p:txBody>
      </p:sp>
      <p:sp>
        <p:nvSpPr>
          <p:cNvPr id="358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9979BA50-AFA0-408B-B18F-F7CDD12E7CCB}" type="slidenum">
              <a:rPr lang="pl-PL" altLang="pl-PL" sz="1300"/>
              <a:pPr eaLnBrk="1" hangingPunct="1"/>
              <a:t>14</a:t>
            </a:fld>
            <a:endParaRPr lang="pl-PL" altLang="pl-PL"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pl-PL" smtClean="0"/>
          </a:p>
        </p:txBody>
      </p:sp>
      <p:sp>
        <p:nvSpPr>
          <p:cNvPr id="368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D753FC4C-202B-4C4D-B24E-875613F7ACF2}" type="slidenum">
              <a:rPr lang="pl-PL" altLang="pl-PL" sz="1300"/>
              <a:pPr eaLnBrk="1" hangingPunct="1"/>
              <a:t>17</a:t>
            </a:fld>
            <a:endParaRPr lang="pl-PL" altLang="pl-PL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ostokąt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ostokąt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ostokąt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Łącznik prostoliniowy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Łącznik prostoliniow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Łącznik prostoliniowy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Łącznik prostoliniowy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Łącznik prostoliniow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Łącznik prostoliniowy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Prostokąt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Elipsa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Elipsa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Elipsa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22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FF9BE-DB89-40E4-B9DC-1FA6E77D02A6}" type="datetimeFigureOut">
              <a:rPr lang="pl-PL"/>
              <a:pPr>
                <a:defRPr/>
              </a:pPr>
              <a:t>2014-03-27</a:t>
            </a:fld>
            <a:endParaRPr lang="pl-PL"/>
          </a:p>
        </p:txBody>
      </p:sp>
      <p:sp>
        <p:nvSpPr>
          <p:cNvPr id="23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4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D0C52-7AF4-4FD6-B620-CDDBC762E4D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86D50-8A63-475B-95EF-FF66A668608E}" type="datetimeFigureOut">
              <a:rPr lang="pl-PL"/>
              <a:pPr>
                <a:defRPr/>
              </a:pPr>
              <a:t>2014-03-27</a:t>
            </a:fld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EBEA1-EECA-4C03-8C97-042AE742FF5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D6213-A69E-4F1E-B7DF-039409BC4A7D}" type="datetimeFigureOut">
              <a:rPr lang="pl-PL"/>
              <a:pPr>
                <a:defRPr/>
              </a:pPr>
              <a:t>2014-03-27</a:t>
            </a:fld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E73D1-2D15-4CDA-BB60-E860E519EA1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4A2754B-FD7D-4BA0-A414-6DEA532DCB6E}" type="datetimeFigureOut">
              <a:rPr lang="pl-PL"/>
              <a:pPr>
                <a:defRPr/>
              </a:pPr>
              <a:t>2014-03-27</a:t>
            </a:fld>
            <a:endParaRPr lang="pl-PL"/>
          </a:p>
        </p:txBody>
      </p:sp>
      <p:sp>
        <p:nvSpPr>
          <p:cNvPr id="5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55FE6A7-1D42-45EB-BFFA-6949D3737D0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6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ostokąt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ostokąt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ostokąt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Łącznik prostoliniowy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Łącznik prostoliniow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Łącznik prostoliniowy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Łącznik prostoliniowy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Łącznik prostoliniow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Prostokąt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Elipsa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Elipsa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Łącznik prostoliniowy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42CF8-B4A4-4308-8C2E-77A238F667B3}" type="datetimeFigureOut">
              <a:rPr lang="pl-PL"/>
              <a:pPr>
                <a:defRPr/>
              </a:pPr>
              <a:t>2014-03-27</a:t>
            </a:fld>
            <a:endParaRPr lang="pl-PL"/>
          </a:p>
        </p:txBody>
      </p:sp>
      <p:sp>
        <p:nvSpPr>
          <p:cNvPr id="21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2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F11C0-7AA4-4208-938D-EB50039BEA5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4E41E-CB26-4637-9661-E710BA483C57}" type="datetimeFigureOut">
              <a:rPr lang="pl-PL"/>
              <a:pPr>
                <a:defRPr/>
              </a:pPr>
              <a:t>2014-03-27</a:t>
            </a:fld>
            <a:endParaRPr lang="pl-PL"/>
          </a:p>
        </p:txBody>
      </p:sp>
      <p:sp>
        <p:nvSpPr>
          <p:cNvPr id="6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BAB6A-4193-401D-AF02-46DF2171BDF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FD0BA-17C3-493B-AAD3-AF4DA0280FF9}" type="datetimeFigureOut">
              <a:rPr lang="pl-PL"/>
              <a:pPr>
                <a:defRPr/>
              </a:pPr>
              <a:t>2014-03-27</a:t>
            </a:fld>
            <a:endParaRPr lang="pl-PL"/>
          </a:p>
        </p:txBody>
      </p:sp>
      <p:sp>
        <p:nvSpPr>
          <p:cNvPr id="8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3405B-809F-44BB-BC38-FE29260A3AF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3F61489-C6C0-4FE1-BD5E-37C7F31E9DB5}" type="datetimeFigureOut">
              <a:rPr lang="pl-PL"/>
              <a:pPr>
                <a:defRPr/>
              </a:pPr>
              <a:t>2014-03-27</a:t>
            </a:fld>
            <a:endParaRPr lang="pl-PL"/>
          </a:p>
        </p:txBody>
      </p:sp>
      <p:sp>
        <p:nvSpPr>
          <p:cNvPr id="4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DEF0159-9173-4652-8A4F-D93B1137939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5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25011-FF31-4964-A2C7-8752F5585F61}" type="datetimeFigureOut">
              <a:rPr lang="pl-PL"/>
              <a:pPr>
                <a:defRPr/>
              </a:pPr>
              <a:t>2014-03-27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F21C7-5338-4676-8150-32EF9F1B42E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Łącznik prostoliniow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Łącznik prostoliniow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Łącznik prostoliniowy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Łącznik prostoliniow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Prostokąt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Łącznik prostoliniow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Elipsa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2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F579A71-72A4-47B6-90CB-BBDFB439537E}" type="datetimeFigureOut">
              <a:rPr lang="pl-PL"/>
              <a:pPr>
                <a:defRPr/>
              </a:pPr>
              <a:t>2014-03-27</a:t>
            </a:fld>
            <a:endParaRPr lang="pl-PL"/>
          </a:p>
        </p:txBody>
      </p:sp>
      <p:sp>
        <p:nvSpPr>
          <p:cNvPr id="13" name="Symbol zastępczy numeru slajdu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3478E09-528D-497F-8124-42916F0D4A0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14" name="Symbol zastępczy stopki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Łącznik prostoliniow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Elipsa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Łącznik prostoliniow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Prostokąt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Łącznik prostoliniow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Łącznik prostoliniow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Łącznik prostoliniowy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38A6522-6060-42A5-A6D0-3F3D10F359EE}" type="datetimeFigureOut">
              <a:rPr lang="pl-PL"/>
              <a:pPr>
                <a:defRPr/>
              </a:pPr>
              <a:t>2014-03-27</a:t>
            </a:fld>
            <a:endParaRPr lang="pl-PL"/>
          </a:p>
        </p:txBody>
      </p:sp>
      <p:sp>
        <p:nvSpPr>
          <p:cNvPr id="13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B0AF2C2-F7E1-4A29-8EFE-E35727A3FE9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14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oliniow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28" name="Symbol zastępczy tekstu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249F0E5E-B79E-48BB-BD54-ECB43B0B5161}" type="datetimeFigureOut">
              <a:rPr lang="pl-PL"/>
              <a:pPr>
                <a:defRPr/>
              </a:pPr>
              <a:t>2014-03-27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Łącznik prostoliniow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DDFF7CF0-1E57-4DA7-858A-3BD532031C2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27" r:id="rId4"/>
    <p:sldLayoutId id="2147484028" r:id="rId5"/>
    <p:sldLayoutId id="2147484035" r:id="rId6"/>
    <p:sldLayoutId id="2147484029" r:id="rId7"/>
    <p:sldLayoutId id="2147484036" r:id="rId8"/>
    <p:sldLayoutId id="2147484037" r:id="rId9"/>
    <p:sldLayoutId id="2147484030" r:id="rId10"/>
    <p:sldLayoutId id="214748403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0C61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AABBD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AACC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hyperlink" Target="mailto:biuro@olza.pl" TargetMode="External"/><Relationship Id="rId7" Type="http://schemas.openxmlformats.org/officeDocument/2006/relationships/image" Target="../media/image42.jpeg"/><Relationship Id="rId12" Type="http://schemas.openxmlformats.org/officeDocument/2006/relationships/image" Target="../media/image47.png"/><Relationship Id="rId2" Type="http://schemas.openxmlformats.org/officeDocument/2006/relationships/hyperlink" Target="mailto:bogdan.kasperek@olza.p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hyperlink" Target="http://www.euregio-teschinensis.org/" TargetMode="External"/><Relationship Id="rId10" Type="http://schemas.openxmlformats.org/officeDocument/2006/relationships/image" Target="../media/image45.png"/><Relationship Id="rId4" Type="http://schemas.openxmlformats.org/officeDocument/2006/relationships/hyperlink" Target="http://www.olza.pl/" TargetMode="External"/><Relationship Id="rId9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D:\czeskawspolpracabeznapis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7930" y="5347208"/>
            <a:ext cx="2160588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343510" y="2996952"/>
            <a:ext cx="6120680" cy="223224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„EUREGIO PL-CZ” </a:t>
            </a:r>
            <a:br>
              <a:rPr lang="pl-PL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1800" dirty="0" smtClean="0"/>
              <a:t>Zahraniční </a:t>
            </a:r>
            <a:r>
              <a:rPr lang="cs-CZ" sz="1800" dirty="0"/>
              <a:t>zkušenosti v oblasti přeshraniční spolupráce v rámci zemí </a:t>
            </a:r>
            <a:r>
              <a:rPr lang="cs-CZ" sz="1800" dirty="0" smtClean="0"/>
              <a:t>EU/</a:t>
            </a:r>
            <a:br>
              <a:rPr lang="cs-CZ" sz="1800" dirty="0" smtClean="0"/>
            </a:br>
            <a:r>
              <a:rPr lang="cs-CZ" sz="1800" dirty="0" smtClean="0">
                <a:solidFill>
                  <a:srgbClr val="FF0000"/>
                </a:solidFill>
              </a:rPr>
              <a:t>Zagraniczne </a:t>
            </a:r>
            <a:r>
              <a:rPr lang="cs-CZ" sz="1800" dirty="0">
                <a:solidFill>
                  <a:srgbClr val="FF0000"/>
                </a:solidFill>
              </a:rPr>
              <a:t>doświadczenia w dziedzinie współpracy transgranicznej w ramach krajów Unii Europejskiej</a:t>
            </a:r>
            <a:r>
              <a:rPr lang="pl-PL" sz="1800" dirty="0"/>
              <a:t/>
            </a:r>
            <a:br>
              <a:rPr lang="pl-PL" sz="1800" dirty="0"/>
            </a:br>
            <a:endParaRPr lang="pl-PL" sz="1800" dirty="0">
              <a:solidFill>
                <a:srgbClr val="000099"/>
              </a:solidFill>
            </a:endParaRPr>
          </a:p>
        </p:txBody>
      </p:sp>
      <p:sp>
        <p:nvSpPr>
          <p:cNvPr id="34819" name="Symbol zastępczy zawartości 2"/>
          <p:cNvSpPr>
            <a:spLocks noGrp="1"/>
          </p:cNvSpPr>
          <p:nvPr>
            <p:ph type="subTitle" idx="1"/>
          </p:nvPr>
        </p:nvSpPr>
        <p:spPr>
          <a:xfrm>
            <a:off x="2317750" y="6029626"/>
            <a:ext cx="6172200" cy="828374"/>
          </a:xfrm>
        </p:spPr>
        <p:txBody>
          <a:bodyPr/>
          <a:lstStyle/>
          <a:p>
            <a:pPr algn="ctr"/>
            <a:endParaRPr lang="pl-PL" sz="2400" dirty="0" smtClean="0">
              <a:solidFill>
                <a:schemeClr val="tx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4663" y="3175"/>
            <a:ext cx="7318375" cy="349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/>
          <p:cNvSpPr>
            <a:spLocks noGrp="1"/>
          </p:cNvSpPr>
          <p:nvPr>
            <p:ph type="title"/>
          </p:nvPr>
        </p:nvSpPr>
        <p:spPr>
          <a:xfrm>
            <a:off x="4932363" y="549275"/>
            <a:ext cx="3887787" cy="2303463"/>
          </a:xfrm>
        </p:spPr>
        <p:txBody>
          <a:bodyPr>
            <a:normAutofit/>
          </a:bodyPr>
          <a:lstStyle/>
          <a:p>
            <a:pPr algn="r" eaLnBrk="1" hangingPunct="1"/>
            <a:r>
              <a:rPr lang="pl-PL" altLang="pl-PL" sz="2400" b="1" dirty="0" smtClean="0">
                <a:solidFill>
                  <a:schemeClr val="accent2"/>
                </a:solidFill>
              </a:rPr>
              <a:t>BEZPEČNOST A KRIZOVÉ ŘÍZENÍ/ </a:t>
            </a:r>
            <a:r>
              <a:rPr lang="pl-PL" altLang="pl-PL" sz="2400" b="1" dirty="0" smtClean="0">
                <a:solidFill>
                  <a:srgbClr val="FF0000"/>
                </a:solidFill>
              </a:rPr>
              <a:t>BEZPIECZEŃSTWO PUBLICZNE                     </a:t>
            </a:r>
            <a:r>
              <a:rPr lang="pl-PL" altLang="pl-PL" sz="2400" b="1" dirty="0" smtClean="0">
                <a:solidFill>
                  <a:srgbClr val="FF0000"/>
                </a:solidFill>
              </a:rPr>
              <a:t/>
            </a:r>
            <a:br>
              <a:rPr lang="pl-PL" altLang="pl-PL" sz="2400" b="1" dirty="0" smtClean="0">
                <a:solidFill>
                  <a:srgbClr val="FF0000"/>
                </a:solidFill>
              </a:rPr>
            </a:br>
            <a:r>
              <a:rPr lang="pl-PL" altLang="pl-PL" sz="2400" b="1" dirty="0" smtClean="0">
                <a:solidFill>
                  <a:srgbClr val="FF0000"/>
                </a:solidFill>
              </a:rPr>
              <a:t>I </a:t>
            </a:r>
            <a:r>
              <a:rPr lang="pl-PL" altLang="pl-PL" sz="2400" b="1" dirty="0" smtClean="0">
                <a:solidFill>
                  <a:srgbClr val="FF0000"/>
                </a:solidFill>
              </a:rPr>
              <a:t>ZARZĄDZANIE KRYZYSOWE</a:t>
            </a:r>
          </a:p>
        </p:txBody>
      </p:sp>
      <p:sp>
        <p:nvSpPr>
          <p:cNvPr id="15363" name="Symbol zastępczy zawartości 2"/>
          <p:cNvSpPr>
            <a:spLocks noGrp="1"/>
          </p:cNvSpPr>
          <p:nvPr>
            <p:ph idx="1"/>
          </p:nvPr>
        </p:nvSpPr>
        <p:spPr>
          <a:xfrm>
            <a:off x="323850" y="4541838"/>
            <a:ext cx="3744094" cy="779462"/>
          </a:xfrm>
        </p:spPr>
        <p:txBody>
          <a:bodyPr/>
          <a:lstStyle/>
          <a:p>
            <a:pPr marL="0" indent="0" algn="r" eaLnBrk="1" hangingPunct="1">
              <a:buFontTx/>
              <a:buNone/>
            </a:pPr>
            <a:r>
              <a:rPr lang="pl-PL" altLang="pl-PL" b="1" dirty="0" smtClean="0">
                <a:solidFill>
                  <a:schemeClr val="accent2"/>
                </a:solidFill>
              </a:rPr>
              <a:t>PODNIKÁNÍ/ </a:t>
            </a:r>
            <a:r>
              <a:rPr lang="pl-PL" altLang="pl-PL" b="1" dirty="0" smtClean="0">
                <a:solidFill>
                  <a:srgbClr val="FF0000"/>
                </a:solidFill>
              </a:rPr>
              <a:t>PRZEDSIĘBIORCZOŚĆ</a:t>
            </a:r>
          </a:p>
        </p:txBody>
      </p:sp>
      <p:pic>
        <p:nvPicPr>
          <p:cNvPr id="15364" name="Picture 2" descr="https://encrypted-tbn3.gstatic.com/images?q=tbn:ANd9GcSgMz-goYrPnQSOQh7ZpVTONIAn1Tg9QuX_vqhea5UCrc137cQ0h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8642"/>
            <a:ext cx="3744292" cy="2535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 descr="http://img.interia.pl/biznes/nimg/b/6/Swiatowy_tydzien_Polsce_29348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252" y="3573016"/>
            <a:ext cx="3059832" cy="305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33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87624" y="548680"/>
            <a:ext cx="7595939" cy="647700"/>
          </a:xfrm>
        </p:spPr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EURO-INSTITUT</a:t>
            </a: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V/</a:t>
            </a: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KEHL</a:t>
            </a:r>
            <a:r>
              <a:rPr lang="pl-PL" b="1" dirty="0">
                <a:solidFill>
                  <a:schemeClr val="tx1"/>
                </a:solidFill>
              </a:rPr>
              <a:t/>
            </a:r>
            <a:br>
              <a:rPr lang="pl-PL" b="1" dirty="0">
                <a:solidFill>
                  <a:schemeClr val="tx1"/>
                </a:solidFill>
              </a:rPr>
            </a:br>
            <a:endParaRPr lang="pl-P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Podtytuł 2"/>
          <p:cNvSpPr>
            <a:spLocks noGrp="1"/>
          </p:cNvSpPr>
          <p:nvPr>
            <p:ph type="subTitle" idx="1"/>
          </p:nvPr>
        </p:nvSpPr>
        <p:spPr>
          <a:xfrm>
            <a:off x="1331640" y="981075"/>
            <a:ext cx="7490098" cy="792163"/>
          </a:xfrm>
        </p:spPr>
        <p:txBody>
          <a:bodyPr/>
          <a:lstStyle/>
          <a:p>
            <a:pPr algn="r" eaLnBrk="1" hangingPunct="1"/>
            <a:r>
              <a:rPr lang="pl-PL" altLang="pl-PL" sz="1800" b="1" dirty="0" smtClean="0">
                <a:solidFill>
                  <a:schemeClr val="accent2"/>
                </a:solidFill>
              </a:rPr>
              <a:t>INSTITUCE DVOU NÁRODŮ A KULTUR </a:t>
            </a:r>
            <a:endParaRPr lang="pl-PL" altLang="pl-PL" sz="1800" b="1" dirty="0" smtClean="0">
              <a:solidFill>
                <a:schemeClr val="accent2"/>
              </a:solidFill>
            </a:endParaRPr>
          </a:p>
          <a:p>
            <a:pPr algn="r" eaLnBrk="1" hangingPunct="1"/>
            <a:r>
              <a:rPr lang="pl-PL" altLang="pl-PL" sz="1800" b="1" dirty="0" smtClean="0">
                <a:solidFill>
                  <a:schemeClr val="accent2"/>
                </a:solidFill>
              </a:rPr>
              <a:t>PRO </a:t>
            </a:r>
            <a:r>
              <a:rPr lang="pl-PL" altLang="pl-PL" sz="1800" b="1" dirty="0" smtClean="0">
                <a:solidFill>
                  <a:schemeClr val="accent2"/>
                </a:solidFill>
              </a:rPr>
              <a:t>PŘESHRANIČNÍ SPOLUPRÁCI / </a:t>
            </a:r>
            <a:endParaRPr lang="pl-PL" altLang="pl-PL" sz="1800" b="1" dirty="0" smtClean="0">
              <a:solidFill>
                <a:schemeClr val="accent2"/>
              </a:solidFill>
            </a:endParaRPr>
          </a:p>
          <a:p>
            <a:pPr algn="r" eaLnBrk="1" hangingPunct="1"/>
            <a:r>
              <a:rPr lang="pl-PL" altLang="pl-PL" sz="1800" b="1" dirty="0" smtClean="0">
                <a:solidFill>
                  <a:srgbClr val="FF0000"/>
                </a:solidFill>
              </a:rPr>
              <a:t>INSTYTUCJA </a:t>
            </a:r>
            <a:r>
              <a:rPr lang="pl-PL" altLang="pl-PL" sz="1800" b="1" dirty="0" smtClean="0">
                <a:solidFill>
                  <a:srgbClr val="FF0000"/>
                </a:solidFill>
              </a:rPr>
              <a:t>DWUNARODOWA I DWUKULTUROWA </a:t>
            </a:r>
            <a:endParaRPr lang="pl-PL" altLang="pl-PL" sz="1800" b="1" dirty="0" smtClean="0">
              <a:solidFill>
                <a:srgbClr val="FF0000"/>
              </a:solidFill>
            </a:endParaRPr>
          </a:p>
          <a:p>
            <a:pPr algn="r" eaLnBrk="1" hangingPunct="1"/>
            <a:r>
              <a:rPr lang="pl-PL" altLang="pl-PL" sz="1800" b="1" dirty="0" smtClean="0">
                <a:solidFill>
                  <a:srgbClr val="FF0000"/>
                </a:solidFill>
              </a:rPr>
              <a:t>DS</a:t>
            </a:r>
            <a:r>
              <a:rPr lang="pl-PL" altLang="pl-PL" sz="1800" b="1" dirty="0" smtClean="0">
                <a:solidFill>
                  <a:srgbClr val="FF0000"/>
                </a:solidFill>
              </a:rPr>
              <a:t>. WSPÓŁPRACY TRANSGRANICZNEJ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564904"/>
            <a:ext cx="5085116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26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950" y="0"/>
            <a:ext cx="8496300" cy="1700213"/>
          </a:xfrm>
        </p:spPr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pl-PL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EUROINSTYTUT </a:t>
            </a:r>
            <a:r>
              <a:rPr lang="pl-PL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PL-CZ-SK</a:t>
            </a:r>
            <a:r>
              <a:rPr lang="pl-PL" sz="4000" b="1" dirty="0" smtClean="0">
                <a:latin typeface="+mn-lt"/>
              </a:rPr>
              <a:t/>
            </a:r>
            <a:br>
              <a:rPr lang="pl-PL" sz="4000" b="1" dirty="0" smtClean="0">
                <a:latin typeface="+mn-lt"/>
              </a:rPr>
            </a:br>
            <a:r>
              <a:rPr lang="pl-PL" sz="2000" b="1" dirty="0" smtClean="0">
                <a:solidFill>
                  <a:schemeClr val="accent2"/>
                </a:solidFill>
                <a:latin typeface="+mn-lt"/>
              </a:rPr>
              <a:t>NÁSTROJ ULEHČUJÍCÍ PŘESHRANIČNÍ SPOLUPRÁCI </a:t>
            </a:r>
            <a:r>
              <a:rPr lang="pl-PL" sz="2000" b="1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pl-PL" sz="2000" b="1" dirty="0" smtClean="0">
                <a:solidFill>
                  <a:schemeClr val="accent2"/>
                </a:solidFill>
                <a:latin typeface="+mn-lt"/>
              </a:rPr>
            </a:br>
            <a:r>
              <a:rPr lang="pl-PL" sz="2000" b="1" dirty="0" smtClean="0">
                <a:solidFill>
                  <a:schemeClr val="accent2"/>
                </a:solidFill>
                <a:latin typeface="+mn-lt"/>
              </a:rPr>
              <a:t>POLSKA</a:t>
            </a:r>
            <a:r>
              <a:rPr lang="pl-PL" sz="2000" b="1" dirty="0" smtClean="0">
                <a:solidFill>
                  <a:schemeClr val="accent2"/>
                </a:solidFill>
                <a:latin typeface="+mn-lt"/>
              </a:rPr>
              <a:t>, ČESKÉ REPUBLIKY A SLOVENSKA/ </a:t>
            </a:r>
            <a:br>
              <a:rPr lang="pl-PL" sz="2000" b="1" dirty="0" smtClean="0">
                <a:solidFill>
                  <a:schemeClr val="accent2"/>
                </a:solidFill>
                <a:latin typeface="+mn-lt"/>
              </a:rPr>
            </a:br>
            <a:r>
              <a:rPr lang="pl-PL" sz="2000" b="1" dirty="0" smtClean="0">
                <a:solidFill>
                  <a:srgbClr val="FF0000"/>
                </a:solidFill>
                <a:latin typeface="+mn-lt"/>
              </a:rPr>
              <a:t>NARZĘDZIE UŁATWIAJĄCE WSPÓŁPRACĘ TRANSGRANICZNĄ </a:t>
            </a:r>
            <a:r>
              <a:rPr lang="pl-PL" sz="20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pl-PL" sz="2000" b="1" dirty="0" smtClean="0">
                <a:solidFill>
                  <a:srgbClr val="FF0000"/>
                </a:solidFill>
                <a:latin typeface="+mn-lt"/>
              </a:rPr>
            </a:br>
            <a:r>
              <a:rPr lang="pl-PL" sz="2000" b="1" dirty="0" smtClean="0">
                <a:solidFill>
                  <a:srgbClr val="FF0000"/>
                </a:solidFill>
                <a:latin typeface="+mn-lt"/>
              </a:rPr>
              <a:t>POLSKI</a:t>
            </a:r>
            <a:r>
              <a:rPr lang="pl-PL" sz="2000" b="1" dirty="0">
                <a:solidFill>
                  <a:srgbClr val="FF0000"/>
                </a:solidFill>
                <a:latin typeface="+mn-lt"/>
              </a:rPr>
              <a:t>, CZECH I SŁOWACJI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1700213"/>
            <a:ext cx="4325938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86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ytuł 1"/>
          <p:cNvSpPr>
            <a:spLocks noGrp="1"/>
          </p:cNvSpPr>
          <p:nvPr>
            <p:ph type="title"/>
          </p:nvPr>
        </p:nvSpPr>
        <p:spPr>
          <a:xfrm>
            <a:off x="119063" y="404813"/>
            <a:ext cx="4249737" cy="7921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pl-PL" altLang="pl-PL" sz="1800" b="1" dirty="0" smtClean="0">
                <a:solidFill>
                  <a:schemeClr val="accent2"/>
                </a:solidFill>
              </a:rPr>
              <a:t>ČINNOST PORADENSKO-ŠKOLÍCÍ/ </a:t>
            </a:r>
            <a:r>
              <a:rPr lang="pl-PL" altLang="pl-PL" sz="1800" b="1" dirty="0" smtClean="0">
                <a:solidFill>
                  <a:srgbClr val="FF0000"/>
                </a:solidFill>
              </a:rPr>
              <a:t>DZIAŁALNOŚĆ </a:t>
            </a:r>
            <a:br>
              <a:rPr lang="pl-PL" altLang="pl-PL" sz="1800" b="1" dirty="0" smtClean="0">
                <a:solidFill>
                  <a:srgbClr val="FF0000"/>
                </a:solidFill>
              </a:rPr>
            </a:br>
            <a:r>
              <a:rPr lang="pl-PL" altLang="pl-PL" sz="1800" b="1" dirty="0" smtClean="0">
                <a:solidFill>
                  <a:srgbClr val="FF0000"/>
                </a:solidFill>
              </a:rPr>
              <a:t>DORADCZO-SZKOLENIOWA</a:t>
            </a:r>
            <a:endParaRPr lang="pl-PL" altLang="pl-PL" sz="1800" dirty="0" smtClean="0">
              <a:solidFill>
                <a:srgbClr val="FF0000"/>
              </a:solidFill>
            </a:endParaRPr>
          </a:p>
        </p:txBody>
      </p:sp>
      <p:sp>
        <p:nvSpPr>
          <p:cNvPr id="21507" name="Symbol zastępczy zawartości 6"/>
          <p:cNvSpPr>
            <a:spLocks noGrp="1"/>
          </p:cNvSpPr>
          <p:nvPr>
            <p:ph sz="half" idx="1"/>
          </p:nvPr>
        </p:nvSpPr>
        <p:spPr>
          <a:xfrm>
            <a:off x="250825" y="4437063"/>
            <a:ext cx="3756025" cy="865187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pl-PL" altLang="pl-PL" sz="1600" b="1" dirty="0" smtClean="0">
                <a:solidFill>
                  <a:schemeClr val="accent2"/>
                </a:solidFill>
              </a:rPr>
              <a:t>ČINNOST VZDĚLÁVACÍ </a:t>
            </a:r>
            <a:br>
              <a:rPr lang="pl-PL" altLang="pl-PL" sz="1600" b="1" dirty="0" smtClean="0">
                <a:solidFill>
                  <a:schemeClr val="accent2"/>
                </a:solidFill>
              </a:rPr>
            </a:br>
            <a:r>
              <a:rPr lang="pl-PL" altLang="pl-PL" sz="1600" b="1" dirty="0" smtClean="0">
                <a:solidFill>
                  <a:schemeClr val="accent2"/>
                </a:solidFill>
              </a:rPr>
              <a:t>A VYDAVATELSKÁ/ </a:t>
            </a:r>
          </a:p>
          <a:p>
            <a:pPr marL="0" indent="0" algn="ctr" eaLnBrk="1" hangingPunct="1">
              <a:buFontTx/>
              <a:buNone/>
            </a:pPr>
            <a:r>
              <a:rPr lang="pl-PL" altLang="pl-PL" sz="1600" b="1" dirty="0" smtClean="0">
                <a:solidFill>
                  <a:srgbClr val="FF0000"/>
                </a:solidFill>
              </a:rPr>
              <a:t>DZIAŁALNOŚĆ </a:t>
            </a:r>
            <a:br>
              <a:rPr lang="pl-PL" altLang="pl-PL" sz="1600" b="1" dirty="0" smtClean="0">
                <a:solidFill>
                  <a:srgbClr val="FF0000"/>
                </a:solidFill>
              </a:rPr>
            </a:br>
            <a:r>
              <a:rPr lang="pl-PL" altLang="pl-PL" sz="1600" b="1" dirty="0" smtClean="0">
                <a:solidFill>
                  <a:srgbClr val="FF0000"/>
                </a:solidFill>
              </a:rPr>
              <a:t>EDUKACYJNA I WYDAWNICZA</a:t>
            </a:r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2"/>
          </p:nvPr>
        </p:nvSpPr>
        <p:spPr>
          <a:xfrm>
            <a:off x="4211638" y="333375"/>
            <a:ext cx="4321175" cy="1152525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pl-PL" sz="1600" b="1" dirty="0" smtClean="0">
                <a:solidFill>
                  <a:schemeClr val="accent2"/>
                </a:solidFill>
              </a:rPr>
              <a:t>ČINNOST KONCEPČNĚ-VÝZKUMNÁ/ </a:t>
            </a:r>
            <a:r>
              <a:rPr lang="pl-PL" sz="1600" b="1" dirty="0" smtClean="0">
                <a:solidFill>
                  <a:srgbClr val="FF0000"/>
                </a:solidFill>
              </a:rPr>
              <a:t>DZIAŁALNOŚĆ KONCEPCYJNO</a:t>
            </a:r>
            <a:br>
              <a:rPr lang="pl-PL" sz="1600" b="1" dirty="0" smtClean="0">
                <a:solidFill>
                  <a:srgbClr val="FF0000"/>
                </a:solidFill>
              </a:rPr>
            </a:br>
            <a:r>
              <a:rPr lang="pl-PL" sz="1600" b="1" dirty="0" smtClean="0">
                <a:solidFill>
                  <a:srgbClr val="FF0000"/>
                </a:solidFill>
              </a:rPr>
              <a:t>-BADAWCZA</a:t>
            </a:r>
          </a:p>
          <a:p>
            <a:pPr eaLnBrk="1" hangingPunct="1">
              <a:defRPr/>
            </a:pPr>
            <a:endParaRPr lang="pl-PL" b="1" dirty="0" smtClean="0"/>
          </a:p>
          <a:p>
            <a:pPr eaLnBrk="1" hangingPunct="1">
              <a:defRPr/>
            </a:pPr>
            <a:endParaRPr lang="pl-PL" b="1" dirty="0"/>
          </a:p>
        </p:txBody>
      </p:sp>
      <p:pic>
        <p:nvPicPr>
          <p:cNvPr id="21509" name="Picture 2" descr="http://www.olza.pl/public/aktualnosci/350x350c16b614ab7c2e9310627fff474e401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96975"/>
            <a:ext cx="3490912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190625"/>
            <a:ext cx="3484562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854" y="3875310"/>
            <a:ext cx="2001838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297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909" y="3356992"/>
            <a:ext cx="2878138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539750" y="260350"/>
            <a:ext cx="7772400" cy="1470025"/>
          </a:xfrm>
        </p:spPr>
        <p:txBody>
          <a:bodyPr/>
          <a:lstStyle/>
          <a:p>
            <a:pPr algn="r" eaLnBrk="1" hangingPunct="1">
              <a:defRPr/>
            </a:pPr>
            <a:r>
              <a:rPr lang="pl-P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PAT-</a:t>
            </a:r>
            <a:r>
              <a:rPr lang="pl-PL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TEIN</a:t>
            </a:r>
            <a:endParaRPr lang="pl-PL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2" name="Podtytuł 3"/>
          <p:cNvSpPr>
            <a:spLocks noGrp="1"/>
          </p:cNvSpPr>
          <p:nvPr>
            <p:ph type="subTitle" idx="1"/>
          </p:nvPr>
        </p:nvSpPr>
        <p:spPr>
          <a:xfrm>
            <a:off x="1331640" y="1628775"/>
            <a:ext cx="7561535" cy="1368425"/>
          </a:xfrm>
        </p:spPr>
        <p:txBody>
          <a:bodyPr/>
          <a:lstStyle/>
          <a:p>
            <a:pPr algn="r" eaLnBrk="1" hangingPunct="1"/>
            <a:r>
              <a:rPr lang="pl-PL" altLang="pl-PL" sz="2400" b="1" dirty="0" smtClean="0">
                <a:solidFill>
                  <a:schemeClr val="accent2"/>
                </a:solidFill>
              </a:rPr>
              <a:t>TRANSFER A ADAPTACE NÁSTROJŮ PRO POŘÁDÁNÍ PŘESHRANIČNÍCH ŠKOLENÍ/ </a:t>
            </a:r>
            <a:r>
              <a:rPr lang="pl-PL" altLang="pl-PL" sz="2400" b="1" dirty="0" smtClean="0">
                <a:solidFill>
                  <a:srgbClr val="FF0000"/>
                </a:solidFill>
              </a:rPr>
              <a:t>TRANSFER I ADAPTACJA NARZĘDZI DO PROWADZENIA SZKOLEŃ TRANSGRANICZNYCH</a:t>
            </a:r>
          </a:p>
        </p:txBody>
      </p:sp>
      <p:sp>
        <p:nvSpPr>
          <p:cNvPr id="22533" name="Prostokąt 1"/>
          <p:cNvSpPr>
            <a:spLocks noChangeArrowheads="1"/>
          </p:cNvSpPr>
          <p:nvPr/>
        </p:nvSpPr>
        <p:spPr bwMode="auto">
          <a:xfrm>
            <a:off x="3266716" y="5824809"/>
            <a:ext cx="3438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pl-PL" altLang="pl-PL" sz="2800" b="1" u="sng" dirty="0">
                <a:solidFill>
                  <a:srgbClr val="0070C0"/>
                </a:solidFill>
              </a:rPr>
              <a:t>www.transfrontier.eu</a:t>
            </a:r>
          </a:p>
        </p:txBody>
      </p:sp>
    </p:spTree>
    <p:extLst>
      <p:ext uri="{BB962C8B-B14F-4D97-AF65-F5344CB8AC3E}">
        <p14:creationId xmlns:p14="http://schemas.microsoft.com/office/powerpoint/2010/main" val="18446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-39688" y="6453188"/>
            <a:ext cx="9183688" cy="4048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pl-PL" b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5" name="Picture 2" descr="D:\Moje dokumenty\Agnieszka\SRiWR'Olza'\Projekt Euregio PL-CZ\III wyjazd_Euroregion Śląsk Cieszyński\Prezentacje\TEIN - ma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0"/>
            <a:ext cx="9183688" cy="674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2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188" y="1484313"/>
            <a:ext cx="7201172" cy="1470025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pl-PL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EUREGIO PL-CZ</a:t>
            </a:r>
            <a:endParaRPr lang="pl-PL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79" name="Podtytuł 2"/>
          <p:cNvSpPr>
            <a:spLocks noGrp="1"/>
          </p:cNvSpPr>
          <p:nvPr>
            <p:ph type="subTitle" idx="1"/>
          </p:nvPr>
        </p:nvSpPr>
        <p:spPr>
          <a:xfrm>
            <a:off x="1403350" y="3357563"/>
            <a:ext cx="6400800" cy="1752600"/>
          </a:xfrm>
        </p:spPr>
        <p:txBody>
          <a:bodyPr/>
          <a:lstStyle/>
          <a:p>
            <a:pPr algn="r" eaLnBrk="1" hangingPunct="1"/>
            <a:r>
              <a:rPr lang="pl-PL" altLang="pl-PL" sz="2800" b="1" dirty="0" smtClean="0">
                <a:solidFill>
                  <a:schemeClr val="accent2"/>
                </a:solidFill>
              </a:rPr>
              <a:t>TRANSFER ZNALOSTÍ/ </a:t>
            </a:r>
            <a:endParaRPr lang="pl-PL" altLang="pl-PL" sz="2800" b="1" dirty="0" smtClean="0">
              <a:solidFill>
                <a:schemeClr val="accent2"/>
              </a:solidFill>
            </a:endParaRPr>
          </a:p>
          <a:p>
            <a:pPr algn="r" eaLnBrk="1" hangingPunct="1"/>
            <a:r>
              <a:rPr lang="pl-PL" altLang="pl-PL" sz="2800" b="1" dirty="0" smtClean="0">
                <a:solidFill>
                  <a:srgbClr val="FF0000"/>
                </a:solidFill>
              </a:rPr>
              <a:t>TRANSFER </a:t>
            </a:r>
            <a:r>
              <a:rPr lang="pl-PL" altLang="pl-PL" sz="2800" b="1" dirty="0" smtClean="0">
                <a:solidFill>
                  <a:srgbClr val="FF0000"/>
                </a:solidFill>
              </a:rPr>
              <a:t>WIEDZY</a:t>
            </a:r>
          </a:p>
        </p:txBody>
      </p:sp>
    </p:spTree>
    <p:extLst>
      <p:ext uri="{BB962C8B-B14F-4D97-AF65-F5344CB8AC3E}">
        <p14:creationId xmlns:p14="http://schemas.microsoft.com/office/powerpoint/2010/main" val="2708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pl-PL" sz="3200" b="1" dirty="0" smtClean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pl-PL" sz="3200" b="1" dirty="0" smtClean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pl-PL" sz="3200" b="1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pl-PL" sz="3200" b="1" dirty="0">
                <a:solidFill>
                  <a:srgbClr val="000000"/>
                </a:solidFill>
                <a:ea typeface="+mn-ea"/>
                <a:cs typeface="+mn-cs"/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684213" y="1700213"/>
            <a:ext cx="7772400" cy="5329237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pl-PL" sz="2800" b="1" cap="sm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g</a:t>
            </a:r>
            <a:r>
              <a:rPr lang="pl-PL" sz="2800" b="1" cap="sm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ect</a:t>
            </a:r>
            <a:r>
              <a:rPr lang="pl-PL" sz="28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 w</a:t>
            </a:r>
            <a:r>
              <a:rPr lang="fr-FR" sz="28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est-</a:t>
            </a:r>
            <a:r>
              <a:rPr lang="pl-PL" sz="28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v</a:t>
            </a:r>
            <a:r>
              <a:rPr lang="fr-FR" sz="28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laanderen </a:t>
            </a:r>
            <a:r>
              <a:rPr lang="fr-FR" sz="28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/ </a:t>
            </a:r>
            <a:r>
              <a:rPr lang="pl-PL" sz="28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f</a:t>
            </a:r>
            <a:r>
              <a:rPr lang="fr-FR" sz="28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landre</a:t>
            </a:r>
            <a:r>
              <a:rPr lang="pl-PL" sz="28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/>
            </a:r>
            <a:br>
              <a:rPr lang="pl-PL" sz="28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</a:br>
            <a:r>
              <a:rPr lang="fr-FR" sz="28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-</a:t>
            </a:r>
            <a:r>
              <a:rPr lang="pl-PL" sz="28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d</a:t>
            </a:r>
            <a:r>
              <a:rPr lang="fr-FR" sz="28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unkerque-</a:t>
            </a:r>
            <a:r>
              <a:rPr lang="pl-PL" sz="28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c</a:t>
            </a:r>
            <a:r>
              <a:rPr lang="fr-FR" sz="28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ôte d’</a:t>
            </a:r>
            <a:r>
              <a:rPr lang="pl-PL" sz="28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o</a:t>
            </a:r>
            <a:r>
              <a:rPr lang="fr-FR" sz="28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pale</a:t>
            </a:r>
            <a:endParaRPr lang="pl-PL" sz="2800" b="1" cap="sm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</a:endParaRPr>
          </a:p>
          <a:p>
            <a:pPr algn="ctr" eaLnBrk="1" hangingPunct="1">
              <a:defRPr/>
            </a:pPr>
            <a:endParaRPr lang="pl-PL" sz="2800" b="1" cap="sm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</a:endParaRPr>
          </a:p>
          <a:p>
            <a:pPr marL="0" indent="0" algn="ctr" eaLnBrk="1" hangingPunct="1">
              <a:buFontTx/>
              <a:buNone/>
              <a:defRPr/>
            </a:pPr>
            <a:endParaRPr lang="pl-PL" sz="2800" b="1" cap="sm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pl-PL" sz="28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euro-</a:t>
            </a:r>
            <a:r>
              <a:rPr lang="pl-PL" sz="2800" b="1" cap="sm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</a:t>
            </a:r>
            <a:r>
              <a:rPr lang="pl-PL" sz="28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b="1" cap="small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v/</a:t>
            </a:r>
            <a:r>
              <a:rPr lang="pl-PL" sz="28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b="1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pl-PL" sz="28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kehl</a:t>
            </a:r>
          </a:p>
          <a:p>
            <a:pPr marL="0" indent="0" algn="ctr" eaLnBrk="1" hangingPunct="1">
              <a:buFontTx/>
              <a:buNone/>
              <a:defRPr/>
            </a:pPr>
            <a:endParaRPr lang="pl-PL" sz="2800" b="1" cap="sm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buFontTx/>
              <a:buNone/>
              <a:defRPr/>
            </a:pPr>
            <a:endParaRPr lang="pl-PL" sz="2800" b="1" cap="sm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pl-PL" sz="2800" b="1" cap="small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aebr/</a:t>
            </a:r>
            <a:r>
              <a:rPr lang="pl-PL" sz="28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b="1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serg</a:t>
            </a:r>
          </a:p>
        </p:txBody>
      </p:sp>
      <p:pic>
        <p:nvPicPr>
          <p:cNvPr id="25604" name="Picture 2" descr="http://www.pasdecalais.fr/var/cg62/storage/images/mediatheque/europe/nostra/logos/logo-gect/628711-1-fre-FR/Logo-GECT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30188"/>
            <a:ext cx="309562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057525"/>
            <a:ext cx="13684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348163"/>
            <a:ext cx="15113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59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Nadpis 1"/>
          <p:cNvSpPr>
            <a:spLocks noGrp="1"/>
          </p:cNvSpPr>
          <p:nvPr>
            <p:ph type="title"/>
          </p:nvPr>
        </p:nvSpPr>
        <p:spPr>
          <a:xfrm>
            <a:off x="323851" y="1125538"/>
            <a:ext cx="8352606" cy="2170112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cs-CZ" altLang="pl-PL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Poznávání fungování </a:t>
            </a:r>
            <a:r>
              <a:rPr lang="cs-CZ" altLang="pl-PL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altLang="pl-PL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altLang="pl-PL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jiných </a:t>
            </a:r>
            <a:r>
              <a:rPr lang="cs-CZ" altLang="pl-PL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evropských regionů/ </a:t>
            </a:r>
            <a:r>
              <a:rPr lang="cs-CZ" altLang="pl-PL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altLang="pl-PL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altLang="pl-P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Poznawanie </a:t>
            </a:r>
            <a:r>
              <a:rPr lang="cs-CZ" altLang="pl-P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działalności </a:t>
            </a:r>
            <a:r>
              <a:rPr lang="cs-CZ" altLang="pl-P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altLang="pl-P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altLang="pl-P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innych </a:t>
            </a:r>
            <a:r>
              <a:rPr lang="cs-CZ" altLang="pl-P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europejskich regionów</a:t>
            </a:r>
            <a:r>
              <a:rPr lang="cs-CZ" altLang="pl-PL" sz="3600" b="1" dirty="0" smtClean="0"/>
              <a:t/>
            </a:r>
            <a:br>
              <a:rPr lang="cs-CZ" altLang="pl-PL" sz="3600" b="1" dirty="0" smtClean="0"/>
            </a:br>
            <a:endParaRPr lang="cs-CZ" altLang="pl-PL" sz="3600" b="1" dirty="0" smtClean="0"/>
          </a:p>
        </p:txBody>
      </p:sp>
      <p:sp>
        <p:nvSpPr>
          <p:cNvPr id="111619" name="Zástupný symbol pro obsah 2"/>
          <p:cNvSpPr>
            <a:spLocks noGrp="1"/>
          </p:cNvSpPr>
          <p:nvPr>
            <p:ph idx="1"/>
          </p:nvPr>
        </p:nvSpPr>
        <p:spPr>
          <a:xfrm>
            <a:off x="250825" y="3573463"/>
            <a:ext cx="8425631" cy="2954337"/>
          </a:xfrm>
        </p:spPr>
        <p:txBody>
          <a:bodyPr/>
          <a:lstStyle/>
          <a:p>
            <a:pPr algn="r">
              <a:defRPr/>
            </a:pPr>
            <a:r>
              <a:rPr lang="cs-CZ" altLang="pl-PL" b="1" dirty="0" smtClean="0">
                <a:solidFill>
                  <a:schemeClr val="accent2">
                    <a:lumMod val="75000"/>
                  </a:schemeClr>
                </a:solidFill>
              </a:rPr>
              <a:t>ESÚS/ </a:t>
            </a:r>
            <a:r>
              <a:rPr lang="cs-CZ" altLang="pl-PL" b="1" dirty="0" smtClean="0">
                <a:solidFill>
                  <a:srgbClr val="FF0000"/>
                </a:solidFill>
              </a:rPr>
              <a:t>EUWT</a:t>
            </a:r>
            <a:r>
              <a:rPr lang="cs-CZ" altLang="pl-PL" b="1" dirty="0" smtClean="0"/>
              <a:t> </a:t>
            </a:r>
            <a:r>
              <a:rPr lang="pl-PL" altLang="pl-PL" b="1" dirty="0" smtClean="0"/>
              <a:t>WEST-VLAANDEREN/ FLANDRE-DUNKERQUE-CÔTE D’OPALE </a:t>
            </a:r>
            <a:r>
              <a:rPr lang="pl-PL" altLang="pl-PL" b="1" dirty="0" smtClean="0"/>
              <a:t>| </a:t>
            </a:r>
            <a:r>
              <a:rPr lang="pl-PL" altLang="pl-PL" b="1" dirty="0" smtClean="0"/>
              <a:t>20</a:t>
            </a:r>
            <a:r>
              <a:rPr lang="pl-PL" altLang="pl-PL" b="1" dirty="0" smtClean="0"/>
              <a:t>. – 23. 11. 2013</a:t>
            </a:r>
          </a:p>
        </p:txBody>
      </p:sp>
    </p:spTree>
    <p:extLst>
      <p:ext uri="{BB962C8B-B14F-4D97-AF65-F5344CB8AC3E}">
        <p14:creationId xmlns:p14="http://schemas.microsoft.com/office/powerpoint/2010/main" val="334074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Nadpis 1"/>
          <p:cNvSpPr>
            <a:spLocks noGrp="1"/>
          </p:cNvSpPr>
          <p:nvPr>
            <p:ph type="title"/>
          </p:nvPr>
        </p:nvSpPr>
        <p:spPr>
          <a:xfrm>
            <a:off x="685800" y="116633"/>
            <a:ext cx="7772400" cy="5760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alt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Přínosy/ </a:t>
            </a:r>
            <a:r>
              <a:rPr lang="cs-CZ" altLang="pl-P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Efekty</a:t>
            </a:r>
          </a:p>
        </p:txBody>
      </p:sp>
      <p:sp>
        <p:nvSpPr>
          <p:cNvPr id="117763" name="Zástupný symbol pro obsah 2"/>
          <p:cNvSpPr>
            <a:spLocks noGrp="1"/>
          </p:cNvSpPr>
          <p:nvPr>
            <p:ph idx="1"/>
          </p:nvPr>
        </p:nvSpPr>
        <p:spPr>
          <a:xfrm>
            <a:off x="0" y="620688"/>
            <a:ext cx="8892480" cy="5475312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pl-PL" sz="2400" dirty="0" smtClean="0">
                <a:solidFill>
                  <a:schemeClr val="tx2"/>
                </a:solidFill>
              </a:rPr>
              <a:t>Představení ESÚS – historie, proces vzniku, cíle, fungování, organizace práce sekretariátu ESÚS/ </a:t>
            </a:r>
            <a:r>
              <a:rPr lang="pl-PL" sz="2400" dirty="0" smtClean="0">
                <a:solidFill>
                  <a:schemeClr val="tx2"/>
                </a:solidFill>
              </a:rPr>
              <a:t>                </a:t>
            </a:r>
            <a:r>
              <a:rPr lang="pl-PL" sz="2400" dirty="0" smtClean="0">
                <a:solidFill>
                  <a:srgbClr val="FF0000"/>
                </a:solidFill>
              </a:rPr>
              <a:t>Przedstawienie </a:t>
            </a:r>
            <a:r>
              <a:rPr lang="pl-PL" sz="2400" dirty="0" smtClean="0">
                <a:solidFill>
                  <a:srgbClr val="FF0000"/>
                </a:solidFill>
              </a:rPr>
              <a:t>EUWT - historia, proces tworzenia, cele, funkcjonowanie, organizacja pracy biura Ugrupowania</a:t>
            </a:r>
          </a:p>
          <a:p>
            <a:pPr>
              <a:spcBef>
                <a:spcPts val="0"/>
              </a:spcBef>
              <a:defRPr/>
            </a:pPr>
            <a:r>
              <a:rPr lang="pl-PL" altLang="pl-PL" sz="2400" dirty="0" smtClean="0">
                <a:solidFill>
                  <a:schemeClr val="tx2"/>
                </a:solidFill>
              </a:rPr>
              <a:t>Zapojení členů ESÚS do jeho aktivit/ </a:t>
            </a:r>
            <a:r>
              <a:rPr lang="pl-PL" altLang="pl-PL" sz="2400" dirty="0" smtClean="0">
                <a:solidFill>
                  <a:schemeClr val="tx2"/>
                </a:solidFill>
              </a:rPr>
              <a:t>                        </a:t>
            </a:r>
            <a:r>
              <a:rPr lang="pl-PL" altLang="pl-PL" sz="2400" dirty="0" smtClean="0">
                <a:solidFill>
                  <a:srgbClr val="FF0000"/>
                </a:solidFill>
              </a:rPr>
              <a:t>Włączenie </a:t>
            </a:r>
            <a:r>
              <a:rPr lang="pl-PL" altLang="pl-PL" sz="2400" dirty="0" smtClean="0">
                <a:solidFill>
                  <a:srgbClr val="FF0000"/>
                </a:solidFill>
              </a:rPr>
              <a:t>członków EUWT do jego działalności</a:t>
            </a:r>
          </a:p>
          <a:p>
            <a:pPr>
              <a:spcBef>
                <a:spcPts val="0"/>
              </a:spcBef>
              <a:defRPr/>
            </a:pPr>
            <a:r>
              <a:rPr lang="pl-PL" sz="2400" dirty="0" smtClean="0">
                <a:solidFill>
                  <a:schemeClr val="tx2"/>
                </a:solidFill>
              </a:rPr>
              <a:t>Výhody a obtíže plynoucí ze spolupráce/ </a:t>
            </a:r>
            <a:r>
              <a:rPr lang="pl-PL" sz="2400" dirty="0" smtClean="0">
                <a:solidFill>
                  <a:schemeClr val="tx2"/>
                </a:solidFill>
              </a:rPr>
              <a:t>                      </a:t>
            </a:r>
            <a:r>
              <a:rPr lang="pl-PL" sz="2400" dirty="0" smtClean="0">
                <a:solidFill>
                  <a:srgbClr val="FF0000"/>
                </a:solidFill>
              </a:rPr>
              <a:t>Korzyści </a:t>
            </a:r>
            <a:r>
              <a:rPr lang="pl-PL" sz="2400" dirty="0" smtClean="0">
                <a:solidFill>
                  <a:srgbClr val="FF0000"/>
                </a:solidFill>
              </a:rPr>
              <a:t>i trudności płynące ze współpracy</a:t>
            </a:r>
          </a:p>
          <a:p>
            <a:pPr>
              <a:lnSpc>
                <a:spcPct val="115000"/>
              </a:lnSpc>
              <a:spcBef>
                <a:spcPts val="0"/>
              </a:spcBef>
              <a:defRPr/>
            </a:pPr>
            <a:r>
              <a:rPr lang="pl-PL" sz="2400" dirty="0" smtClean="0">
                <a:solidFill>
                  <a:schemeClr val="tx2"/>
                </a:solidFill>
              </a:rPr>
              <a:t>Návštěvy v terénu, možnost poznání efektů realizovaných přeshraničních projektů: spolupráce nemocnic, projekt Interreg IV A – „Rekreační a funkční přeshraniční trasy”/ </a:t>
            </a:r>
            <a:r>
              <a:rPr lang="pl-PL" sz="2400" dirty="0" smtClean="0">
                <a:solidFill>
                  <a:srgbClr val="FF0000"/>
                </a:solidFill>
              </a:rPr>
              <a:t>Wizyty w terenie, możliwość obejrzenia efektów </a:t>
            </a:r>
            <a:r>
              <a:rPr lang="pl-PL" dirty="0" smtClean="0">
                <a:solidFill>
                  <a:srgbClr val="FF0000"/>
                </a:solidFill>
              </a:rPr>
              <a:t>zrealizowanych projektów transgranicznych: 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 smtClean="0">
                <a:solidFill>
                  <a:srgbClr val="FF0000"/>
                </a:solidFill>
              </a:rPr>
              <a:t>          </a:t>
            </a:r>
            <a:r>
              <a:rPr lang="pl-PL" dirty="0" smtClean="0">
                <a:solidFill>
                  <a:srgbClr val="FF0000"/>
                </a:solidFill>
              </a:rPr>
              <a:t>współpraca </a:t>
            </a:r>
            <a:r>
              <a:rPr lang="pl-PL" dirty="0" smtClean="0">
                <a:solidFill>
                  <a:srgbClr val="FF0000"/>
                </a:solidFill>
              </a:rPr>
              <a:t>szpitali, projekt Interreg IV A </a:t>
            </a:r>
            <a:r>
              <a:rPr lang="pl-PL" dirty="0" smtClean="0">
                <a:solidFill>
                  <a:srgbClr val="FF0000"/>
                </a:solidFill>
              </a:rPr>
              <a:t>                                  - </a:t>
            </a:r>
            <a:r>
              <a:rPr lang="pl-PL" dirty="0" smtClean="0">
                <a:solidFill>
                  <a:srgbClr val="FF0000"/>
                </a:solidFill>
              </a:rPr>
              <a:t>„</a:t>
            </a:r>
            <a:r>
              <a:rPr lang="pl-PL" dirty="0" smtClean="0">
                <a:solidFill>
                  <a:srgbClr val="FF0000"/>
                </a:solidFill>
              </a:rPr>
              <a:t>Rekreacyjne i </a:t>
            </a:r>
            <a:r>
              <a:rPr lang="pl-PL" dirty="0" smtClean="0">
                <a:solidFill>
                  <a:srgbClr val="FF0000"/>
                </a:solidFill>
              </a:rPr>
              <a:t>funkcjonalne trasy transgraniczne” </a:t>
            </a:r>
            <a:endParaRPr lang="pl-PL" altLang="pl-PL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57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6225" y="5373688"/>
            <a:ext cx="1031875" cy="982662"/>
          </a:xfrm>
          <a:prstGeom prst="rect">
            <a:avLst/>
          </a:prstGeom>
          <a:blipFill dpi="0" rotWithShape="0">
            <a:blip cstate="print"/>
            <a:srcRect/>
            <a:stretch>
              <a:fillRect/>
            </a:stretch>
          </a:blip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9" name="Tytuł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sz="1600" b="1" dirty="0" smtClean="0"/>
              <a:t/>
            </a:r>
            <a:br>
              <a:rPr lang="pl-PL" sz="1600" b="1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1000" b="1" dirty="0" smtClean="0"/>
              <a:t/>
            </a:r>
            <a:br>
              <a:rPr lang="pl-PL" sz="1000" b="1" dirty="0" smtClean="0"/>
            </a:br>
            <a:r>
              <a:rPr lang="pl-PL" sz="2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l-PL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pl-PL" sz="2400" dirty="0"/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899592" y="692150"/>
            <a:ext cx="7704658" cy="4105275"/>
          </a:xfrm>
        </p:spPr>
        <p:txBody>
          <a:bodyPr/>
          <a:lstStyle/>
          <a:p>
            <a:pPr algn="r" eaLnBrk="1" hangingPunct="1">
              <a:spcBef>
                <a:spcPts val="0"/>
              </a:spcBef>
              <a:defRPr/>
            </a:pPr>
            <a:r>
              <a:rPr lang="pl-PL" sz="2400" b="1" cap="small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příklady transferu dobrých </a:t>
            </a:r>
            <a:r>
              <a:rPr lang="pl-PL" sz="2400" b="1" cap="small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praktik</a:t>
            </a:r>
            <a:r>
              <a:rPr lang="pl-PL" sz="2400" b="1" cap="small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sz="2400" b="1" cap="small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eaLnBrk="1" hangingPunct="1">
              <a:spcBef>
                <a:spcPts val="0"/>
              </a:spcBef>
              <a:defRPr/>
            </a:pPr>
            <a:r>
              <a:rPr lang="pl-PL" sz="2400" b="1" cap="small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euroregionu </a:t>
            </a:r>
            <a:r>
              <a:rPr lang="pl-PL" sz="2400" b="1" cap="small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těšínské </a:t>
            </a:r>
            <a:r>
              <a:rPr lang="pl-PL" sz="2400" b="1" cap="small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slezsko</a:t>
            </a:r>
            <a:r>
              <a:rPr lang="pl-PL" sz="2400" b="1" cap="small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400" b="1" cap="small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pl-PL" sz="2400" b="1" cap="small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śląsk</a:t>
            </a:r>
            <a:r>
              <a:rPr lang="pl-PL" sz="2400" b="1" cap="small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400" b="1" cap="small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cieszyński </a:t>
            </a:r>
          </a:p>
          <a:p>
            <a:pPr algn="r" eaLnBrk="1" hangingPunct="1">
              <a:spcBef>
                <a:spcPts val="0"/>
              </a:spcBef>
              <a:defRPr/>
            </a:pPr>
            <a:r>
              <a:rPr lang="pl-PL" sz="2400" b="1" cap="small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jiných evropských hranic/ </a:t>
            </a:r>
          </a:p>
          <a:p>
            <a:pPr algn="r" eaLnBrk="1" hangingPunct="1">
              <a:spcBef>
                <a:spcPts val="0"/>
              </a:spcBef>
              <a:defRPr/>
            </a:pPr>
            <a:r>
              <a:rPr lang="pl-PL" sz="2400" b="1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przykłady transferu dobrych </a:t>
            </a:r>
            <a:r>
              <a:rPr lang="pl-PL" sz="2400" b="1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praktyk </a:t>
            </a:r>
            <a:r>
              <a:rPr lang="pl-PL" sz="2400" b="1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euroregionu </a:t>
            </a:r>
            <a:r>
              <a:rPr lang="pl-PL" sz="2400" b="1" cap="small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śląsk</a:t>
            </a:r>
            <a:r>
              <a:rPr lang="pl-PL" sz="2400" b="1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400" b="1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cieszyński </a:t>
            </a:r>
            <a:r>
              <a:rPr lang="pl-PL" sz="2400" b="1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pl-PL" sz="2400" b="1" cap="small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těšínské</a:t>
            </a:r>
            <a:r>
              <a:rPr lang="pl-PL" sz="2400" b="1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400" b="1" cap="sm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l-PL" sz="2400" b="1" cap="small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lezsko</a:t>
            </a:r>
            <a:r>
              <a:rPr lang="pl-PL" sz="2400" b="1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sz="2400" b="1" cap="small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eaLnBrk="1" hangingPunct="1">
              <a:spcBef>
                <a:spcPts val="0"/>
              </a:spcBef>
              <a:defRPr/>
            </a:pPr>
            <a:r>
              <a:rPr lang="pl-PL" sz="2400" b="1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</a:t>
            </a:r>
            <a:r>
              <a:rPr lang="pl-PL" sz="2400" b="1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innych europejskich pograniczy</a:t>
            </a:r>
          </a:p>
        </p:txBody>
      </p:sp>
      <p:pic>
        <p:nvPicPr>
          <p:cNvPr id="3077" name="Picture 6" descr="Z:\BC_POWT CZ-PL 2007-2013\POWT CZ-PL [EUREGIO PL-CZ]\Realizacja projektu\Konferencja inauguracyjna - Ostrava (11.2012)\Prezentacje - konferencja EUREGIO PL-CZ\Logo EUREGIO PL-C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01008"/>
            <a:ext cx="1296988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Obrázek 0" descr="logo_barev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5373688"/>
            <a:ext cx="995363" cy="98901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25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pl-PL" sz="3600" smtClean="0"/>
          </a:p>
        </p:txBody>
      </p:sp>
      <p:pic>
        <p:nvPicPr>
          <p:cNvPr id="113667" name="Picture 2" descr="\\SERWER\Sharing\Zajeci - prezentacje\Wizyta FR-BE\P110033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549275"/>
            <a:ext cx="4227512" cy="3170238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3668" name="Picture 3" descr="\\SERWER\Sharing\Zajeci - prezentacje\Wizyta FR-BE\P11003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174" y="1058533"/>
            <a:ext cx="3672408" cy="27546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69" name="Picture 4" descr="\\SERWER\Sharing\Zajeci - prezentacje\Wizyta FR-BE\P11003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813175"/>
            <a:ext cx="3313112" cy="2482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70" name="Picture 5" descr="\\SERWER\Sharing\Zajeci - prezentacje\Wizyta FR-BE\P110035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61" y="4365104"/>
            <a:ext cx="2982912" cy="223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33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pl-PL" sz="3600" smtClean="0"/>
          </a:p>
        </p:txBody>
      </p:sp>
      <p:pic>
        <p:nvPicPr>
          <p:cNvPr id="114691" name="Picture 2" descr="\\SERWER\Sharing\Zajeci - prezentacje\Wizyta FR-BE\P110036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620713"/>
            <a:ext cx="3822700" cy="286702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4692" name="Picture 3" descr="\\SERWER\Sharing\Zajeci - prezentacje\Wizyta FR-BE\P11003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764704"/>
            <a:ext cx="4176712" cy="3133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3" name="Picture 4" descr="\\SERWER\Sharing\Zajeci - prezentacje\Wizyta FR-BE\P110038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644900"/>
            <a:ext cx="3648075" cy="2736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4" name="Picture 5" descr="\\SERWER\Sharing\Zajeci - prezentacje\Wizyta FR-BE\P110038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53927"/>
            <a:ext cx="3119438" cy="2339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06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pl-PL" sz="3600" smtClean="0"/>
          </a:p>
        </p:txBody>
      </p:sp>
      <p:pic>
        <p:nvPicPr>
          <p:cNvPr id="115715" name="Picture 6" descr="\\SERWER\Sharing\Zajeci - prezentacje\Wizyta FR-BE\P11004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33375"/>
            <a:ext cx="3530600" cy="2646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16" name="Picture 3" descr="\\SERWER\Sharing\Zajeci - prezentacje\Wizyta FR-BE\P11004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501650"/>
            <a:ext cx="4432300" cy="3324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17" name="Picture 4" descr="\\SERWER\Sharing\Zajeci - prezentacje\Wizyta FR-BE\P11004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01008"/>
            <a:ext cx="3323158" cy="2493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18" name="Picture 5" descr="\\SERWER\Sharing\Zajeci - prezentacje\Wizyta FR-BE\P11004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965575"/>
            <a:ext cx="3168650" cy="2376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06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sz="quarter" idx="1"/>
          </p:nvPr>
        </p:nvSpPr>
        <p:spPr>
          <a:xfrm>
            <a:off x="457200" y="1649414"/>
            <a:ext cx="8002588" cy="4875212"/>
          </a:xfrm>
        </p:spPr>
        <p:txBody>
          <a:bodyPr>
            <a:normAutofit fontScale="70000" lnSpcReduction="20000"/>
          </a:bodyPr>
          <a:lstStyle/>
          <a:p>
            <a:pPr algn="ctr" eaLnBrk="1" hangingPunct="1">
              <a:spcBef>
                <a:spcPct val="0"/>
              </a:spcBef>
              <a:buSzPct val="100000"/>
              <a:buFontTx/>
              <a:buNone/>
              <a:defRPr/>
            </a:pPr>
            <a:r>
              <a:rPr lang="pl-PL" altLang="pl-PL" sz="4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Bardzo </a:t>
            </a:r>
            <a:r>
              <a:rPr lang="pl-PL" altLang="pl-PL" sz="4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dziękuję za </a:t>
            </a:r>
            <a:r>
              <a:rPr lang="pl-PL" altLang="pl-PL" sz="4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uwagę</a:t>
            </a:r>
          </a:p>
          <a:p>
            <a:pPr algn="ctr" eaLnBrk="1" hangingPunct="1">
              <a:spcBef>
                <a:spcPct val="0"/>
              </a:spcBef>
              <a:buSzPct val="100000"/>
              <a:buFontTx/>
              <a:buNone/>
              <a:defRPr/>
            </a:pPr>
            <a:r>
              <a:rPr lang="pl-PL" altLang="pl-PL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endParaRPr lang="pl-PL" altLang="pl-PL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SzPct val="100000"/>
              <a:buFontTx/>
              <a:buNone/>
              <a:defRPr/>
            </a:pPr>
            <a:r>
              <a:rPr lang="pl-PL" altLang="pl-PL" sz="46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sym typeface="Wingdings" panose="05000000000000000000" pitchFamily="2" charset="2"/>
              </a:rPr>
              <a:t>Děkuji</a:t>
            </a:r>
            <a:r>
              <a:rPr lang="pl-PL" altLang="pl-PL" sz="4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sym typeface="Wingdings" panose="05000000000000000000" pitchFamily="2" charset="2"/>
              </a:rPr>
              <a:t> </a:t>
            </a:r>
            <a:r>
              <a:rPr lang="pl-PL" altLang="pl-PL" sz="4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sym typeface="Wingdings" panose="05000000000000000000" pitchFamily="2" charset="2"/>
              </a:rPr>
              <a:t>za </a:t>
            </a:r>
            <a:r>
              <a:rPr lang="pl-PL" altLang="pl-PL" sz="46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sym typeface="Wingdings" panose="05000000000000000000" pitchFamily="2" charset="2"/>
              </a:rPr>
              <a:t>pozornost</a:t>
            </a:r>
            <a:endParaRPr lang="pl-PL" altLang="pl-PL" sz="46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sym typeface="Wingdings" panose="05000000000000000000" pitchFamily="2" charset="2"/>
            </a:endParaRPr>
          </a:p>
          <a:p>
            <a:pPr algn="ctr" eaLnBrk="1" hangingPunct="1">
              <a:spcBef>
                <a:spcPct val="0"/>
              </a:spcBef>
              <a:buSzPct val="100000"/>
              <a:buFontTx/>
              <a:buNone/>
              <a:defRPr/>
            </a:pPr>
            <a:endParaRPr lang="pl-PL" altLang="pl-PL" sz="1600" dirty="0">
              <a:latin typeface="Arial" charset="0"/>
              <a:sym typeface="Wingdings" panose="05000000000000000000" pitchFamily="2" charset="2"/>
            </a:endParaRPr>
          </a:p>
          <a:p>
            <a:pPr algn="ctr" eaLnBrk="1" hangingPunct="1">
              <a:spcBef>
                <a:spcPct val="0"/>
              </a:spcBef>
              <a:buSzPct val="100000"/>
              <a:buFontTx/>
              <a:buNone/>
              <a:defRPr/>
            </a:pPr>
            <a:r>
              <a:rPr lang="pl-PL" altLang="pl-PL" sz="4000" dirty="0">
                <a:latin typeface="Arial" charset="0"/>
                <a:sym typeface="Wingdings" panose="05000000000000000000" pitchFamily="2" charset="2"/>
              </a:rPr>
              <a:t></a:t>
            </a:r>
            <a:endParaRPr lang="pl-PL" altLang="pl-PL" sz="4000" dirty="0">
              <a:latin typeface="Arial" charset="0"/>
            </a:endParaRPr>
          </a:p>
          <a:p>
            <a:pPr marL="0" indent="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None/>
              <a:defRPr/>
            </a:pPr>
            <a:endParaRPr lang="cs-CZ" sz="3600" kern="0" dirty="0" smtClean="0"/>
          </a:p>
          <a:p>
            <a:pPr marL="0" indent="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cs-CZ" sz="3300" kern="0" dirty="0" smtClean="0"/>
              <a:t>Bogdan Kasperek</a:t>
            </a:r>
            <a:endParaRPr lang="cs-CZ" sz="3300" kern="0" dirty="0" smtClean="0"/>
          </a:p>
          <a:p>
            <a:pPr marL="0" indent="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cs-CZ" sz="2900" kern="0" dirty="0" smtClean="0"/>
              <a:t>Dyrektor </a:t>
            </a:r>
            <a:r>
              <a:rPr lang="cs-CZ" sz="2900" kern="0" dirty="0" smtClean="0"/>
              <a:t>Biura</a:t>
            </a:r>
            <a:endParaRPr lang="cs-CZ" sz="2900" kern="0" dirty="0" smtClean="0"/>
          </a:p>
          <a:p>
            <a:pPr marL="0" indent="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None/>
              <a:defRPr/>
            </a:pPr>
            <a:endParaRPr lang="cs-CZ" sz="3300" kern="0" dirty="0" smtClean="0"/>
          </a:p>
          <a:p>
            <a:pPr marL="0" indent="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None/>
              <a:defRPr/>
            </a:pPr>
            <a:r>
              <a:rPr lang="cs-CZ" sz="3300" kern="0" dirty="0" smtClean="0"/>
              <a:t>Stowarzyszenie </a:t>
            </a:r>
            <a:r>
              <a:rPr lang="cs-CZ" sz="3300" kern="0" dirty="0" smtClean="0"/>
              <a:t>Rozwoju i Współpracy Regionalnej „Olza“</a:t>
            </a:r>
            <a:endParaRPr lang="cs-CZ" sz="3300" kern="0" dirty="0" smtClean="0"/>
          </a:p>
          <a:p>
            <a:pPr marL="0" indent="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None/>
              <a:defRPr/>
            </a:pPr>
            <a:r>
              <a:rPr lang="cs-CZ" sz="3300" kern="0" dirty="0" smtClean="0"/>
              <a:t> </a:t>
            </a:r>
            <a:r>
              <a:rPr lang="cs-CZ" sz="3300" kern="0" dirty="0" smtClean="0"/>
              <a:t>Partner projektu</a:t>
            </a:r>
            <a:endParaRPr lang="cs-CZ" sz="3300" kern="0" dirty="0" smtClean="0"/>
          </a:p>
          <a:p>
            <a:pPr marL="0" indent="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None/>
              <a:defRPr/>
            </a:pPr>
            <a:endParaRPr lang="cs-CZ" sz="3300" kern="0" dirty="0">
              <a:solidFill>
                <a:srgbClr val="000099"/>
              </a:solidFill>
            </a:endParaRPr>
          </a:p>
          <a:p>
            <a:pPr marL="0" indent="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cs-CZ" sz="2000" kern="0" dirty="0"/>
              <a:t>e-mail: </a:t>
            </a:r>
            <a:r>
              <a:rPr lang="cs-CZ" sz="2000" kern="0" dirty="0" smtClean="0">
                <a:hlinkClick r:id="rId2"/>
              </a:rPr>
              <a:t>bogdan.kasperek@olza.pl</a:t>
            </a:r>
            <a:r>
              <a:rPr lang="cs-CZ" sz="2000" kern="0" dirty="0"/>
              <a:t> </a:t>
            </a:r>
            <a:r>
              <a:rPr lang="cs-CZ" sz="2000" kern="0" dirty="0" smtClean="0"/>
              <a:t>/ </a:t>
            </a:r>
            <a:r>
              <a:rPr lang="cs-CZ" sz="2000" kern="0" dirty="0" smtClean="0">
                <a:hlinkClick r:id="rId3"/>
              </a:rPr>
              <a:t>biuro@olza.pl</a:t>
            </a:r>
            <a:r>
              <a:rPr lang="cs-CZ" sz="2000" kern="0" dirty="0" smtClean="0"/>
              <a:t> </a:t>
            </a:r>
            <a:endParaRPr lang="cs-CZ" sz="2000" kern="0" dirty="0"/>
          </a:p>
          <a:p>
            <a:pPr marL="0" indent="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cs-CZ" sz="2000" kern="0" dirty="0" smtClean="0">
                <a:hlinkClick r:id="rId4"/>
              </a:rPr>
              <a:t>www.olza.pl</a:t>
            </a:r>
            <a:r>
              <a:rPr lang="cs-CZ" sz="2000" kern="0" dirty="0" smtClean="0"/>
              <a:t> / </a:t>
            </a:r>
            <a:r>
              <a:rPr lang="cs-CZ" sz="2000" kern="0" dirty="0" smtClean="0">
                <a:hlinkClick r:id="rId5"/>
              </a:rPr>
              <a:t>www.euregio-teschinensis.org</a:t>
            </a:r>
            <a:r>
              <a:rPr lang="cs-CZ" sz="2000" kern="0" dirty="0" smtClean="0"/>
              <a:t> </a:t>
            </a:r>
            <a:endParaRPr lang="cs-CZ" sz="2000" kern="0" dirty="0" smtClean="0"/>
          </a:p>
          <a:p>
            <a:pPr marL="0" indent="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cs-CZ" sz="3800" kern="0" dirty="0" smtClean="0"/>
              <a:t>www.euroregions.org</a:t>
            </a:r>
            <a:endParaRPr lang="cs-CZ" sz="3800" kern="0" dirty="0"/>
          </a:p>
          <a:p>
            <a:pPr marL="0" indent="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/>
              <a:buNone/>
              <a:defRPr/>
            </a:pPr>
            <a:endParaRPr lang="pl-PL" sz="100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0" indent="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/>
              <a:buNone/>
              <a:defRPr/>
            </a:pPr>
            <a:endParaRPr lang="pl-PL" sz="1000" dirty="0" smtClean="0">
              <a:latin typeface="+mj-lt"/>
            </a:endParaRPr>
          </a:p>
          <a:p>
            <a:pPr marL="274320" indent="-274320" algn="ctr" fontAlgn="auto">
              <a:spcAft>
                <a:spcPts val="0"/>
              </a:spcAft>
              <a:buFont typeface="Wingdings"/>
              <a:buChar char=""/>
              <a:defRPr/>
            </a:pPr>
            <a:endParaRPr lang="cs-CZ" kern="0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pl-PL" dirty="0"/>
          </a:p>
        </p:txBody>
      </p:sp>
      <p:grpSp>
        <p:nvGrpSpPr>
          <p:cNvPr id="49154" name="Grupa 19"/>
          <p:cNvGrpSpPr>
            <a:grpSpLocks/>
          </p:cNvGrpSpPr>
          <p:nvPr/>
        </p:nvGrpSpPr>
        <p:grpSpPr bwMode="auto">
          <a:xfrm>
            <a:off x="827088" y="188913"/>
            <a:ext cx="7350125" cy="1460500"/>
            <a:chOff x="1464743" y="5524803"/>
            <a:chExt cx="6249064" cy="1207372"/>
          </a:xfrm>
        </p:grpSpPr>
        <p:pic>
          <p:nvPicPr>
            <p:cNvPr id="49156" name="Picture 1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87303" y="5618297"/>
              <a:ext cx="977540" cy="977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57" name="Picture 1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464743" y="5941317"/>
              <a:ext cx="1441450" cy="363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58" name="Picture 1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923927" y="5701581"/>
              <a:ext cx="968483" cy="865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59" name="Picture 1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003428" y="5732239"/>
              <a:ext cx="624219" cy="868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60" name="Picture 6" descr="Euroregion logo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933743" y="5703309"/>
              <a:ext cx="756531" cy="756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61" name="Picture 17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852031" y="5524803"/>
              <a:ext cx="861776" cy="1207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9155" name="Obraz 2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9388" y="6354763"/>
            <a:ext cx="54403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95288" y="981075"/>
            <a:ext cx="8353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pl-PL" altLang="pl-PL"/>
              <a:t> </a:t>
            </a: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15616" y="708025"/>
            <a:ext cx="7777559" cy="1470025"/>
          </a:xfrm>
        </p:spPr>
        <p:txBody>
          <a:bodyPr/>
          <a:lstStyle/>
          <a:p>
            <a:pPr algn="r" eaLnBrk="1" hangingPunct="1">
              <a:defRPr/>
            </a:pPr>
            <a:r>
              <a:rPr lang="pl-PL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INSPIRACE/ </a:t>
            </a:r>
            <a:r>
              <a:rPr lang="pl-PL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ŹRÓDŁO </a:t>
            </a:r>
            <a:r>
              <a:rPr lang="pl-PL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INSPIRACJI</a:t>
            </a:r>
            <a:endParaRPr lang="pl-PL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08165" y="2133600"/>
            <a:ext cx="7312307" cy="1752600"/>
          </a:xfrm>
        </p:spPr>
        <p:txBody>
          <a:bodyPr/>
          <a:lstStyle/>
          <a:p>
            <a:pPr algn="r" defTabSz="449263" eaLnBrk="1" hangingPunct="1">
              <a:spcBef>
                <a:spcPts val="0"/>
              </a:spcBef>
              <a:buClr>
                <a:srgbClr val="000000"/>
              </a:buClr>
              <a:buSzPct val="10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l-PL" sz="2800" b="1" cap="small" dirty="0" smtClean="0">
                <a:solidFill>
                  <a:schemeClr val="accent2"/>
                </a:solidFill>
              </a:rPr>
              <a:t>spolupráce s </a:t>
            </a:r>
            <a:r>
              <a:rPr lang="pl-PL" sz="2800" b="1" cap="small" dirty="0" err="1" smtClean="0">
                <a:solidFill>
                  <a:schemeClr val="accent2"/>
                </a:solidFill>
              </a:rPr>
              <a:t>institucemi</a:t>
            </a:r>
            <a:r>
              <a:rPr lang="pl-PL" sz="2800" b="1" cap="small" dirty="0" smtClean="0">
                <a:solidFill>
                  <a:schemeClr val="accent2"/>
                </a:solidFill>
              </a:rPr>
              <a:t> </a:t>
            </a:r>
            <a:br>
              <a:rPr lang="pl-PL" sz="2800" b="1" cap="small" dirty="0" smtClean="0">
                <a:solidFill>
                  <a:schemeClr val="accent2"/>
                </a:solidFill>
              </a:rPr>
            </a:br>
            <a:r>
              <a:rPr lang="pl-PL" sz="2800" b="1" cap="small" dirty="0" smtClean="0">
                <a:solidFill>
                  <a:schemeClr val="accent2"/>
                </a:solidFill>
              </a:rPr>
              <a:t>z </a:t>
            </a:r>
            <a:r>
              <a:rPr lang="pl-PL" sz="2800" b="1" cap="small" dirty="0" err="1" smtClean="0">
                <a:solidFill>
                  <a:schemeClr val="accent2"/>
                </a:solidFill>
              </a:rPr>
              <a:t>francouzsko-německého</a:t>
            </a:r>
            <a:r>
              <a:rPr lang="pl-PL" sz="2800" b="1" cap="small" dirty="0" smtClean="0">
                <a:solidFill>
                  <a:schemeClr val="accent2"/>
                </a:solidFill>
              </a:rPr>
              <a:t> </a:t>
            </a:r>
            <a:r>
              <a:rPr lang="pl-PL" sz="2800" b="1" cap="small" dirty="0" err="1" smtClean="0">
                <a:solidFill>
                  <a:schemeClr val="accent2"/>
                </a:solidFill>
              </a:rPr>
              <a:t>pohraničí</a:t>
            </a:r>
            <a:r>
              <a:rPr lang="pl-PL" sz="2800" b="1" cap="small" dirty="0" smtClean="0">
                <a:solidFill>
                  <a:schemeClr val="accent2"/>
                </a:solidFill>
              </a:rPr>
              <a:t> / </a:t>
            </a:r>
            <a:r>
              <a:rPr lang="pl-PL" sz="2800" b="1" cap="small" dirty="0" smtClean="0">
                <a:solidFill>
                  <a:srgbClr val="FF0000"/>
                </a:solidFill>
              </a:rPr>
              <a:t>w</a:t>
            </a:r>
            <a:r>
              <a:rPr lang="en-GB" sz="2800" b="1" cap="small" dirty="0" err="1" smtClean="0">
                <a:solidFill>
                  <a:srgbClr val="FF0000"/>
                </a:solidFill>
              </a:rPr>
              <a:t>spółpraca</a:t>
            </a:r>
            <a:r>
              <a:rPr lang="en-GB" sz="2800" b="1" cap="small" dirty="0" smtClean="0">
                <a:solidFill>
                  <a:srgbClr val="FF0000"/>
                </a:solidFill>
              </a:rPr>
              <a:t> </a:t>
            </a:r>
            <a:r>
              <a:rPr lang="en-GB" sz="2800" b="1" cap="small" dirty="0">
                <a:solidFill>
                  <a:srgbClr val="FF0000"/>
                </a:solidFill>
              </a:rPr>
              <a:t>z </a:t>
            </a:r>
            <a:r>
              <a:rPr lang="en-GB" sz="2800" b="1" cap="small" dirty="0" err="1">
                <a:solidFill>
                  <a:srgbClr val="FF0000"/>
                </a:solidFill>
              </a:rPr>
              <a:t>instytucjami</a:t>
            </a:r>
            <a:r>
              <a:rPr lang="en-GB" sz="2800" b="1" cap="small" dirty="0">
                <a:solidFill>
                  <a:srgbClr val="FF0000"/>
                </a:solidFill>
              </a:rPr>
              <a:t> </a:t>
            </a:r>
            <a:endParaRPr lang="pl-PL" sz="2800" b="1" cap="small" dirty="0" smtClean="0">
              <a:solidFill>
                <a:srgbClr val="FF0000"/>
              </a:solidFill>
            </a:endParaRPr>
          </a:p>
          <a:p>
            <a:pPr algn="r" defTabSz="449263" eaLnBrk="1" hangingPunct="1">
              <a:spcBef>
                <a:spcPts val="0"/>
              </a:spcBef>
              <a:buClr>
                <a:srgbClr val="000000"/>
              </a:buClr>
              <a:buSzPct val="10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800" b="1" cap="small" dirty="0" smtClean="0">
                <a:solidFill>
                  <a:srgbClr val="FF0000"/>
                </a:solidFill>
              </a:rPr>
              <a:t>z </a:t>
            </a:r>
            <a:r>
              <a:rPr lang="en-GB" sz="2800" b="1" cap="small" dirty="0" err="1">
                <a:solidFill>
                  <a:srgbClr val="FF0000"/>
                </a:solidFill>
              </a:rPr>
              <a:t>pogranicza</a:t>
            </a:r>
            <a:r>
              <a:rPr lang="en-GB" sz="2800" b="1" cap="small" dirty="0">
                <a:solidFill>
                  <a:srgbClr val="FF0000"/>
                </a:solidFill>
              </a:rPr>
              <a:t> </a:t>
            </a:r>
            <a:r>
              <a:rPr lang="pl-PL" sz="2800" b="1" cap="small" dirty="0" smtClean="0">
                <a:solidFill>
                  <a:srgbClr val="FF0000"/>
                </a:solidFill>
              </a:rPr>
              <a:t>f</a:t>
            </a:r>
            <a:r>
              <a:rPr lang="en-GB" sz="2800" b="1" cap="small" dirty="0" err="1" smtClean="0">
                <a:solidFill>
                  <a:srgbClr val="FF0000"/>
                </a:solidFill>
              </a:rPr>
              <a:t>rancusko</a:t>
            </a:r>
            <a:r>
              <a:rPr lang="pl-PL" sz="2800" b="1" cap="small" dirty="0" smtClean="0">
                <a:solidFill>
                  <a:srgbClr val="FF0000"/>
                </a:solidFill>
              </a:rPr>
              <a:t> </a:t>
            </a:r>
            <a:r>
              <a:rPr lang="pl-PL" sz="2800" b="1" cap="small" dirty="0" smtClean="0">
                <a:solidFill>
                  <a:srgbClr val="FF0000"/>
                </a:solidFill>
              </a:rPr>
              <a:t>- </a:t>
            </a:r>
            <a:r>
              <a:rPr lang="en-GB" sz="2800" b="1" cap="small" dirty="0" err="1" smtClean="0">
                <a:solidFill>
                  <a:srgbClr val="FF0000"/>
                </a:solidFill>
              </a:rPr>
              <a:t>niemieckiego</a:t>
            </a:r>
            <a:endParaRPr lang="en-GB" sz="2800" b="1" cap="small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pl-PL" dirty="0"/>
          </a:p>
        </p:txBody>
      </p:sp>
      <p:pic>
        <p:nvPicPr>
          <p:cNvPr id="4101" name="Picture 2" descr="logo_eurodistrict_projet-LB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509120"/>
            <a:ext cx="3311525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 descr="LOGO-EUROINST_px rv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433946"/>
            <a:ext cx="136683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61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850" y="692150"/>
            <a:ext cx="8132763" cy="2089150"/>
          </a:xfrm>
        </p:spPr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3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TĚŠ SE TĚŠÍNEM </a:t>
            </a:r>
            <a:br>
              <a:rPr lang="pl-PL" sz="3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ZAHRADA DVOU BŘEHŮ/ </a:t>
            </a:r>
            <a:r>
              <a:rPr lang="pl-PL" sz="3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3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CIESZ </a:t>
            </a:r>
            <a:r>
              <a:rPr lang="pl-PL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SIĘ CIESZYNEM </a:t>
            </a:r>
            <a:br>
              <a:rPr lang="pl-PL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OGRÓD DWÓCH BRZEGÓW</a:t>
            </a:r>
            <a:endParaRPr lang="pl-PL" sz="3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Podtytuł 2"/>
          <p:cNvSpPr>
            <a:spLocks noGrp="1"/>
          </p:cNvSpPr>
          <p:nvPr>
            <p:ph type="subTitle" idx="1"/>
          </p:nvPr>
        </p:nvSpPr>
        <p:spPr>
          <a:xfrm>
            <a:off x="1763688" y="2997200"/>
            <a:ext cx="7056462" cy="2376488"/>
          </a:xfrm>
        </p:spPr>
        <p:txBody>
          <a:bodyPr/>
          <a:lstStyle/>
          <a:p>
            <a:pPr algn="r" eaLnBrk="1" hangingPunct="1"/>
            <a:endParaRPr lang="pl-PL" altLang="pl-PL" sz="2400" b="1" dirty="0" smtClean="0"/>
          </a:p>
          <a:p>
            <a:pPr algn="r" eaLnBrk="1" hangingPunct="1"/>
            <a:r>
              <a:rPr lang="pl-PL" altLang="pl-PL" sz="2400" b="1" dirty="0" smtClean="0">
                <a:solidFill>
                  <a:schemeClr val="accent2"/>
                </a:solidFill>
              </a:rPr>
              <a:t>REVITALIZACE A MODERNIZACE ÚZEMÍ MĚST PODÉL BŘEHŮ  ŘEKY OLŠE/ </a:t>
            </a:r>
            <a:r>
              <a:rPr lang="pl-PL" altLang="pl-PL" sz="2400" b="1" dirty="0" smtClean="0">
                <a:solidFill>
                  <a:srgbClr val="FF0000"/>
                </a:solidFill>
              </a:rPr>
              <a:t>ZAGOSPODAROWANIE </a:t>
            </a:r>
            <a:br>
              <a:rPr lang="pl-PL" altLang="pl-PL" sz="2400" b="1" dirty="0" smtClean="0">
                <a:solidFill>
                  <a:srgbClr val="FF0000"/>
                </a:solidFill>
              </a:rPr>
            </a:br>
            <a:r>
              <a:rPr lang="pl-PL" altLang="pl-PL" sz="2400" b="1" dirty="0" smtClean="0">
                <a:solidFill>
                  <a:srgbClr val="FF0000"/>
                </a:solidFill>
              </a:rPr>
              <a:t>I ZMODERNIZOWANIE OBSZARU MIAST WZDŁUŻ BRZEGÓW OLZY</a:t>
            </a:r>
            <a:endParaRPr lang="pl-PL" altLang="pl-PL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45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8072"/>
            <a:ext cx="5076825" cy="336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C:\Users\user\Desktop\2013-05-13_1004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4152652" cy="274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868" y="4149080"/>
            <a:ext cx="3195912" cy="210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80728"/>
            <a:ext cx="2718172" cy="1788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09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213534"/>
            <a:ext cx="4104456" cy="2232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l-PL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INFOREG 2006</a:t>
            </a:r>
            <a:r>
              <a:rPr lang="pl-PL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INSPIRACE</a:t>
            </a:r>
            <a:r>
              <a:rPr lang="pl-PL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  <a:r>
              <a:rPr lang="pl-PL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INSPIRACJA</a:t>
            </a:r>
            <a:endParaRPr lang="pl-PL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0"/>
            <a:ext cx="520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46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ctrTitle"/>
          </p:nvPr>
        </p:nvSpPr>
        <p:spPr>
          <a:xfrm>
            <a:off x="1979712" y="2780928"/>
            <a:ext cx="7056784" cy="3382963"/>
          </a:xfrm>
        </p:spPr>
        <p:txBody>
          <a:bodyPr>
            <a:noAutofit/>
          </a:bodyPr>
          <a:lstStyle/>
          <a:p>
            <a:pPr algn="r" eaLnBrk="1" hangingPunct="1"/>
            <a:r>
              <a:rPr lang="pl-PL" altLang="pl-PL" sz="2800" b="1" dirty="0" smtClean="0">
                <a:solidFill>
                  <a:schemeClr val="accent2"/>
                </a:solidFill>
              </a:rPr>
              <a:t>INFORMACE A PORADENSTVÍ </a:t>
            </a:r>
            <a:br>
              <a:rPr lang="pl-PL" altLang="pl-PL" sz="2800" b="1" dirty="0" smtClean="0">
                <a:solidFill>
                  <a:schemeClr val="accent2"/>
                </a:solidFill>
              </a:rPr>
            </a:br>
            <a:r>
              <a:rPr lang="pl-PL" altLang="pl-PL" sz="2800" b="1" dirty="0" smtClean="0">
                <a:solidFill>
                  <a:schemeClr val="accent2"/>
                </a:solidFill>
              </a:rPr>
              <a:t>V PŘESHRANIČNÍCH OTÁZKÁCH TÝKAJÍCÍCH SE FRANCIE, NĚMECKA A/ NEBO ŠVÝCARSKA/ </a:t>
            </a:r>
            <a:br>
              <a:rPr lang="pl-PL" altLang="pl-PL" sz="2800" b="1" dirty="0" smtClean="0">
                <a:solidFill>
                  <a:schemeClr val="accent2"/>
                </a:solidFill>
              </a:rPr>
            </a:br>
            <a:r>
              <a:rPr lang="pl-PL" altLang="pl-PL" sz="2800" b="1" dirty="0" smtClean="0">
                <a:solidFill>
                  <a:srgbClr val="FF0000"/>
                </a:solidFill>
              </a:rPr>
              <a:t>INFORMACJA I DORADZTWO </a:t>
            </a:r>
            <a:br>
              <a:rPr lang="pl-PL" altLang="pl-PL" sz="2800" b="1" dirty="0" smtClean="0">
                <a:solidFill>
                  <a:srgbClr val="FF0000"/>
                </a:solidFill>
              </a:rPr>
            </a:br>
            <a:r>
              <a:rPr lang="pl-PL" altLang="pl-PL" sz="2800" b="1" dirty="0" smtClean="0">
                <a:solidFill>
                  <a:srgbClr val="FF0000"/>
                </a:solidFill>
              </a:rPr>
              <a:t>W </a:t>
            </a:r>
            <a:r>
              <a:rPr lang="pl-PL" altLang="pl-PL" sz="2800" b="1" dirty="0" smtClean="0">
                <a:solidFill>
                  <a:srgbClr val="FF0000"/>
                </a:solidFill>
              </a:rPr>
              <a:t>KWESTIACH TRANS-GRANICZNYCH </a:t>
            </a:r>
            <a:r>
              <a:rPr lang="pl-PL" altLang="pl-PL" sz="2800" b="1" dirty="0" smtClean="0">
                <a:solidFill>
                  <a:srgbClr val="FF0000"/>
                </a:solidFill>
              </a:rPr>
              <a:t>DOTYCZĄCYCH FRANCJI, NIEMIEC </a:t>
            </a:r>
            <a:r>
              <a:rPr lang="pl-PL" altLang="pl-PL" sz="2800" b="1" dirty="0" smtClean="0">
                <a:solidFill>
                  <a:srgbClr val="FF0000"/>
                </a:solidFill>
              </a:rPr>
              <a:t>I/LUB </a:t>
            </a:r>
            <a:r>
              <a:rPr lang="pl-PL" altLang="pl-PL" sz="2800" b="1" dirty="0" smtClean="0">
                <a:solidFill>
                  <a:srgbClr val="FF0000"/>
                </a:solidFill>
              </a:rPr>
              <a:t>SZWAJCARII</a:t>
            </a:r>
          </a:p>
        </p:txBody>
      </p:sp>
      <p:sp>
        <p:nvSpPr>
          <p:cNvPr id="11267" name="Podtytuł 4"/>
          <p:cNvSpPr>
            <a:spLocks noGrp="1"/>
          </p:cNvSpPr>
          <p:nvPr>
            <p:ph type="subTitle" idx="1"/>
          </p:nvPr>
        </p:nvSpPr>
        <p:spPr>
          <a:xfrm>
            <a:off x="1476375" y="1125538"/>
            <a:ext cx="6400800" cy="790575"/>
          </a:xfrm>
        </p:spPr>
        <p:txBody>
          <a:bodyPr/>
          <a:lstStyle/>
          <a:p>
            <a:pPr eaLnBrk="1" hangingPunct="1"/>
            <a:r>
              <a:rPr lang="pl-PL" altLang="pl-PL" sz="4000" b="1" smtClean="0"/>
              <a:t> </a:t>
            </a:r>
          </a:p>
        </p:txBody>
      </p:sp>
      <p:pic>
        <p:nvPicPr>
          <p:cNvPr id="11268" name="Picture 2" descr="http://www.colmar.fr/publicmedia/formatted/435/3/fr/infobest-logo.jpg;maxh=56,maxw=200,h=68,w=2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836712"/>
            <a:ext cx="458946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5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1412776"/>
            <a:ext cx="8491984" cy="3095625"/>
          </a:xfrm>
        </p:spPr>
        <p:txBody>
          <a:bodyPr/>
          <a:lstStyle/>
          <a:p>
            <a:pPr algn="r" eaLnBrk="1" hangingPunct="1">
              <a:defRPr/>
            </a:pPr>
            <a:r>
              <a:rPr lang="pl-PL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CHCEME, ABYSTE O NÁS VĚDĚLI 2 – FÓRUM ÚZEMNÍ </a:t>
            </a:r>
            <a:r>
              <a:rPr lang="pl-PL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SPOLUPRÁCE/</a:t>
            </a:r>
            <a:br>
              <a:rPr lang="pl-PL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CHCEMY</a:t>
            </a: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ABYŚCIE O NAS WIEDZIELI </a:t>
            </a: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FORUM WSPÓŁPRACY TERYTORIALNEJ</a:t>
            </a: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119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ytuł 1"/>
          <p:cNvSpPr>
            <a:spLocks noGrp="1"/>
          </p:cNvSpPr>
          <p:nvPr>
            <p:ph type="ctrTitle"/>
          </p:nvPr>
        </p:nvSpPr>
        <p:spPr>
          <a:xfrm>
            <a:off x="4788024" y="692150"/>
            <a:ext cx="4104456" cy="1944688"/>
          </a:xfrm>
        </p:spPr>
        <p:txBody>
          <a:bodyPr>
            <a:normAutofit/>
          </a:bodyPr>
          <a:lstStyle/>
          <a:p>
            <a:pPr algn="r" eaLnBrk="1" hangingPunct="1"/>
            <a:r>
              <a:rPr lang="pl-PL" altLang="pl-PL" sz="2400" b="1" dirty="0" smtClean="0">
                <a:solidFill>
                  <a:schemeClr val="accent2"/>
                </a:solidFill>
              </a:rPr>
              <a:t>OCHRANA </a:t>
            </a:r>
            <a:r>
              <a:rPr lang="pl-PL" altLang="pl-PL" sz="2400" b="1" dirty="0" smtClean="0">
                <a:solidFill>
                  <a:schemeClr val="accent2"/>
                </a:solidFill>
              </a:rPr>
              <a:t>ŽIVOTNÍHO </a:t>
            </a:r>
            <a:r>
              <a:rPr lang="pl-PL" altLang="pl-PL" sz="2400" b="1" dirty="0" smtClean="0">
                <a:solidFill>
                  <a:schemeClr val="accent2"/>
                </a:solidFill>
              </a:rPr>
              <a:t>PROSTŘEDÍ/ </a:t>
            </a:r>
            <a:r>
              <a:rPr lang="pl-PL" altLang="pl-PL" sz="2400" b="1" dirty="0" smtClean="0">
                <a:solidFill>
                  <a:schemeClr val="accent2"/>
                </a:solidFill>
              </a:rPr>
              <a:t/>
            </a:r>
            <a:br>
              <a:rPr lang="pl-PL" altLang="pl-PL" sz="2400" b="1" dirty="0" smtClean="0">
                <a:solidFill>
                  <a:schemeClr val="accent2"/>
                </a:solidFill>
              </a:rPr>
            </a:br>
            <a:r>
              <a:rPr lang="pl-PL" altLang="pl-PL" sz="2400" b="1" dirty="0" smtClean="0">
                <a:solidFill>
                  <a:srgbClr val="FF0000"/>
                </a:solidFill>
              </a:rPr>
              <a:t>OCHRONA </a:t>
            </a:r>
            <a:r>
              <a:rPr lang="pl-PL" altLang="pl-PL" sz="2400" b="1" dirty="0" smtClean="0">
                <a:solidFill>
                  <a:srgbClr val="FF0000"/>
                </a:solidFill>
              </a:rPr>
              <a:t>ŚRODOWISKA</a:t>
            </a:r>
          </a:p>
        </p:txBody>
      </p:sp>
      <p:sp>
        <p:nvSpPr>
          <p:cNvPr id="14339" name="Podtytuł 2"/>
          <p:cNvSpPr>
            <a:spLocks noGrp="1"/>
          </p:cNvSpPr>
          <p:nvPr>
            <p:ph type="subTitle" idx="1"/>
          </p:nvPr>
        </p:nvSpPr>
        <p:spPr>
          <a:xfrm>
            <a:off x="1835696" y="4323213"/>
            <a:ext cx="2448272" cy="1655762"/>
          </a:xfrm>
        </p:spPr>
        <p:txBody>
          <a:bodyPr/>
          <a:lstStyle/>
          <a:p>
            <a:pPr algn="r" eaLnBrk="1" hangingPunct="1"/>
            <a:r>
              <a:rPr lang="pl-PL" altLang="pl-PL" sz="2400" b="1" dirty="0" smtClean="0">
                <a:solidFill>
                  <a:schemeClr val="accent2"/>
                </a:solidFill>
              </a:rPr>
              <a:t>OCHRANA ZDRAVÍ/ </a:t>
            </a:r>
            <a:r>
              <a:rPr lang="pl-PL" altLang="pl-PL" sz="2400" b="1" dirty="0" smtClean="0">
                <a:solidFill>
                  <a:srgbClr val="FF0000"/>
                </a:solidFill>
              </a:rPr>
              <a:t>OCHRONA ZDROWIA</a:t>
            </a:r>
            <a:endParaRPr lang="pl-PL" altLang="pl-PL" sz="2400" b="1" dirty="0" smtClean="0">
              <a:solidFill>
                <a:srgbClr val="FF0000"/>
              </a:solidFill>
            </a:endParaRPr>
          </a:p>
        </p:txBody>
      </p:sp>
      <p:pic>
        <p:nvPicPr>
          <p:cNvPr id="14340" name="Picture 2" descr="D:\Moje dokumenty\Agnieszka\SRiWR'Olza'\Bank Fotografii\Bank Foto - zdjęcia zakupione, zamieszczone na stronie\Małe zdjęcia [final_www]\Janusz Szczotka\[Przyroda]\jezioro Strumi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3818820" cy="2513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" descr="C:\Users\user\Desktop\simple_med_str_ok_99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395" y="3848853"/>
            <a:ext cx="3953719" cy="2604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00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kusz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Wykusz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zepły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3690</TotalTime>
  <Words>320</Words>
  <Application>Microsoft Office PowerPoint</Application>
  <PresentationFormat>Pokaz na ekranie (4:3)</PresentationFormat>
  <Paragraphs>74</Paragraphs>
  <Slides>23</Slides>
  <Notes>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Wykusz</vt:lpstr>
      <vt:lpstr>„EUREGIO PL-CZ”  Zahraniční zkušenosti v oblasti přeshraniční spolupráce v rámci zemí EU/ Zagraniczne doświadczenia w dziedzinie współpracy transgranicznej w ramach krajów Unii Europejskiej </vt:lpstr>
      <vt:lpstr>    </vt:lpstr>
      <vt:lpstr>INSPIRACE/  ŹRÓDŁO INSPIRACJI</vt:lpstr>
      <vt:lpstr> TĚŠ SE TĚŠÍNEM  – ZAHRADA DVOU BŘEHŮ/  CIESZ SIĘ CIESZYNEM  - OGRÓD DWÓCH BRZEGÓW</vt:lpstr>
      <vt:lpstr>Prezentacja programu PowerPoint</vt:lpstr>
      <vt:lpstr>INFOREG 2006  INSPIRACE/ INSPIRACJA</vt:lpstr>
      <vt:lpstr>INFORMACE A PORADENSTVÍ  V PŘESHRANIČNÍCH OTÁZKÁCH TÝKAJÍCÍCH SE FRANCIE, NĚMECKA A/ NEBO ŠVÝCARSKA/  INFORMACJA I DORADZTWO  W KWESTIACH TRANS-GRANICZNYCH DOTYCZĄCYCH FRANCJI, NIEMIEC I/LUB SZWAJCARII</vt:lpstr>
      <vt:lpstr>CHCEME, ABYSTE O NÁS VĚDĚLI 2 – FÓRUM ÚZEMNÍ SPOLUPRÁCE/  CHCEMY, ABYŚCIE O NAS WIEDZIELI – 2.  FORUM WSPÓŁPRACY TERYTORIALNEJ</vt:lpstr>
      <vt:lpstr>OCHRANA ŽIVOTNÍHO PROSTŘEDÍ/  OCHRONA ŚRODOWISKA</vt:lpstr>
      <vt:lpstr>BEZPEČNOST A KRIZOVÉ ŘÍZENÍ/ BEZPIECZEŃSTWO PUBLICZNE                      I ZARZĄDZANIE KRYZYSOWE</vt:lpstr>
      <vt:lpstr> EURO-INSTITUT V/ W KEHL </vt:lpstr>
      <vt:lpstr>EUROINSTYTUT PL-CZ-SK NÁSTROJ ULEHČUJÍCÍ PŘESHRANIČNÍ SPOLUPRÁCI  POLSKA, ČESKÉ REPUBLIKY A SLOVENSKA/  NARZĘDZIE UŁATWIAJĄCE WSPÓŁPRACĘ TRANSGRANICZNĄ  POLSKI, CZECH I SŁOWACJI</vt:lpstr>
      <vt:lpstr>ČINNOST PORADENSKO-ŠKOLÍCÍ/ DZIAŁALNOŚĆ  DORADCZO-SZKOLENIOWA</vt:lpstr>
      <vt:lpstr>PAT-TEIN</vt:lpstr>
      <vt:lpstr>Prezentacja programu PowerPoint</vt:lpstr>
      <vt:lpstr>EUREGIO PL-CZ</vt:lpstr>
      <vt:lpstr>  </vt:lpstr>
      <vt:lpstr>Poznávání fungování  jiných evropských regionů/  Poznawanie działalności  innych europejskich regionów </vt:lpstr>
      <vt:lpstr>Přínosy/ Efekty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Współpraca euroregionów  i projekt EUREGIO PL-CZ</dc:title>
  <dc:creator>PC</dc:creator>
  <cp:lastModifiedBy>ŚOT</cp:lastModifiedBy>
  <cp:revision>331</cp:revision>
  <dcterms:created xsi:type="dcterms:W3CDTF">2012-10-23T12:22:11Z</dcterms:created>
  <dcterms:modified xsi:type="dcterms:W3CDTF">2014-03-27T05:11:16Z</dcterms:modified>
</cp:coreProperties>
</file>