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675" r:id="rId1"/>
  </p:sldMasterIdLst>
  <p:notesMasterIdLst>
    <p:notesMasterId r:id="rId27"/>
  </p:notesMasterIdLst>
  <p:handoutMasterIdLst>
    <p:handoutMasterId r:id="rId28"/>
  </p:handoutMasterIdLst>
  <p:sldIdLst>
    <p:sldId id="738" r:id="rId2"/>
    <p:sldId id="781" r:id="rId3"/>
    <p:sldId id="782" r:id="rId4"/>
    <p:sldId id="783" r:id="rId5"/>
    <p:sldId id="784" r:id="rId6"/>
    <p:sldId id="785" r:id="rId7"/>
    <p:sldId id="743" r:id="rId8"/>
    <p:sldId id="786" r:id="rId9"/>
    <p:sldId id="800" r:id="rId10"/>
    <p:sldId id="802" r:id="rId11"/>
    <p:sldId id="801" r:id="rId12"/>
    <p:sldId id="771" r:id="rId13"/>
    <p:sldId id="787" r:id="rId14"/>
    <p:sldId id="788" r:id="rId15"/>
    <p:sldId id="789" r:id="rId16"/>
    <p:sldId id="790" r:id="rId17"/>
    <p:sldId id="791" r:id="rId18"/>
    <p:sldId id="792" r:id="rId19"/>
    <p:sldId id="793" r:id="rId20"/>
    <p:sldId id="794" r:id="rId21"/>
    <p:sldId id="798" r:id="rId22"/>
    <p:sldId id="796" r:id="rId23"/>
    <p:sldId id="797" r:id="rId24"/>
    <p:sldId id="799" r:id="rId25"/>
    <p:sldId id="795" r:id="rId26"/>
  </p:sldIdLst>
  <p:sldSz cx="9144000" cy="6858000" type="screen4x3"/>
  <p:notesSz cx="6794500" cy="100076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bg1"/>
    </p:penClr>
  </p:showPr>
  <p:clrMru>
    <a:srgbClr val="009EE0"/>
    <a:srgbClr val="003E5C"/>
    <a:srgbClr val="7FC8E4"/>
    <a:srgbClr val="FFCD2F"/>
    <a:srgbClr val="FF6600"/>
    <a:srgbClr val="D9F7F6"/>
    <a:srgbClr val="DBF5F1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68977" autoAdjust="0"/>
  </p:normalViewPr>
  <p:slideViewPr>
    <p:cSldViewPr snapToGrid="0">
      <p:cViewPr varScale="1">
        <p:scale>
          <a:sx n="79" d="100"/>
          <a:sy n="79" d="100"/>
        </p:scale>
        <p:origin x="-2370" y="-84"/>
      </p:cViewPr>
      <p:guideLst>
        <p:guide orient="horz" pos="3924"/>
        <p:guide orient="horz" pos="718"/>
        <p:guide orient="horz" pos="1150"/>
        <p:guide orient="horz" pos="1476"/>
        <p:guide orient="horz" pos="922"/>
        <p:guide pos="5576"/>
        <p:guide pos="1199"/>
        <p:guide pos="2243"/>
        <p:guide pos="145"/>
        <p:guide pos="97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6" d="100"/>
          <a:sy n="76" d="100"/>
        </p:scale>
        <p:origin x="-3786" y="-264"/>
      </p:cViewPr>
      <p:guideLst>
        <p:guide orient="horz" pos="3152"/>
        <p:guide pos="213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3.xml"/><Relationship Id="rId2" Type="http://schemas.openxmlformats.org/officeDocument/2006/relationships/slide" Target="slides/slide21.xml"/><Relationship Id="rId1" Type="http://schemas.openxmlformats.org/officeDocument/2006/relationships/slide" Target="slides/slide4.xml"/><Relationship Id="rId4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3" tIns="0" rIns="19903" bIns="0" numCol="1" anchor="t" anchorCtr="0" compatLnSpc="1">
            <a:prstTxWarp prst="textNoShape">
              <a:avLst/>
            </a:prstTxWarp>
          </a:bodyPr>
          <a:lstStyle>
            <a:lvl1pPr defTabSz="954017" eaLnBrk="0" hangingPunct="0">
              <a:defRPr sz="110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3" tIns="0" rIns="19903" bIns="0" numCol="1" anchor="t" anchorCtr="0" compatLnSpc="1">
            <a:prstTxWarp prst="textNoShape">
              <a:avLst/>
            </a:prstTxWarp>
          </a:bodyPr>
          <a:lstStyle>
            <a:lvl1pPr algn="r" defTabSz="954017" eaLnBrk="0" hangingPunct="0">
              <a:defRPr sz="110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7538"/>
            <a:ext cx="29448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3" tIns="0" rIns="19903" bIns="0" numCol="1" anchor="b" anchorCtr="0" compatLnSpc="1">
            <a:prstTxWarp prst="textNoShape">
              <a:avLst/>
            </a:prstTxWarp>
          </a:bodyPr>
          <a:lstStyle>
            <a:lvl1pPr defTabSz="954017" eaLnBrk="0" hangingPunct="0">
              <a:defRPr sz="110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507538"/>
            <a:ext cx="294481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3" tIns="0" rIns="19903" bIns="0" numCol="1" anchor="b" anchorCtr="0" compatLnSpc="1">
            <a:prstTxWarp prst="textNoShape">
              <a:avLst/>
            </a:prstTxWarp>
          </a:bodyPr>
          <a:lstStyle>
            <a:lvl1pPr algn="r" defTabSz="952500" eaLnBrk="0" hangingPunct="0">
              <a:defRPr sz="1100" i="1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D98887B0-06B3-473C-A65B-A7EEB11EF87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3" tIns="0" rIns="19903" bIns="0" numCol="1" anchor="t" anchorCtr="0" compatLnSpc="1">
            <a:prstTxWarp prst="textNoShape">
              <a:avLst/>
            </a:prstTxWarp>
          </a:bodyPr>
          <a:lstStyle>
            <a:lvl1pPr defTabSz="796866" eaLnBrk="0" hangingPunct="0">
              <a:defRPr sz="110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3" tIns="0" rIns="19903" bIns="0" numCol="1" anchor="t" anchorCtr="0" compatLnSpc="1">
            <a:prstTxWarp prst="textNoShape">
              <a:avLst/>
            </a:prstTxWarp>
          </a:bodyPr>
          <a:lstStyle>
            <a:lvl1pPr algn="r" defTabSz="796866" eaLnBrk="0" hangingPunct="0">
              <a:defRPr sz="110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7538"/>
            <a:ext cx="29448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3" tIns="0" rIns="19903" bIns="0" numCol="1" anchor="b" anchorCtr="0" compatLnSpc="1">
            <a:prstTxWarp prst="textNoShape">
              <a:avLst/>
            </a:prstTxWarp>
          </a:bodyPr>
          <a:lstStyle>
            <a:lvl1pPr defTabSz="796866" eaLnBrk="0" hangingPunct="0">
              <a:defRPr sz="110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507538"/>
            <a:ext cx="294481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3" tIns="0" rIns="19903" bIns="0" numCol="1" anchor="b" anchorCtr="0" compatLnSpc="1">
            <a:prstTxWarp prst="textNoShape">
              <a:avLst/>
            </a:prstTxWarp>
          </a:bodyPr>
          <a:lstStyle>
            <a:lvl1pPr algn="r" defTabSz="795338" eaLnBrk="0" hangingPunct="0">
              <a:defRPr sz="1100" i="1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E14A1694-024A-4FB9-8D16-22AFA4440F6A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  <p:sp>
        <p:nvSpPr>
          <p:cNvPr id="49158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6463" y="758825"/>
            <a:ext cx="4984750" cy="37385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5" name="Rectangle 7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54563"/>
            <a:ext cx="498157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1" tIns="48098" rIns="96191" bIns="480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01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C68525-3056-4CD4-A8EC-CECF8294F9C6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/>
              <a:t>1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Index </a:t>
            </a:r>
            <a:r>
              <a:rPr lang="pl-PL" b="1" dirty="0" smtClean="0"/>
              <a:t>Młodzież</a:t>
            </a:r>
            <a:r>
              <a:rPr lang="fr-FR" b="1" dirty="0" err="1" smtClean="0"/>
              <a:t>owy</a:t>
            </a:r>
            <a:endParaRPr lang="fr-FR" b="1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b="1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pracowniki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przygranyczne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z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Francji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do </a:t>
            </a:r>
            <a:r>
              <a:rPr lang="pl-PL" dirty="0" smtClean="0"/>
              <a:t>do Szwajcarii</a:t>
            </a:r>
            <a:endParaRPr lang="pl-PL" b="1" dirty="0" smtClean="0"/>
          </a:p>
          <a:p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793750"/>
            <a:fld id="{35B9DF7E-CFF1-4843-BB8E-EF59FBD93193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 defTabSz="793750"/>
              <a:t>10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793750"/>
            <a:fld id="{35B9DF7E-CFF1-4843-BB8E-EF59FBD93193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 defTabSz="793750"/>
              <a:t>11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793750"/>
            <a:fld id="{35B9DF7E-CFF1-4843-BB8E-EF59FBD93193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 defTabSz="793750"/>
              <a:t>12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W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roku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2010, MOT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zalorzyla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w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Budapeszcie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siec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cztercyk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strukture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na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szczelby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krajowym</a:t>
            </a:r>
            <a:endParaRPr lang="fr-FR" baseline="0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Ta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Platforma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Budapesztu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jest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sposobem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do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wymiany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doswiadczen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o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temacie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wpopracy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transgranicznej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na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szelbu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panstw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.</a:t>
            </a:r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91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682237-EC9E-4080-8A9D-9449EE6DA815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/>
              <a:t>13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r>
              <a:rPr kumimoji="1" lang="fr-FR" sz="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Na </a:t>
            </a:r>
            <a:r>
              <a:rPr kumimoji="1" lang="fr-FR" sz="80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poziomie</a:t>
            </a:r>
            <a:r>
              <a:rPr kumimoji="1" lang="fr-FR" sz="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1" lang="fr-FR" sz="80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lokalnym</a:t>
            </a:r>
            <a:r>
              <a:rPr kumimoji="1" lang="fr-FR" sz="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, MOT </a:t>
            </a:r>
            <a:r>
              <a:rPr kumimoji="1" lang="fr-FR" sz="80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jest</a:t>
            </a:r>
            <a:r>
              <a:rPr kumimoji="1" lang="fr-FR" sz="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1" lang="fr-FR" sz="80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czlonkiem</a:t>
            </a:r>
            <a:r>
              <a:rPr kumimoji="1" lang="fr-FR" sz="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CECICN, </a:t>
            </a:r>
            <a:r>
              <a:rPr lang="pl-PL" dirty="0" smtClean="0">
                <a:latin typeface="Times New Roman" pitchFamily="18" charset="0"/>
                <a:ea typeface="ＭＳ Ｐゴシック" pitchFamily="34" charset="-128"/>
              </a:rPr>
              <a:t>Konferencja Europejskich transgraniczn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ych</a:t>
            </a:r>
            <a:r>
              <a:rPr lang="pl-PL" dirty="0" smtClean="0">
                <a:latin typeface="Times New Roman" pitchFamily="18" charset="0"/>
                <a:ea typeface="ＭＳ Ｐゴシック" pitchFamily="34" charset="-128"/>
              </a:rPr>
              <a:t> i międzyregionalnej sieci miast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.</a:t>
            </a:r>
          </a:p>
          <a:p>
            <a:pPr marL="0" lvl="1"/>
            <a:endParaRPr kumimoji="1" lang="fr-FR" sz="800" dirty="0" smtClean="0">
              <a:latin typeface="Times New Roman" pitchFamily="18" charset="0"/>
              <a:ea typeface="ＭＳ Ｐゴシック" pitchFamily="34" charset="-128"/>
              <a:cs typeface="Arial" pitchFamily="34" charset="0"/>
            </a:endParaRPr>
          </a:p>
          <a:p>
            <a:pPr marL="0" lvl="1"/>
            <a:r>
              <a:rPr kumimoji="1" lang="fr-FR" sz="800" dirty="0" smtClean="0"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Cieszyn</a:t>
            </a:r>
            <a:r>
              <a:rPr kumimoji="1" lang="fr-FR" sz="800" baseline="0" dirty="0" smtClean="0"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 i </a:t>
            </a:r>
            <a:r>
              <a:rPr kumimoji="1" lang="fr-FR" sz="800" baseline="0" dirty="0" err="1" smtClean="0"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Czeski</a:t>
            </a:r>
            <a:r>
              <a:rPr kumimoji="1" lang="fr-FR" sz="800" baseline="0" dirty="0" smtClean="0"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 Cieszyn </a:t>
            </a:r>
            <a:r>
              <a:rPr kumimoji="1" lang="fr-FR" sz="800" baseline="0" dirty="0" err="1" smtClean="0"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pracowali</a:t>
            </a:r>
            <a:r>
              <a:rPr kumimoji="1" lang="fr-FR" sz="800" baseline="0" dirty="0" smtClean="0"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 w </a:t>
            </a:r>
            <a:r>
              <a:rPr kumimoji="1" lang="fr-FR" sz="800" baseline="0" dirty="0" err="1" smtClean="0"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sieci</a:t>
            </a:r>
            <a:r>
              <a:rPr kumimoji="1" lang="fr-FR" sz="800" baseline="0" dirty="0" smtClean="0"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 City  </a:t>
            </a:r>
            <a:r>
              <a:rPr kumimoji="1" lang="fr-FR" sz="800" baseline="0" dirty="0" err="1" smtClean="0"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Twins</a:t>
            </a:r>
            <a:endParaRPr kumimoji="1" lang="fr-FR" sz="8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lvl="1"/>
            <a:endParaRPr kumimoji="1" lang="fr-FR" sz="8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01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B3842-BB88-4F8A-8BE0-560A5A83E4E6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/>
              <a:t>14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MOT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wpiera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wymanie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praktyk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miedze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Europejskie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Ugrupowanie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Współpracy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Terytorialne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w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Europie</a:t>
            </a:r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i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dziala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jako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ekspert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EUWT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dla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Komitetu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Regionow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i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dla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Rady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Europy</a:t>
            </a:r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  <a:p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INFO: </a:t>
            </a:r>
            <a:r>
              <a:rPr lang="pl-PL" dirty="0" smtClean="0">
                <a:latin typeface="Times New Roman" pitchFamily="18" charset="0"/>
                <a:ea typeface="ＭＳ Ｐゴシック" pitchFamily="34" charset="-128"/>
              </a:rPr>
              <a:t>Europejskie Ugrupowanie Współpracy Terytorialnej (EUWT) jest</a:t>
            </a:r>
          </a:p>
          <a:p>
            <a:r>
              <a:rPr lang="pl-PL" dirty="0" smtClean="0">
                <a:latin typeface="Times New Roman" pitchFamily="18" charset="0"/>
                <a:ea typeface="ＭＳ Ｐゴシック" pitchFamily="34" charset="-128"/>
              </a:rPr>
              <a:t>instrumentem prawnym wprowadzonym przez prawo wspólnotowe,</a:t>
            </a:r>
          </a:p>
          <a:p>
            <a:r>
              <a:rPr lang="pl-PL" dirty="0" smtClean="0">
                <a:latin typeface="Times New Roman" pitchFamily="18" charset="0"/>
                <a:ea typeface="ＭＳ Ｐゴシック" pitchFamily="34" charset="-128"/>
              </a:rPr>
              <a:t>pozwalającym na tworzenie sformalizowanych grup współpracy przez</a:t>
            </a:r>
          </a:p>
          <a:p>
            <a:r>
              <a:rPr lang="pl-PL" dirty="0" smtClean="0">
                <a:latin typeface="Times New Roman" pitchFamily="18" charset="0"/>
                <a:ea typeface="ＭＳ Ｐゴシック" pitchFamily="34" charset="-128"/>
              </a:rPr>
              <a:t>podmioty publiczne z różnych państw członkowskich.</a:t>
            </a:r>
          </a:p>
          <a:p>
            <a:r>
              <a:rPr lang="pl-PL" dirty="0" smtClean="0">
                <a:latin typeface="Times New Roman" pitchFamily="18" charset="0"/>
                <a:ea typeface="ＭＳ Ｐゴシック" pitchFamily="34" charset="-128"/>
              </a:rPr>
              <a:t>Członkami EUWT mogą być:</a:t>
            </a:r>
          </a:p>
          <a:p>
            <a:r>
              <a:rPr lang="pl-PL" dirty="0" smtClean="0">
                <a:latin typeface="Times New Roman" pitchFamily="18" charset="0"/>
                <a:ea typeface="ＭＳ Ｐゴシック" pitchFamily="34" charset="-128"/>
              </a:rPr>
              <a:t>• Państwa członkowskie </a:t>
            </a:r>
          </a:p>
          <a:p>
            <a:r>
              <a:rPr lang="pl-PL" dirty="0" smtClean="0">
                <a:latin typeface="Times New Roman" pitchFamily="18" charset="0"/>
                <a:ea typeface="ＭＳ Ｐゴシック" pitchFamily="34" charset="-128"/>
              </a:rPr>
              <a:t>• Samorządy regionalne lub lokalne </a:t>
            </a:r>
          </a:p>
          <a:p>
            <a:r>
              <a:rPr lang="pl-PL" dirty="0" smtClean="0">
                <a:latin typeface="Times New Roman" pitchFamily="18" charset="0"/>
                <a:ea typeface="ＭＳ Ｐゴシック" pitchFamily="34" charset="-128"/>
              </a:rPr>
              <a:t>• Stowarzyszenia </a:t>
            </a:r>
          </a:p>
          <a:p>
            <a:r>
              <a:rPr lang="pl-PL" dirty="0" smtClean="0">
                <a:latin typeface="Times New Roman" pitchFamily="18" charset="0"/>
                <a:ea typeface="ＭＳ Ｐゴシック" pitchFamily="34" charset="-128"/>
              </a:rPr>
              <a:t>• Każdy inny organ prawa publicznego</a:t>
            </a:r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1F8830-42EE-49DA-9A93-6AF1D6CF6D16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/>
              <a:t>15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Projekt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: „EGTC –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Expertising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Governance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for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Transfrontier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Conurbations” (po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polsku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: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Dobre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rządzenie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w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obsarach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miejskich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transgranicznych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”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zostal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est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realizowany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od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roku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2008 do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roku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2010</a:t>
            </a:r>
          </a:p>
          <a:p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To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byl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bardzo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wazny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projekt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dla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wymian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doswiadczen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dla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miast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przygranicznych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?</a:t>
            </a:r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22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7D899-4F56-4D06-B75D-516031E6D4DA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/>
              <a:t>16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325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A4AE-5DE4-47BA-B9DB-37F33C394CAC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/>
              <a:t>17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Francja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pierwszy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kraj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w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Unii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Europejskiej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jesli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chodzi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o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liczbie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pracownikow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przygranyczncy</a:t>
            </a:r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42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B5A4A8-8AAA-4F19-9130-B1002E4B80A2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/>
              <a:t>18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Powody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;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praca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zakupy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prywatne</a:t>
            </a:r>
            <a:endParaRPr lang="fr-FR" baseline="0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Srodki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transportu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:</a:t>
            </a:r>
          </a:p>
          <a:p>
            <a:pPr marL="228600" indent="-228600">
              <a:buAutoNum type="arabicParenR"/>
            </a:pP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Samochody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osobowe</a:t>
            </a:r>
            <a:endParaRPr lang="fr-FR" baseline="0" dirty="0" smtClean="0">
              <a:latin typeface="Times New Roman" pitchFamily="18" charset="0"/>
              <a:ea typeface="ＭＳ Ｐゴシック" pitchFamily="34" charset="-128"/>
            </a:endParaRPr>
          </a:p>
          <a:p>
            <a:pPr marL="228600" indent="-228600">
              <a:buAutoNum type="arabicParenR"/>
            </a:pP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Transport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publiczny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(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pociagi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regionalne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autobusy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tramwaje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transgraniczne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tak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jak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w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Saarbruecken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i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projekt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tranmwajowy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w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Genewie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553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20F703-1288-44E8-96F2-1425AB8D1646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/>
              <a:t>19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>
                <a:latin typeface="Times New Roman" pitchFamily="18" charset="0"/>
                <a:ea typeface="ＭＳ Ｐゴシック" pitchFamily="34" charset="-128"/>
              </a:rPr>
              <a:t>MOT, to jest Transgraniczna Misja Operacyjna</a:t>
            </a:r>
          </a:p>
          <a:p>
            <a:endParaRPr lang="fr-FR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9926C1-2211-4534-9331-4C699682F890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/>
              <a:t>2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Zotly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: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obszary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programow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Interreg</a:t>
            </a:r>
            <a:endParaRPr lang="fr-FR" baseline="0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Euroregiony</a:t>
            </a:r>
            <a:endParaRPr lang="fr-FR" baseline="0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Eurodistrykty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</a:p>
          <a:p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Eurometropolia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Lille</a:t>
            </a:r>
          </a:p>
          <a:p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Parki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naturalne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(w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alpach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/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pirenejach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)</a:t>
            </a:r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  <a:p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63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B9923C-7F28-49D3-A925-34E66946FBED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/>
              <a:t>20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Euroditrikt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: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struktura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zarzadzania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transgranicznym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na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pograniczy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francusko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niemieckim</a:t>
            </a:r>
            <a:endParaRPr lang="fr-FR" baseline="0" dirty="0" smtClean="0">
              <a:latin typeface="Times New Roman" pitchFamily="18" charset="0"/>
              <a:ea typeface="ＭＳ Ｐゴシック" pitchFamily="34" charset="-128"/>
            </a:endParaRPr>
          </a:p>
          <a:p>
            <a:endParaRPr lang="fr-FR" baseline="0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Eurodystrykt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moze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:</a:t>
            </a:r>
          </a:p>
          <a:p>
            <a:r>
              <a:rPr lang="fr-FR" dirty="0" smtClean="0">
                <a:latin typeface="Helvetica" pitchFamily="34" charset="0"/>
                <a:ea typeface="ＭＳ Ｐゴシック" pitchFamily="34" charset="-128"/>
              </a:rPr>
              <a:t>- </a:t>
            </a:r>
            <a:r>
              <a:rPr lang="fr-FR" dirty="0" err="1" smtClean="0">
                <a:latin typeface="Helvetica" pitchFamily="34" charset="0"/>
                <a:ea typeface="ＭＳ Ｐゴシック" pitchFamily="34" charset="-128"/>
              </a:rPr>
              <a:t>Rekrutować</a:t>
            </a:r>
            <a:r>
              <a:rPr lang="fr-FR" dirty="0" smtClean="0">
                <a:latin typeface="Helvetica" pitchFamily="34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Helvetica" pitchFamily="34" charset="0"/>
                <a:ea typeface="ＭＳ Ｐゴシック" pitchFamily="34" charset="-128"/>
              </a:rPr>
              <a:t>zespoły</a:t>
            </a:r>
            <a:endParaRPr lang="fr-FR" dirty="0" smtClean="0">
              <a:latin typeface="Helvetica" pitchFamily="34" charset="0"/>
              <a:ea typeface="ＭＳ Ｐゴシック" pitchFamily="34" charset="-128"/>
            </a:endParaRPr>
          </a:p>
          <a:p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-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Pomyśleć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o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przyszłośći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współpracy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</a:p>
          <a:p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-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Promować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dialog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między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członkami</a:t>
            </a:r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-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Zaangażowanie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mieszkańców</a:t>
            </a:r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-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Rozwiązać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problemy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życia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codziennego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 </a:t>
            </a:r>
          </a:p>
          <a:p>
            <a:r>
              <a:rPr lang="fr-FR" dirty="0" smtClean="0">
                <a:latin typeface="Helvetica" pitchFamily="34" charset="0"/>
                <a:ea typeface="ＭＳ Ｐゴシック" pitchFamily="34" charset="-128"/>
              </a:rPr>
              <a:t>- </a:t>
            </a:r>
            <a:r>
              <a:rPr lang="fr-FR" dirty="0" err="1" smtClean="0">
                <a:latin typeface="Helvetica" pitchFamily="34" charset="0"/>
                <a:ea typeface="ＭＳ Ｐゴシック" pitchFamily="34" charset="-128"/>
              </a:rPr>
              <a:t>Inicjowanie</a:t>
            </a:r>
            <a:r>
              <a:rPr lang="fr-FR" dirty="0" smtClean="0">
                <a:latin typeface="Helvetica" pitchFamily="34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Helvetica" pitchFamily="34" charset="0"/>
                <a:ea typeface="ＭＳ Ｐゴシック" pitchFamily="34" charset="-128"/>
              </a:rPr>
              <a:t>konkretnych</a:t>
            </a:r>
            <a:r>
              <a:rPr lang="fr-FR" dirty="0" smtClean="0">
                <a:latin typeface="Helvetica" pitchFamily="34" charset="0"/>
                <a:ea typeface="ＭＳ Ｐゴシック" pitchFamily="34" charset="-128"/>
              </a:rPr>
              <a:t> </a:t>
            </a:r>
            <a:r>
              <a:rPr lang="fr-FR" dirty="0" err="1" smtClean="0">
                <a:latin typeface="Helvetica" pitchFamily="34" charset="0"/>
                <a:ea typeface="ＭＳ Ｐゴシック" pitchFamily="34" charset="-128"/>
              </a:rPr>
              <a:t>projektów</a:t>
            </a:r>
            <a:endParaRPr lang="fr-FR" dirty="0" smtClean="0">
              <a:latin typeface="Helvetica" pitchFamily="34" charset="0"/>
              <a:ea typeface="ＭＳ Ｐゴシック" pitchFamily="34" charset="-128"/>
            </a:endParaRPr>
          </a:p>
          <a:p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34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BDBF2-2824-4AA2-8A54-B2CBA10D1072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/>
              <a:t>22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United Nations Capital Development Fund</a:t>
            </a:r>
          </a:p>
          <a:p>
            <a:pPr marL="0" marR="0" indent="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itchFamily="34" charset="0"/>
                <a:ea typeface="+mn-ea"/>
                <a:cs typeface="+mn-cs"/>
              </a:rPr>
              <a:t> (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itchFamily="34" charset="0"/>
                <a:ea typeface="+mn-ea"/>
                <a:cs typeface="+mn-cs"/>
              </a:rPr>
              <a:t>fundusz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itchFamily="34" charset="0"/>
                <a:ea typeface="+mn-ea"/>
                <a:cs typeface="+mn-cs"/>
              </a:rPr>
              <a:t> ONZ</a:t>
            </a:r>
            <a:r>
              <a:rPr lang="fr-FR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pl-PL" b="1" dirty="0" smtClean="0"/>
              <a:t>Organizacj</a:t>
            </a:r>
            <a:r>
              <a:rPr lang="fr-FR" b="1" dirty="0" smtClean="0"/>
              <a:t>i</a:t>
            </a:r>
            <a:r>
              <a:rPr lang="pl-PL" b="1" dirty="0" smtClean="0"/>
              <a:t> Narodów Zjednoczonych</a:t>
            </a:r>
            <a:r>
              <a:rPr lang="fr-FR" b="1" dirty="0" smtClean="0"/>
              <a:t>)</a:t>
            </a:r>
            <a:endParaRPr lang="pl-PL" b="1" dirty="0" smtClean="0"/>
          </a:p>
        </p:txBody>
      </p:sp>
      <p:sp>
        <p:nvSpPr>
          <p:cNvPr id="829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792163"/>
            <a:fld id="{F347E6B6-742B-4FB1-973F-FE9BEC8B84CD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 defTabSz="792163"/>
              <a:t>23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err="1" smtClean="0"/>
              <a:t>Granica</a:t>
            </a:r>
            <a:r>
              <a:rPr lang="fr-FR" b="1" baseline="0" dirty="0" smtClean="0"/>
              <a:t> </a:t>
            </a:r>
            <a:r>
              <a:rPr lang="fr-FR" b="1" baseline="0" dirty="0" err="1" smtClean="0"/>
              <a:t>jako</a:t>
            </a:r>
            <a:r>
              <a:rPr lang="fr-FR" b="1" baseline="0" dirty="0" smtClean="0"/>
              <a:t> </a:t>
            </a:r>
            <a:r>
              <a:rPr lang="pl-PL" dirty="0" smtClean="0"/>
              <a:t>źródłem innowacji</a:t>
            </a:r>
            <a:endParaRPr lang="pl-PL" b="1" dirty="0" smtClean="0"/>
          </a:p>
        </p:txBody>
      </p:sp>
      <p:sp>
        <p:nvSpPr>
          <p:cNvPr id="829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792163"/>
            <a:fld id="{F347E6B6-742B-4FB1-973F-FE9BEC8B84CD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 defTabSz="792163"/>
              <a:t>24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ca-ES" smtClean="0">
              <a:latin typeface="Times New Roman" pitchFamily="18" charset="0"/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endParaRPr lang="ca-ES" sz="90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96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931CF-DB6C-469C-BAE7-44630540239E}" type="slidenum">
              <a:rPr lang="fr-FR" smtClean="0">
                <a:latin typeface="Times New Roman" pitchFamily="18" charset="0"/>
                <a:ea typeface="ＭＳ Ｐゴシック" pitchFamily="34" charset="-128"/>
              </a:rPr>
              <a:pPr/>
              <a:t>25</a:t>
            </a:fld>
            <a:endParaRPr lang="fr-FR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Projekty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transgraniczne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projekty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Interreg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:</a:t>
            </a:r>
          </a:p>
          <a:p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Infrastruktury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, transport,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tematu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pracy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srodowiska</a:t>
            </a:r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49BF06-C3FE-4ED5-8C28-0CF6A4988FA3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/>
              <a:t>3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A2D809-9DA2-4AFF-88F4-19DBE6DCBCAF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/>
              <a:t>4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l-PL" smtClean="0">
                <a:latin typeface="Times New Roman" pitchFamily="18" charset="0"/>
                <a:ea typeface="ＭＳ Ｐゴシック" pitchFamily="34" charset="-128"/>
              </a:rPr>
              <a:t>Misja </a:t>
            </a:r>
            <a:r>
              <a:rPr lang="fr-FR" smtClean="0">
                <a:latin typeface="Times New Roman" pitchFamily="18" charset="0"/>
                <a:ea typeface="ＭＳ Ｐゴシック" pitchFamily="34" charset="-128"/>
              </a:rPr>
              <a:t>Operacyjna </a:t>
            </a:r>
            <a:r>
              <a:rPr lang="pl-PL" smtClean="0">
                <a:latin typeface="Times New Roman" pitchFamily="18" charset="0"/>
                <a:ea typeface="ＭＳ Ｐゴシック" pitchFamily="34" charset="-128"/>
              </a:rPr>
              <a:t>Transgraniczn</a:t>
            </a:r>
            <a:r>
              <a:rPr lang="fr-FR" smtClean="0">
                <a:latin typeface="Times New Roman" pitchFamily="18" charset="0"/>
                <a:ea typeface="ＭＳ Ｐゴシック" pitchFamily="34" charset="-128"/>
              </a:rPr>
              <a:t>a</a:t>
            </a:r>
            <a:r>
              <a:rPr lang="pl-PL" smtClean="0">
                <a:latin typeface="Times New Roman" pitchFamily="18" charset="0"/>
                <a:ea typeface="ＭＳ Ｐゴシック" pitchFamily="34" charset="-128"/>
              </a:rPr>
              <a:t>, to org</a:t>
            </a:r>
            <a:r>
              <a:rPr lang="fr-FR" smtClean="0">
                <a:latin typeface="Times New Roman" pitchFamily="18" charset="0"/>
                <a:ea typeface="ＭＳ Ｐゴシック" pitchFamily="34" charset="-128"/>
              </a:rPr>
              <a:t>anizacja</a:t>
            </a:r>
            <a:r>
              <a:rPr lang="pl-PL" smtClean="0">
                <a:latin typeface="Times New Roman" pitchFamily="18" charset="0"/>
                <a:ea typeface="ＭＳ Ｐゴシック" pitchFamily="34" charset="-128"/>
              </a:rPr>
              <a:t> powołana przez rząd francuski</a:t>
            </a:r>
            <a:r>
              <a:rPr lang="fr-FR" smtClean="0">
                <a:latin typeface="Times New Roman" pitchFamily="18" charset="0"/>
                <a:ea typeface="ＭＳ Ｐゴシック" pitchFamily="34" charset="-128"/>
              </a:rPr>
              <a:t>.</a:t>
            </a:r>
            <a:r>
              <a:rPr lang="pl-PL" smtClean="0">
                <a:latin typeface="Times New Roman" pitchFamily="18" charset="0"/>
                <a:ea typeface="ＭＳ Ｐゴシック" pitchFamily="34" charset="-128"/>
              </a:rPr>
              <a:t> Jej cel to wdrażanie strukturalnych projektów transgr. przez ułatwianie integracji terytorialnej po obu stronach granicy</a:t>
            </a:r>
            <a:endParaRPr lang="fr-FR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4F7F94-2D5D-4158-9BA1-C19BDCB54CBE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/>
              <a:t>5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60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68ADD9-5C91-4CCE-987B-2E1BA9BFAC59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/>
              <a:t>6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en-GB" dirty="0" smtClean="0">
              <a:solidFill>
                <a:srgbClr val="404040"/>
              </a:solidFill>
              <a:latin typeface="Trebuchet MS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MOT</a:t>
            </a:r>
            <a:r>
              <a:rPr lang="pl-PL" dirty="0" smtClean="0">
                <a:latin typeface="Times New Roman" pitchFamily="18" charset="0"/>
                <a:ea typeface="ＭＳ Ｐゴシック" pitchFamily="34" charset="-128"/>
              </a:rPr>
              <a:t> zrzesza ponad 60 członków</a:t>
            </a:r>
            <a:r>
              <a:rPr lang="fr-FR" dirty="0" smtClean="0">
                <a:latin typeface="Times New Roman" pitchFamily="18" charset="0"/>
                <a:ea typeface="ＭＳ Ｐゴシック" pitchFamily="34" charset="-128"/>
              </a:rPr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fr-FR" dirty="0" err="1" smtClean="0">
                <a:latin typeface="Times New Roman" pitchFamily="18" charset="0"/>
                <a:ea typeface="ＭＳ Ｐゴシック" pitchFamily="34" charset="-128"/>
              </a:rPr>
              <a:t>Samorzady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lokalne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gminy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regiony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ale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tez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panstwa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(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Luksemburg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Andorra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) na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granicy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francji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i 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takze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w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innych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krajach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Europy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 (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Belgia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Holandia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Szwajcaria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fr-FR" baseline="0" dirty="0" err="1" smtClean="0">
                <a:latin typeface="Times New Roman" pitchFamily="18" charset="0"/>
                <a:ea typeface="ＭＳ Ｐゴシック" pitchFamily="34" charset="-128"/>
              </a:rPr>
              <a:t>Hiszpania</a:t>
            </a:r>
            <a:r>
              <a:rPr lang="fr-FR" baseline="0" dirty="0" smtClean="0">
                <a:latin typeface="Times New Roman" pitchFamily="18" charset="0"/>
                <a:ea typeface="ＭＳ Ｐゴシック" pitchFamily="34" charset="-128"/>
              </a:rPr>
              <a:t>…)</a:t>
            </a:r>
            <a:endParaRPr lang="fr-FR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53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793750"/>
            <a:fld id="{66CA2594-72F9-4F36-A0EA-DD9CA3F7EAB1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 defTabSz="793750"/>
              <a:t>7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l-PL" sz="800" b="1" dirty="0" smtClean="0">
                <a:latin typeface="Times New Roman" pitchFamily="18" charset="0"/>
                <a:ea typeface="ＭＳ Ｐゴシック" pitchFamily="34" charset="-128"/>
              </a:rPr>
              <a:t>1. Operacyjne Pomoc </a:t>
            </a: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/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>Analiza struktur i potencjału transgranicznego terytoriów (terytorialnej diagnozy) określenie priorytetowych obszarów działań </a:t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>Pomoc w zarządzaniu projektami (tworzenie specyfikacji, wsparcia projektu, itp.). </a:t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>Pre-wsparcie operacyjne dla projektów? (Expert prawnych, technicznych, finansowych powyżej dużych projektów inwestycyjnych z współpracy w dziedzinie transportu, itp. zdrowia). </a:t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>Instytucjonalnych i prawnych struktur? (Rada przed tworzenia umowy o partnerstwie i statutu EUWT) </a:t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/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b="1" dirty="0" smtClean="0">
                <a:latin typeface="Times New Roman" pitchFamily="18" charset="0"/>
                <a:ea typeface="ＭＳ Ｐゴシック" pitchFamily="34" charset="-128"/>
              </a:rPr>
              <a:t>2. Sie</a:t>
            </a:r>
            <a:r>
              <a:rPr lang="fr-FR" sz="800" b="1" dirty="0" smtClean="0">
                <a:latin typeface="Times New Roman" pitchFamily="18" charset="0"/>
                <a:ea typeface="ＭＳ Ｐゴシック" pitchFamily="34" charset="-128"/>
              </a:rPr>
              <a:t>i</a:t>
            </a:r>
            <a:r>
              <a:rPr lang="pl-PL" sz="800" b="1" dirty="0" smtClean="0">
                <a:latin typeface="Times New Roman" pitchFamily="18" charset="0"/>
                <a:ea typeface="ＭＳ Ｐゴシック" pitchFamily="34" charset="-128"/>
              </a:rPr>
              <a:t>c i informacj</a:t>
            </a:r>
            <a:r>
              <a:rPr lang="fr-FR" sz="800" b="1" dirty="0" smtClean="0">
                <a:latin typeface="Times New Roman" pitchFamily="18" charset="0"/>
                <a:ea typeface="ＭＳ Ｐゴシック" pitchFamily="34" charset="-128"/>
              </a:rPr>
              <a:t>a</a:t>
            </a: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/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>a) narzędzia informacyjne </a:t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>b) seminaria informacyjne i wymiany </a:t>
            </a:r>
            <a:r>
              <a:rPr lang="fr-FR" sz="800" dirty="0" err="1" smtClean="0">
                <a:latin typeface="Times New Roman" pitchFamily="18" charset="0"/>
                <a:ea typeface="ＭＳ Ｐゴシック" pitchFamily="34" charset="-128"/>
              </a:rPr>
              <a:t>dobryh</a:t>
            </a:r>
            <a:r>
              <a:rPr lang="fr-FR" sz="80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>praktyk </a:t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>c) bazy danych współpracy transgranicznej (podstawa prawna i mapowanie </a:t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/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b="1" dirty="0" smtClean="0">
                <a:latin typeface="Times New Roman" pitchFamily="18" charset="0"/>
                <a:ea typeface="ＭＳ Ｐゴシック" pitchFamily="34" charset="-128"/>
              </a:rPr>
              <a:t>3. Wsparcie i pomoc dla strategicznych wytycznych krajowych </a:t>
            </a: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/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>a. Wsparcie dla odpowiedzi na problemy prawne i administracyjne poprzez interwencje na poziomie krajowym (ministerstwa) </a:t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>b. Informacje odpowiednie ministerstwa w sprawie problemów, przeszkód i rozwoju lokalnego (w tym analizę porównawczą różnych obszarach przygranicznych i pogłębionych studiów) </a:t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>c) stanowiska i porady dotyczące procedur ustawodawstwo krajowe (=&gt; zmianami) </a:t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/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b="1" dirty="0" smtClean="0">
                <a:latin typeface="Times New Roman" pitchFamily="18" charset="0"/>
                <a:ea typeface="ＭＳ Ｐゴシック" pitchFamily="34" charset="-128"/>
              </a:rPr>
              <a:t>4.</a:t>
            </a:r>
            <a:r>
              <a:rPr lang="fr-FR" sz="800" b="1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fr-FR" sz="8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Sieci</a:t>
            </a:r>
            <a:r>
              <a:rPr lang="fr-FR" sz="8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i </a:t>
            </a:r>
            <a:r>
              <a:rPr lang="fr-FR" sz="8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pozycjonowanie</a:t>
            </a:r>
            <a:r>
              <a:rPr lang="fr-FR" sz="8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FR" sz="8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europejskie</a:t>
            </a:r>
            <a:endParaRPr lang="fr-FR" sz="800" b="1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>Lobbing na szczeblu europejskim (biura w Brukseli) </a:t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>Biorąc pod uwagę potrzeby współpracy transgranicznej </a:t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>Eskalacja lokalnych poziomach odpowiadających </a:t>
            </a:r>
            <a:br>
              <a:rPr lang="pl-PL" sz="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pl-PL" sz="800" dirty="0" smtClean="0">
                <a:latin typeface="Times New Roman" pitchFamily="18" charset="0"/>
                <a:ea typeface="ＭＳ Ｐゴシック" pitchFamily="34" charset="-128"/>
              </a:rPr>
              <a:t>Postawy do regularnego Wspólnoty </a:t>
            </a:r>
            <a:r>
              <a:rPr kumimoji="1" lang="fr-FR" sz="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/>
            </a:r>
            <a:br>
              <a:rPr kumimoji="1" lang="fr-FR" sz="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endParaRPr kumimoji="1" lang="fr-FR" sz="8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spcBef>
                <a:spcPct val="35000"/>
              </a:spcBef>
              <a:buSzPct val="80000"/>
            </a:pPr>
            <a:endParaRPr kumimoji="1" lang="fr-FR" sz="1000" b="1" dirty="0" smtClean="0">
              <a:solidFill>
                <a:srgbClr val="003E5C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spcBef>
                <a:spcPct val="35000"/>
              </a:spcBef>
              <a:buSzPct val="80000"/>
            </a:pPr>
            <a:endParaRPr kumimoji="1" lang="fr-FR" sz="1000" dirty="0" smtClean="0">
              <a:solidFill>
                <a:srgbClr val="7F7F7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spcBef>
                <a:spcPct val="35000"/>
              </a:spcBef>
              <a:buSzPct val="80000"/>
            </a:pPr>
            <a:endParaRPr kumimoji="1" lang="eu-ES" sz="1000" dirty="0" smtClean="0">
              <a:solidFill>
                <a:srgbClr val="7F7F7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fr-FR" sz="1000" dirty="0" smtClean="0">
              <a:latin typeface="Times New Roman" pitchFamily="18" charset="0"/>
              <a:ea typeface="ＭＳ Ｐゴシック" pitchFamily="34" charset="-128"/>
            </a:endParaRPr>
          </a:p>
          <a:p>
            <a:endParaRPr lang="fr-FR" sz="1000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81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85C755-48DC-4A4A-88E3-065B5F10B08C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/>
              <a:t>8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793750"/>
            <a:fld id="{35B9DF7E-CFF1-4843-BB8E-EF59FBD93193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 defTabSz="793750"/>
              <a:t>9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7529D236-81B8-4034-812B-1C9E9472BEE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 userDrawn="1"/>
        </p:nvCxnSpPr>
        <p:spPr>
          <a:xfrm>
            <a:off x="4387850" y="1468438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10" descr="motif_logo.ai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63" y="95250"/>
            <a:ext cx="14605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Espace réservé du contenu 32"/>
          <p:cNvSpPr>
            <a:spLocks noGrp="1"/>
          </p:cNvSpPr>
          <p:nvPr>
            <p:ph sz="quarter" idx="13"/>
          </p:nvPr>
        </p:nvSpPr>
        <p:spPr>
          <a:xfrm>
            <a:off x="1730375" y="2867025"/>
            <a:ext cx="6216650" cy="2079625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2400"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5" name="Espace réservé du contenu 34"/>
          <p:cNvSpPr>
            <a:spLocks noGrp="1"/>
          </p:cNvSpPr>
          <p:nvPr>
            <p:ph sz="quarter" idx="14"/>
          </p:nvPr>
        </p:nvSpPr>
        <p:spPr>
          <a:xfrm>
            <a:off x="4535488" y="1391555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7" name="Espace réservé du texte 36"/>
          <p:cNvSpPr>
            <a:spLocks noGrp="1"/>
          </p:cNvSpPr>
          <p:nvPr>
            <p:ph type="body" sz="quarter" idx="15"/>
          </p:nvPr>
        </p:nvSpPr>
        <p:spPr>
          <a:xfrm>
            <a:off x="1547813" y="1354137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9" name="Espace réservé du texte 38"/>
          <p:cNvSpPr>
            <a:spLocks noGrp="1"/>
          </p:cNvSpPr>
          <p:nvPr>
            <p:ph type="body" sz="quarter" idx="16"/>
          </p:nvPr>
        </p:nvSpPr>
        <p:spPr>
          <a:xfrm>
            <a:off x="1547813" y="1740960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8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A6AEF2B4-799C-419B-83EC-D40EF7DA368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 descr="motif_bandeau6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10" descr="motif_logo.ai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8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18"/>
          <p:cNvSpPr>
            <a:spLocks noGrp="1"/>
          </p:cNvSpPr>
          <p:nvPr>
            <p:ph type="body" sz="quarter" idx="13"/>
          </p:nvPr>
        </p:nvSpPr>
        <p:spPr>
          <a:xfrm>
            <a:off x="254000" y="2466665"/>
            <a:ext cx="8128000" cy="387350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1600" b="1" baseline="0">
                <a:latin typeface="Arial"/>
                <a:cs typeface="Arial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4"/>
          </p:nvPr>
        </p:nvSpPr>
        <p:spPr>
          <a:xfrm>
            <a:off x="230188" y="2867025"/>
            <a:ext cx="8621712" cy="3144838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Espace réservé du contenu 34"/>
          <p:cNvSpPr>
            <a:spLocks noGrp="1"/>
          </p:cNvSpPr>
          <p:nvPr>
            <p:ph sz="quarter" idx="15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 baseline="0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1" name="Espace réservé du texte 36"/>
          <p:cNvSpPr>
            <a:spLocks noGrp="1"/>
          </p:cNvSpPr>
          <p:nvPr>
            <p:ph type="body" sz="quarter" idx="16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2" name="Espace réservé du texte 38"/>
          <p:cNvSpPr>
            <a:spLocks noGrp="1"/>
          </p:cNvSpPr>
          <p:nvPr>
            <p:ph type="body" sz="quarter" idx="17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8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9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188A8CD9-4EBA-410B-9FEC-41EFF2D4A48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à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 descr="motif_logo.ai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7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304800" y="1970088"/>
            <a:ext cx="835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eaLnBrk="0" hangingPunct="0">
              <a:spcBef>
                <a:spcPct val="35000"/>
              </a:spcBef>
              <a:buSzPct val="100000"/>
              <a:defRPr/>
            </a:pPr>
            <a:r>
              <a:rPr kumimoji="1" lang="fr-FR" sz="140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</p:txBody>
      </p:sp>
      <p:sp>
        <p:nvSpPr>
          <p:cNvPr id="16" name="Espace réservé du texte 18"/>
          <p:cNvSpPr>
            <a:spLocks noGrp="1"/>
          </p:cNvSpPr>
          <p:nvPr>
            <p:ph type="body" sz="quarter" idx="13"/>
          </p:nvPr>
        </p:nvSpPr>
        <p:spPr>
          <a:xfrm>
            <a:off x="290513" y="2224088"/>
            <a:ext cx="8561387" cy="67786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10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u texte 21"/>
          <p:cNvSpPr>
            <a:spLocks noGrp="1"/>
          </p:cNvSpPr>
          <p:nvPr>
            <p:ph type="body" sz="quarter" idx="14"/>
          </p:nvPr>
        </p:nvSpPr>
        <p:spPr>
          <a:xfrm>
            <a:off x="290513" y="3338513"/>
            <a:ext cx="8561387" cy="1233487"/>
          </a:xfrm>
          <a:prstGeom prst="rect">
            <a:avLst/>
          </a:prstGeom>
        </p:spPr>
        <p:txBody>
          <a:bodyPr vert="horz" lIns="0" numCol="2" spcCol="36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20" name="Espace réservé du contenu 34"/>
          <p:cNvSpPr>
            <a:spLocks noGrp="1"/>
          </p:cNvSpPr>
          <p:nvPr>
            <p:ph sz="quarter" idx="15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1" name="Espace réservé du texte 36"/>
          <p:cNvSpPr>
            <a:spLocks noGrp="1"/>
          </p:cNvSpPr>
          <p:nvPr>
            <p:ph type="body" sz="quarter" idx="16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Espace réservé du texte 38"/>
          <p:cNvSpPr>
            <a:spLocks noGrp="1"/>
          </p:cNvSpPr>
          <p:nvPr>
            <p:ph type="body" sz="quarter" idx="17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8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6"/>
          <p:cNvSpPr>
            <a:spLocks noGrp="1"/>
          </p:cNvSpPr>
          <p:nvPr>
            <p:ph type="sldNum" sz="quarter" idx="19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4A8FF936-C3D0-4583-AF31-13857122350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à 2 colonne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9" descr="motif_logo.ai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cteur droit 11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8"/>
          <p:cNvSpPr>
            <a:spLocks noGrp="1"/>
          </p:cNvSpPr>
          <p:nvPr>
            <p:ph type="body" sz="quarter" idx="13"/>
          </p:nvPr>
        </p:nvSpPr>
        <p:spPr>
          <a:xfrm>
            <a:off x="290513" y="2224088"/>
            <a:ext cx="8561387" cy="67786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10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u texte 21"/>
          <p:cNvSpPr>
            <a:spLocks noGrp="1"/>
          </p:cNvSpPr>
          <p:nvPr>
            <p:ph type="body" sz="quarter" idx="14"/>
          </p:nvPr>
        </p:nvSpPr>
        <p:spPr>
          <a:xfrm>
            <a:off x="290513" y="3338513"/>
            <a:ext cx="8561387" cy="1233487"/>
          </a:xfrm>
          <a:prstGeom prst="rect">
            <a:avLst/>
          </a:prstGeom>
        </p:spPr>
        <p:txBody>
          <a:bodyPr vert="horz" lIns="0" numCol="2" spcCol="36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20" name="Espace réservé du contenu 34"/>
          <p:cNvSpPr>
            <a:spLocks noGrp="1"/>
          </p:cNvSpPr>
          <p:nvPr>
            <p:ph sz="quarter" idx="15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1" name="Espace réservé du texte 36"/>
          <p:cNvSpPr>
            <a:spLocks noGrp="1"/>
          </p:cNvSpPr>
          <p:nvPr>
            <p:ph type="body" sz="quarter" idx="16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Espace réservé du texte 38"/>
          <p:cNvSpPr>
            <a:spLocks noGrp="1"/>
          </p:cNvSpPr>
          <p:nvPr>
            <p:ph type="body" sz="quarter" idx="17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sz="quarter" idx="18"/>
          </p:nvPr>
        </p:nvSpPr>
        <p:spPr>
          <a:xfrm>
            <a:off x="290513" y="4255105"/>
            <a:ext cx="1384073" cy="1804383"/>
          </a:xfrm>
          <a:prstGeom prst="rect">
            <a:avLst/>
          </a:prstGeom>
        </p:spPr>
        <p:txBody>
          <a:bodyPr vert="horz"/>
          <a:lstStyle>
            <a:lvl1pPr>
              <a:defRPr sz="1400">
                <a:latin typeface="Arial"/>
                <a:cs typeface="Arial"/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25" name="Espace réservé pour une image  2"/>
          <p:cNvSpPr>
            <a:spLocks noGrp="1"/>
          </p:cNvSpPr>
          <p:nvPr>
            <p:ph type="pic" sz="quarter" idx="19"/>
          </p:nvPr>
        </p:nvSpPr>
        <p:spPr>
          <a:xfrm>
            <a:off x="1903413" y="4274458"/>
            <a:ext cx="1384073" cy="1804383"/>
          </a:xfrm>
          <a:prstGeom prst="rect">
            <a:avLst/>
          </a:prstGeom>
        </p:spPr>
        <p:txBody>
          <a:bodyPr vert="horz"/>
          <a:lstStyle>
            <a:lvl1pPr>
              <a:defRPr sz="1400">
                <a:latin typeface="Arial"/>
                <a:cs typeface="Arial"/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26" name="Espace réservé pour une image  2"/>
          <p:cNvSpPr>
            <a:spLocks noGrp="1"/>
          </p:cNvSpPr>
          <p:nvPr>
            <p:ph type="pic" sz="quarter" idx="20"/>
          </p:nvPr>
        </p:nvSpPr>
        <p:spPr>
          <a:xfrm>
            <a:off x="3503007" y="4274458"/>
            <a:ext cx="1384073" cy="1804383"/>
          </a:xfrm>
          <a:prstGeom prst="rect">
            <a:avLst/>
          </a:prstGeom>
        </p:spPr>
        <p:txBody>
          <a:bodyPr vert="horz"/>
          <a:lstStyle>
            <a:lvl1pPr>
              <a:defRPr sz="1400">
                <a:latin typeface="Arial"/>
                <a:cs typeface="Arial"/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27" name="Espace réservé pour une image  2"/>
          <p:cNvSpPr>
            <a:spLocks noGrp="1"/>
          </p:cNvSpPr>
          <p:nvPr>
            <p:ph type="pic" sz="quarter" idx="21"/>
          </p:nvPr>
        </p:nvSpPr>
        <p:spPr>
          <a:xfrm>
            <a:off x="5115907" y="4293811"/>
            <a:ext cx="1384073" cy="1804383"/>
          </a:xfrm>
          <a:prstGeom prst="rect">
            <a:avLst/>
          </a:prstGeom>
        </p:spPr>
        <p:txBody>
          <a:bodyPr vert="horz"/>
          <a:lstStyle>
            <a:lvl1pPr>
              <a:defRPr sz="1400">
                <a:latin typeface="Arial"/>
                <a:cs typeface="Arial"/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13" name="Espace réservé du pied de page 5"/>
          <p:cNvSpPr>
            <a:spLocks noGrp="1"/>
          </p:cNvSpPr>
          <p:nvPr>
            <p:ph type="ftr" sz="quarter" idx="2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Espace réservé du numéro de diapositive 6"/>
          <p:cNvSpPr>
            <a:spLocks noGrp="1"/>
          </p:cNvSpPr>
          <p:nvPr>
            <p:ph type="sldNum" sz="quarter" idx="23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42DDB7EF-5D8A-44E3-833F-934AECA4971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avec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 descr="motif_logo.ai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10" descr="motif_bandeau6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8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18"/>
          <p:cNvSpPr>
            <a:spLocks noGrp="1"/>
          </p:cNvSpPr>
          <p:nvPr>
            <p:ph type="body" sz="quarter" idx="13"/>
          </p:nvPr>
        </p:nvSpPr>
        <p:spPr>
          <a:xfrm>
            <a:off x="290513" y="2224088"/>
            <a:ext cx="8561387" cy="677862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10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4"/>
          </p:nvPr>
        </p:nvSpPr>
        <p:spPr>
          <a:xfrm>
            <a:off x="290513" y="3338513"/>
            <a:ext cx="8561387" cy="2189162"/>
          </a:xfrm>
          <a:prstGeom prst="rect">
            <a:avLst/>
          </a:prstGeom>
        </p:spPr>
        <p:txBody>
          <a:bodyPr vert="horz" lIns="0" numCol="3" spcCol="18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24" name="Espace réservé du contenu 34"/>
          <p:cNvSpPr>
            <a:spLocks noGrp="1"/>
          </p:cNvSpPr>
          <p:nvPr>
            <p:ph sz="quarter" idx="15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5" name="Espace réservé du texte 36"/>
          <p:cNvSpPr>
            <a:spLocks noGrp="1"/>
          </p:cNvSpPr>
          <p:nvPr>
            <p:ph type="body" sz="quarter" idx="16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38"/>
          <p:cNvSpPr>
            <a:spLocks noGrp="1"/>
          </p:cNvSpPr>
          <p:nvPr>
            <p:ph type="body" sz="quarter" idx="17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8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9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B45FA224-D441-40D8-81F9-73B2888394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carte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9" descr="motif_bandeau6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10" descr="motif_logo.ai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cteur droit 10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pour une image  17"/>
          <p:cNvSpPr>
            <a:spLocks noGrp="1"/>
          </p:cNvSpPr>
          <p:nvPr>
            <p:ph type="pic" sz="quarter" idx="13"/>
          </p:nvPr>
        </p:nvSpPr>
        <p:spPr>
          <a:xfrm>
            <a:off x="326875" y="2354262"/>
            <a:ext cx="4148138" cy="1516213"/>
          </a:xfrm>
          <a:prstGeom prst="rect">
            <a:avLst/>
          </a:prstGeom>
        </p:spPr>
        <p:txBody>
          <a:bodyPr vert="horz"/>
          <a:lstStyle/>
          <a:p>
            <a:pPr lvl="0"/>
            <a:endParaRPr lang="fr-FR" noProof="0"/>
          </a:p>
        </p:txBody>
      </p:sp>
      <p:sp>
        <p:nvSpPr>
          <p:cNvPr id="19" name="Espace réservé pour une image  17"/>
          <p:cNvSpPr>
            <a:spLocks noGrp="1"/>
          </p:cNvSpPr>
          <p:nvPr>
            <p:ph type="pic" sz="quarter" idx="14"/>
          </p:nvPr>
        </p:nvSpPr>
        <p:spPr>
          <a:xfrm>
            <a:off x="4703762" y="2354263"/>
            <a:ext cx="4148138" cy="1516213"/>
          </a:xfrm>
          <a:prstGeom prst="rect">
            <a:avLst/>
          </a:prstGeom>
        </p:spPr>
        <p:txBody>
          <a:bodyPr vert="horz"/>
          <a:lstStyle/>
          <a:p>
            <a:pPr lvl="0"/>
            <a:endParaRPr lang="fr-FR" noProof="0"/>
          </a:p>
        </p:txBody>
      </p:sp>
      <p:sp>
        <p:nvSpPr>
          <p:cNvPr id="21" name="Espace réservé du texte 20"/>
          <p:cNvSpPr>
            <a:spLocks noGrp="1"/>
          </p:cNvSpPr>
          <p:nvPr>
            <p:ph type="body" sz="quarter" idx="15"/>
          </p:nvPr>
        </p:nvSpPr>
        <p:spPr>
          <a:xfrm>
            <a:off x="327025" y="3979863"/>
            <a:ext cx="4148138" cy="325437"/>
          </a:xfrm>
          <a:prstGeom prst="rect">
            <a:avLst/>
          </a:prstGeom>
        </p:spPr>
        <p:txBody>
          <a:bodyPr vert="horz"/>
          <a:lstStyle>
            <a:lvl1pPr marL="0" indent="0">
              <a:buFont typeface="+mj-lt"/>
              <a:buNone/>
              <a:defRPr sz="12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Espace réservé du texte 20"/>
          <p:cNvSpPr>
            <a:spLocks noGrp="1"/>
          </p:cNvSpPr>
          <p:nvPr>
            <p:ph type="body" sz="quarter" idx="16"/>
          </p:nvPr>
        </p:nvSpPr>
        <p:spPr>
          <a:xfrm>
            <a:off x="4703762" y="3999215"/>
            <a:ext cx="4148138" cy="325437"/>
          </a:xfrm>
          <a:prstGeom prst="rect">
            <a:avLst/>
          </a:prstGeom>
        </p:spPr>
        <p:txBody>
          <a:bodyPr vert="horz"/>
          <a:lstStyle>
            <a:lvl1pPr marL="0" indent="0">
              <a:buFont typeface="+mj-lt"/>
              <a:buNone/>
              <a:defRPr sz="12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5" name="Espace réservé du contenu 34"/>
          <p:cNvSpPr>
            <a:spLocks noGrp="1"/>
          </p:cNvSpPr>
          <p:nvPr>
            <p:ph sz="quarter" idx="17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36"/>
          <p:cNvSpPr>
            <a:spLocks noGrp="1"/>
          </p:cNvSpPr>
          <p:nvPr>
            <p:ph type="body" sz="quarter" idx="18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7" name="Espace réservé du texte 38"/>
          <p:cNvSpPr>
            <a:spLocks noGrp="1"/>
          </p:cNvSpPr>
          <p:nvPr>
            <p:ph type="body" sz="quarter" idx="19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2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2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984A197C-2630-49AC-B0EB-777503BF751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cart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 descr="motif_bandeau6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10" descr="motif_logo.ai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8"/>
          <p:cNvCxnSpPr/>
          <p:nvPr userDrawn="1"/>
        </p:nvCxnSpPr>
        <p:spPr>
          <a:xfrm>
            <a:off x="370998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pour une image  17"/>
          <p:cNvSpPr>
            <a:spLocks noGrp="1"/>
          </p:cNvSpPr>
          <p:nvPr>
            <p:ph type="pic" sz="quarter" idx="13"/>
          </p:nvPr>
        </p:nvSpPr>
        <p:spPr>
          <a:xfrm>
            <a:off x="2735279" y="2343150"/>
            <a:ext cx="3726481" cy="3341612"/>
          </a:xfrm>
          <a:prstGeom prst="rect">
            <a:avLst/>
          </a:prstGeom>
        </p:spPr>
        <p:txBody>
          <a:bodyPr vert="horz"/>
          <a:lstStyle/>
          <a:p>
            <a:pPr lvl="0"/>
            <a:endParaRPr lang="fr-FR" noProof="0"/>
          </a:p>
        </p:txBody>
      </p:sp>
      <p:sp>
        <p:nvSpPr>
          <p:cNvPr id="15" name="Espace réservé du texte 20"/>
          <p:cNvSpPr>
            <a:spLocks noGrp="1"/>
          </p:cNvSpPr>
          <p:nvPr>
            <p:ph type="body" sz="quarter" idx="15"/>
          </p:nvPr>
        </p:nvSpPr>
        <p:spPr>
          <a:xfrm>
            <a:off x="2723333" y="5734656"/>
            <a:ext cx="4148138" cy="325437"/>
          </a:xfrm>
          <a:prstGeom prst="rect">
            <a:avLst/>
          </a:prstGeom>
        </p:spPr>
        <p:txBody>
          <a:bodyPr vert="horz"/>
          <a:lstStyle>
            <a:lvl1pPr marL="0" indent="0">
              <a:buFont typeface="+mj-lt"/>
              <a:buNone/>
              <a:defRPr sz="1200">
                <a:solidFill>
                  <a:srgbClr val="009EE0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8" name="Espace réservé du contenu 34"/>
          <p:cNvSpPr>
            <a:spLocks noGrp="1"/>
          </p:cNvSpPr>
          <p:nvPr>
            <p:ph sz="quarter" idx="16"/>
          </p:nvPr>
        </p:nvSpPr>
        <p:spPr>
          <a:xfrm>
            <a:off x="3858157" y="631520"/>
            <a:ext cx="3979862" cy="6524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rgbClr val="009E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9" name="Espace réservé du texte 36"/>
          <p:cNvSpPr>
            <a:spLocks noGrp="1"/>
          </p:cNvSpPr>
          <p:nvPr>
            <p:ph type="body" sz="quarter" idx="17"/>
          </p:nvPr>
        </p:nvSpPr>
        <p:spPr>
          <a:xfrm>
            <a:off x="870482" y="594102"/>
            <a:ext cx="3362854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spc="160"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0" name="Espace réservé du texte 38"/>
          <p:cNvSpPr>
            <a:spLocks noGrp="1"/>
          </p:cNvSpPr>
          <p:nvPr>
            <p:ph type="body" sz="quarter" idx="18"/>
          </p:nvPr>
        </p:nvSpPr>
        <p:spPr>
          <a:xfrm>
            <a:off x="870482" y="980925"/>
            <a:ext cx="3169027" cy="422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 baseline="0">
                <a:solidFill>
                  <a:srgbClr val="009EE0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9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2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1CB33324-CAAB-402A-A164-75CB995A57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oneTexte 14"/>
          <p:cNvSpPr txBox="1">
            <a:spLocks noChangeArrowheads="1"/>
          </p:cNvSpPr>
          <p:nvPr userDrawn="1"/>
        </p:nvSpPr>
        <p:spPr bwMode="auto">
          <a:xfrm>
            <a:off x="1979613" y="6437313"/>
            <a:ext cx="2016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r-FR" sz="600" smtClean="0">
                <a:latin typeface="Arial" pitchFamily="34" charset="0"/>
                <a:cs typeface="Arial" pitchFamily="34" charset="0"/>
              </a:rPr>
              <a:t>38, rue des Bourdonnais - 75001 Paris – France</a:t>
            </a:r>
          </a:p>
          <a:p>
            <a:pPr eaLnBrk="1" hangingPunct="1">
              <a:defRPr/>
            </a:pPr>
            <a:r>
              <a:rPr lang="fr-FR" sz="600" smtClean="0">
                <a:latin typeface="Arial" pitchFamily="34" charset="0"/>
                <a:cs typeface="Arial" pitchFamily="34" charset="0"/>
              </a:rPr>
              <a:t>www.espaces-transfrontaliers.eu</a:t>
            </a:r>
          </a:p>
        </p:txBody>
      </p:sp>
      <p:sp>
        <p:nvSpPr>
          <p:cNvPr id="1027" name="ZoneTexte 15"/>
          <p:cNvSpPr txBox="1">
            <a:spLocks noChangeArrowheads="1"/>
          </p:cNvSpPr>
          <p:nvPr userDrawn="1"/>
        </p:nvSpPr>
        <p:spPr bwMode="auto">
          <a:xfrm>
            <a:off x="4284663" y="6437313"/>
            <a:ext cx="2016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r-FR" sz="6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tél. : +33 1 55 80 56 80 - fax : +33 1 42 33 57 00</a:t>
            </a:r>
          </a:p>
          <a:p>
            <a:pPr eaLnBrk="1" hangingPunct="1">
              <a:defRPr/>
            </a:pPr>
            <a:r>
              <a:rPr lang="fr-FR" sz="6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mot@mot.asso.fr</a:t>
            </a:r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4140200" y="6508750"/>
            <a:ext cx="0" cy="215900"/>
          </a:xfrm>
          <a:prstGeom prst="line">
            <a:avLst/>
          </a:prstGeom>
          <a:ln w="12700" cmpd="sng">
            <a:solidFill>
              <a:srgbClr val="009E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6443663" y="6508750"/>
            <a:ext cx="0" cy="215900"/>
          </a:xfrm>
          <a:prstGeom prst="line">
            <a:avLst/>
          </a:prstGeom>
          <a:ln w="12700" cmpd="sng">
            <a:solidFill>
              <a:srgbClr val="009E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 userDrawn="1"/>
        </p:nvCxnSpPr>
        <p:spPr>
          <a:xfrm>
            <a:off x="1835150" y="6508750"/>
            <a:ext cx="0" cy="215900"/>
          </a:xfrm>
          <a:prstGeom prst="line">
            <a:avLst/>
          </a:prstGeom>
          <a:ln w="12700" cmpd="sng">
            <a:solidFill>
              <a:srgbClr val="009E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Image 19" descr="logo_mot_rvb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2636617">
            <a:off x="293688" y="6424613"/>
            <a:ext cx="46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Connecteur droit 21"/>
          <p:cNvCxnSpPr/>
          <p:nvPr userDrawn="1"/>
        </p:nvCxnSpPr>
        <p:spPr>
          <a:xfrm>
            <a:off x="279400" y="6367463"/>
            <a:ext cx="8572500" cy="14287"/>
          </a:xfrm>
          <a:prstGeom prst="line">
            <a:avLst/>
          </a:prstGeom>
          <a:ln>
            <a:solidFill>
              <a:srgbClr val="009E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0" r:id="rId1"/>
    <p:sldLayoutId id="2147484951" r:id="rId2"/>
    <p:sldLayoutId id="2147484952" r:id="rId3"/>
    <p:sldLayoutId id="2147484953" r:id="rId4"/>
    <p:sldLayoutId id="2147484954" r:id="rId5"/>
    <p:sldLayoutId id="2147484955" r:id="rId6"/>
    <p:sldLayoutId id="2147484956" r:id="rId7"/>
    <p:sldLayoutId id="2147484957" r:id="rId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em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brit2014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paces-transfrontaliers.eu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hyperlink" Target="mailto:mot@mot.asso.f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7950" y="-26988"/>
            <a:ext cx="9323388" cy="6981826"/>
          </a:xfrm>
          <a:prstGeom prst="rect">
            <a:avLst/>
          </a:prstGeom>
          <a:solidFill>
            <a:srgbClr val="003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fr-FR" dirty="0"/>
          </a:p>
        </p:txBody>
      </p:sp>
      <p:pic>
        <p:nvPicPr>
          <p:cNvPr id="4" name="Image 3" descr="COUV_0.ai"/>
          <p:cNvPicPr>
            <a:picLocks noChangeAspect="1"/>
          </p:cNvPicPr>
          <p:nvPr/>
        </p:nvPicPr>
        <p:blipFill>
          <a:blip r:embed="rId3" cstate="print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3281860" y="1470162"/>
            <a:ext cx="5689412" cy="4188172"/>
          </a:xfrm>
          <a:prstGeom prst="rect">
            <a:avLst/>
          </a:prstGeom>
        </p:spPr>
      </p:pic>
      <p:pic>
        <p:nvPicPr>
          <p:cNvPr id="10245" name="Image 7" descr="LOGO_MOT_NB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863" y="6057900"/>
            <a:ext cx="6683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52413" y="244475"/>
            <a:ext cx="6519862" cy="132715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365125" indent="-365125" eaLnBrk="0" hangingPunct="0">
              <a:lnSpc>
                <a:spcPct val="80000"/>
              </a:lnSpc>
              <a:defRPr/>
            </a:pPr>
            <a:r>
              <a:rPr lang="pl-PL" sz="2800" b="1" kern="0" dirty="0">
                <a:solidFill>
                  <a:srgbClr val="00B0F0"/>
                </a:solidFill>
                <a:latin typeface="Arial"/>
                <a:ea typeface="ＭＳ Ｐゴシック" charset="0"/>
                <a:cs typeface="Arial"/>
              </a:rPr>
              <a:t>Międzynarodowa </a:t>
            </a:r>
            <a:r>
              <a:rPr lang="pl-PL" sz="2800" b="1" kern="0" dirty="0" smtClean="0">
                <a:solidFill>
                  <a:srgbClr val="00B0F0"/>
                </a:solidFill>
                <a:latin typeface="Arial"/>
                <a:ea typeface="ＭＳ Ｐゴシック" charset="0"/>
                <a:cs typeface="Arial"/>
              </a:rPr>
              <a:t>Czesko-Polska</a:t>
            </a:r>
            <a:endParaRPr lang="fr-FR" sz="2800" b="1" kern="0" dirty="0" smtClean="0">
              <a:solidFill>
                <a:srgbClr val="00B0F0"/>
              </a:solidFill>
              <a:latin typeface="Arial"/>
              <a:ea typeface="ＭＳ Ｐゴシック" charset="0"/>
              <a:cs typeface="Arial"/>
            </a:endParaRPr>
          </a:p>
          <a:p>
            <a:pPr marL="365125" indent="-365125" eaLnBrk="0" hangingPunct="0">
              <a:lnSpc>
                <a:spcPct val="80000"/>
              </a:lnSpc>
              <a:defRPr/>
            </a:pPr>
            <a:r>
              <a:rPr lang="pl-PL" sz="2800" b="1" kern="0" dirty="0" smtClean="0">
                <a:solidFill>
                  <a:srgbClr val="00B0F0"/>
                </a:solidFill>
                <a:latin typeface="Arial"/>
                <a:ea typeface="ＭＳ Ｐゴシック" charset="0"/>
                <a:cs typeface="Arial"/>
              </a:rPr>
              <a:t>Konferencja</a:t>
            </a:r>
            <a:r>
              <a:rPr lang="fr-FR" sz="2800" b="1" kern="0" dirty="0">
                <a:solidFill>
                  <a:srgbClr val="00B0F0"/>
                </a:solidFill>
                <a:latin typeface="Arial"/>
                <a:ea typeface="ＭＳ Ｐゴシック" charset="0"/>
                <a:cs typeface="Arial"/>
              </a:rPr>
              <a:t>, 27 marca </a:t>
            </a:r>
            <a:r>
              <a:rPr lang="fr-FR" sz="2800" b="1" kern="0" dirty="0" smtClean="0">
                <a:solidFill>
                  <a:srgbClr val="00B0F0"/>
                </a:solidFill>
                <a:latin typeface="Arial"/>
                <a:ea typeface="ＭＳ Ｐゴシック" charset="0"/>
                <a:cs typeface="Arial"/>
              </a:rPr>
              <a:t>2014, Trutnov</a:t>
            </a:r>
            <a:endParaRPr lang="fr-FR" sz="2800" b="1" kern="0" dirty="0">
              <a:solidFill>
                <a:srgbClr val="00B0F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90286" y="2278743"/>
            <a:ext cx="682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19314" y="2757712"/>
            <a:ext cx="4804228" cy="324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pl-PL" sz="3200" b="1" kern="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Transgraniczna Misja </a:t>
            </a:r>
            <a:r>
              <a:rPr lang="pl-PL" sz="3200" b="1" kern="0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Operacyjna</a:t>
            </a:r>
            <a:r>
              <a:rPr lang="fr-FR" sz="3200" b="1" kern="0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- </a:t>
            </a:r>
            <a:endParaRPr lang="fr-FR" sz="3200" b="1" kern="0" dirty="0">
              <a:solidFill>
                <a:srgbClr val="009EE0"/>
              </a:solidFill>
              <a:latin typeface="Arial"/>
              <a:cs typeface="Arial"/>
            </a:endParaRPr>
          </a:p>
          <a:p>
            <a:pPr eaLnBrk="0" hangingPunct="0">
              <a:lnSpc>
                <a:spcPct val="80000"/>
              </a:lnSpc>
              <a:defRPr/>
            </a:pPr>
            <a:r>
              <a:rPr lang="fr-FR" sz="3200" b="1" kern="0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D</a:t>
            </a:r>
            <a:r>
              <a:rPr lang="pl-PL" sz="3200" b="1" kern="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oświadczenie francuskie </a:t>
            </a:r>
            <a:r>
              <a:rPr lang="pl-PL" sz="3200" b="1" kern="0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w </a:t>
            </a:r>
            <a:r>
              <a:rPr lang="pl-PL" sz="3200" b="1" kern="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zakresie współpracy </a:t>
            </a:r>
            <a:r>
              <a:rPr lang="pl-PL" sz="3200" b="1" kern="0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transgranicznej</a:t>
            </a:r>
            <a:endParaRPr lang="fr-FR" sz="3200" b="1" kern="0" dirty="0" smtClean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  <a:p>
            <a:pPr eaLnBrk="0" hangingPunct="0">
              <a:lnSpc>
                <a:spcPct val="80000"/>
              </a:lnSpc>
              <a:defRPr/>
            </a:pPr>
            <a:endParaRPr lang="fr-FR" sz="3200" b="1" kern="0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  <a:p>
            <a:pPr eaLnBrk="0" hangingPunct="0">
              <a:lnSpc>
                <a:spcPct val="80000"/>
              </a:lnSpc>
              <a:defRPr/>
            </a:pPr>
            <a:endParaRPr lang="fr-FR" sz="3200" dirty="0"/>
          </a:p>
        </p:txBody>
      </p:sp>
      <p:sp>
        <p:nvSpPr>
          <p:cNvPr id="11" name="ZoneTexte 6"/>
          <p:cNvSpPr txBox="1">
            <a:spLocks noChangeArrowheads="1"/>
          </p:cNvSpPr>
          <p:nvPr/>
        </p:nvSpPr>
        <p:spPr bwMode="auto">
          <a:xfrm>
            <a:off x="4005263" y="6002109"/>
            <a:ext cx="4714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sz="1600" b="1" dirty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Jean RUBIO</a:t>
            </a:r>
          </a:p>
          <a:p>
            <a:pPr algn="r"/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Mission Opérationnelle Transfrontalière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6F940203-0431-4B45-AFB7-7F87C8E2C468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10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8675" name="Image 15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Image 16" descr="motif_bandeau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necteur droit 12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0" name="ZoneTexte 23"/>
          <p:cNvSpPr txBox="1">
            <a:spLocks noChangeArrowheads="1"/>
          </p:cNvSpPr>
          <p:nvPr/>
        </p:nvSpPr>
        <p:spPr bwMode="auto">
          <a:xfrm>
            <a:off x="4172631" y="610961"/>
            <a:ext cx="55927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 b="1" dirty="0" err="1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Wsparcie</a:t>
            </a:r>
            <a:r>
              <a:rPr lang="fr-FR" sz="3200" b="1" dirty="0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err="1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operacyjne</a:t>
            </a:r>
            <a:endParaRPr lang="fr-FR" sz="3200" b="1" dirty="0">
              <a:solidFill>
                <a:srgbClr val="009EE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47750" y="500973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954" y="2185585"/>
            <a:ext cx="3244867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pl-PL" sz="1600" b="1" kern="0" dirty="0" smtClean="0">
                <a:solidFill>
                  <a:srgbClr val="00B0F0"/>
                </a:solidFill>
                <a:latin typeface="Arial"/>
                <a:cs typeface="Arial"/>
              </a:rPr>
              <a:t>Studium porównawcze i </a:t>
            </a:r>
            <a:br>
              <a:rPr lang="pl-PL" sz="1600" b="1" kern="0" dirty="0" smtClean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pl-PL" sz="1600" b="1" kern="0" dirty="0" smtClean="0">
                <a:solidFill>
                  <a:srgbClr val="00B0F0"/>
                </a:solidFill>
                <a:latin typeface="Arial"/>
                <a:cs typeface="Arial"/>
              </a:rPr>
              <a:t>obserwacja statystyczna </a:t>
            </a:r>
            <a:r>
              <a:rPr lang="fr-FR" sz="1600" b="1" kern="0" dirty="0" smtClean="0">
                <a:solidFill>
                  <a:srgbClr val="00B0F0"/>
                </a:solidFill>
                <a:latin typeface="Arial"/>
                <a:cs typeface="Arial"/>
              </a:rPr>
              <a:t>w </a:t>
            </a:r>
            <a:r>
              <a:rPr lang="fr-FR" sz="1600" b="1" kern="0" dirty="0" err="1" smtClean="0">
                <a:solidFill>
                  <a:srgbClr val="00B0F0"/>
                </a:solidFill>
                <a:latin typeface="Arial"/>
                <a:cs typeface="Arial"/>
              </a:rPr>
              <a:t>obszarach</a:t>
            </a:r>
            <a:r>
              <a:rPr lang="fr-FR" sz="1600" b="1" kern="0" dirty="0" smtClean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lang="fr-FR" sz="1600" b="1" kern="0" dirty="0" err="1" smtClean="0">
                <a:solidFill>
                  <a:srgbClr val="00B0F0"/>
                </a:solidFill>
                <a:latin typeface="Arial"/>
                <a:cs typeface="Arial"/>
              </a:rPr>
              <a:t>transgranicznych</a:t>
            </a:r>
            <a:r>
              <a:rPr lang="fr-FR" sz="1600" b="1" kern="0" dirty="0" smtClean="0">
                <a:solidFill>
                  <a:srgbClr val="00B0F0"/>
                </a:solidFill>
                <a:latin typeface="Arial"/>
                <a:cs typeface="Arial"/>
              </a:rPr>
              <a:t> (2010-2012) </a:t>
            </a:r>
            <a:r>
              <a:rPr lang="fr-FR" sz="1600" b="1" kern="0" dirty="0" err="1" smtClean="0">
                <a:solidFill>
                  <a:srgbClr val="00B0F0"/>
                </a:solidFill>
                <a:latin typeface="Arial"/>
                <a:cs typeface="Arial"/>
              </a:rPr>
              <a:t>dla</a:t>
            </a:r>
            <a:r>
              <a:rPr lang="fr-FR" sz="1600" b="1" kern="0" dirty="0" smtClean="0">
                <a:solidFill>
                  <a:srgbClr val="00B0F0"/>
                </a:solidFill>
                <a:latin typeface="Arial"/>
                <a:cs typeface="Arial"/>
              </a:rPr>
              <a:t> DATAR</a:t>
            </a:r>
            <a:endParaRPr lang="fr-FR" sz="1600" b="1" kern="0" dirty="0">
              <a:solidFill>
                <a:srgbClr val="00B0F0"/>
              </a:solidFill>
              <a:latin typeface="Arial"/>
              <a:cs typeface="Arial"/>
            </a:endParaRPr>
          </a:p>
        </p:txBody>
      </p:sp>
      <p:pic>
        <p:nvPicPr>
          <p:cNvPr id="15" name="Picture 2" descr="X:\ETUDES et ACTES\ETUDES 2011\2010-2011 DATAR Observatoire\COPIL 01.07.11\Collection_cartes_Assemblage\Indicateur n°5 - Indice de jeunesse\indice_jeunesse_13052011_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1" y="3098968"/>
            <a:ext cx="4388196" cy="30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X:\ETUDES et ACTES\ETUDES 2011\2010-2011 DATAR Observatoire\COPIL 01.07.11\Collection_cartes_Assemblage\Indicateur n°7 - Flux de travailleurs frontaliers par origine et destination\Indice_n1_Suisse_CORRI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6735" y="2003506"/>
            <a:ext cx="3228216" cy="456573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6F940203-0431-4B45-AFB7-7F87C8E2C468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11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8675" name="Image 15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Image 16" descr="motif_bandeau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necteur droit 12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0" name="ZoneTexte 23"/>
          <p:cNvSpPr txBox="1">
            <a:spLocks noChangeArrowheads="1"/>
          </p:cNvSpPr>
          <p:nvPr/>
        </p:nvSpPr>
        <p:spPr bwMode="auto">
          <a:xfrm>
            <a:off x="4172631" y="610961"/>
            <a:ext cx="55927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 b="1" dirty="0" err="1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Wsparcie</a:t>
            </a:r>
            <a:r>
              <a:rPr lang="fr-FR" sz="3200" b="1" dirty="0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err="1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operacyjne</a:t>
            </a:r>
            <a:endParaRPr lang="fr-FR" sz="3200" b="1" dirty="0">
              <a:solidFill>
                <a:srgbClr val="009EE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47750" y="500973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0543" y="2233712"/>
            <a:ext cx="3292993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endParaRPr lang="pl-PL" b="1" kern="0" dirty="0" smtClean="0">
              <a:solidFill>
                <a:srgbClr val="00B0F0"/>
              </a:solidFill>
              <a:latin typeface="Arial"/>
              <a:cs typeface="Arial"/>
            </a:endParaRPr>
          </a:p>
          <a:p>
            <a:pPr eaLnBrk="0" hangingPunct="0">
              <a:lnSpc>
                <a:spcPct val="80000"/>
              </a:lnSpc>
              <a:defRPr/>
            </a:pPr>
            <a:r>
              <a:rPr lang="pl-PL" b="1" kern="0" dirty="0" smtClean="0">
                <a:solidFill>
                  <a:srgbClr val="00B0F0"/>
                </a:solidFill>
                <a:latin typeface="Arial"/>
                <a:cs typeface="Arial"/>
              </a:rPr>
              <a:t>Zaktualizowa</a:t>
            </a:r>
            <a:r>
              <a:rPr lang="fr-FR" b="1" kern="0" dirty="0" smtClean="0">
                <a:solidFill>
                  <a:srgbClr val="00B0F0"/>
                </a:solidFill>
                <a:latin typeface="Arial"/>
                <a:cs typeface="Arial"/>
              </a:rPr>
              <a:t>nie</a:t>
            </a:r>
            <a:r>
              <a:rPr lang="pl-PL" b="1" kern="0" dirty="0" smtClean="0">
                <a:solidFill>
                  <a:srgbClr val="00B0F0"/>
                </a:solidFill>
                <a:latin typeface="Arial"/>
                <a:cs typeface="Arial"/>
              </a:rPr>
              <a:t> analiz</a:t>
            </a:r>
            <a:r>
              <a:rPr lang="fr-FR" b="1" kern="0" dirty="0" smtClean="0">
                <a:solidFill>
                  <a:srgbClr val="00B0F0"/>
                </a:solidFill>
                <a:latin typeface="Arial"/>
                <a:cs typeface="Arial"/>
              </a:rPr>
              <a:t>y</a:t>
            </a:r>
            <a:r>
              <a:rPr lang="pl-PL" b="1" kern="0" dirty="0" smtClean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lang="fr-FR" b="1" kern="0" dirty="0" err="1" smtClean="0">
                <a:solidFill>
                  <a:srgbClr val="00B0F0"/>
                </a:solidFill>
                <a:latin typeface="Arial"/>
                <a:cs typeface="Arial"/>
              </a:rPr>
              <a:t>problemów</a:t>
            </a:r>
            <a:r>
              <a:rPr lang="pl-PL" b="1" kern="0" dirty="0" smtClean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lang="pl-PL" b="1" kern="0" dirty="0" smtClean="0">
                <a:solidFill>
                  <a:srgbClr val="00B0F0"/>
                </a:solidFill>
                <a:latin typeface="Arial"/>
                <a:cs typeface="Arial"/>
              </a:rPr>
              <a:t>prawnych i administracyjnych dla francusko-belgijskiej współpracy </a:t>
            </a:r>
            <a:r>
              <a:rPr lang="fr-FR" b="1" kern="0" dirty="0" err="1" smtClean="0">
                <a:solidFill>
                  <a:srgbClr val="00B0F0"/>
                </a:solidFill>
                <a:latin typeface="Arial"/>
                <a:cs typeface="Arial"/>
              </a:rPr>
              <a:t>trans</a:t>
            </a:r>
            <a:r>
              <a:rPr lang="pl-PL" b="1" kern="0" dirty="0" smtClean="0">
                <a:solidFill>
                  <a:srgbClr val="00B0F0"/>
                </a:solidFill>
                <a:latin typeface="Arial"/>
                <a:cs typeface="Arial"/>
              </a:rPr>
              <a:t>granicznej</a:t>
            </a:r>
            <a:endParaRPr lang="fr-FR" b="1" kern="0" dirty="0" smtClean="0">
              <a:solidFill>
                <a:srgbClr val="00B0F0"/>
              </a:solidFill>
              <a:latin typeface="Arial"/>
              <a:cs typeface="Arial"/>
            </a:endParaRPr>
          </a:p>
          <a:p>
            <a:pPr eaLnBrk="0" hangingPunct="0">
              <a:lnSpc>
                <a:spcPct val="80000"/>
              </a:lnSpc>
              <a:defRPr/>
            </a:pPr>
            <a:endParaRPr lang="fr-FR" b="1" kern="0" dirty="0" smtClean="0">
              <a:solidFill>
                <a:srgbClr val="00B0F0"/>
              </a:solidFill>
              <a:latin typeface="Arial"/>
              <a:cs typeface="Arial"/>
            </a:endParaRPr>
          </a:p>
          <a:p>
            <a:pPr eaLnBrk="0" hangingPunct="0">
              <a:lnSpc>
                <a:spcPct val="80000"/>
              </a:lnSpc>
              <a:defRPr/>
            </a:pPr>
            <a:endParaRPr lang="fr-FR" b="1" kern="0" dirty="0" smtClean="0">
              <a:solidFill>
                <a:srgbClr val="00B0F0"/>
              </a:solidFill>
              <a:latin typeface="Arial"/>
              <a:cs typeface="Arial"/>
            </a:endParaRPr>
          </a:p>
          <a:p>
            <a:pPr eaLnBrk="0" hangingPunct="0">
              <a:lnSpc>
                <a:spcPct val="80000"/>
              </a:lnSpc>
              <a:defRPr/>
            </a:pPr>
            <a:endParaRPr lang="fr-FR" b="1" kern="0" dirty="0" smtClean="0">
              <a:solidFill>
                <a:srgbClr val="00B0F0"/>
              </a:solidFill>
              <a:latin typeface="Arial"/>
              <a:cs typeface="Arial"/>
            </a:endParaRPr>
          </a:p>
          <a:p>
            <a:pPr eaLnBrk="0" hangingPunct="0">
              <a:lnSpc>
                <a:spcPct val="80000"/>
              </a:lnSpc>
              <a:defRPr/>
            </a:pPr>
            <a:r>
              <a:rPr lang="pl-PL" b="1" kern="0" dirty="0" smtClean="0">
                <a:solidFill>
                  <a:srgbClr val="00B0F0"/>
                </a:solidFill>
                <a:latin typeface="Arial"/>
                <a:cs typeface="Arial"/>
              </a:rPr>
              <a:t>Dostosowanie i kompletne rozwiązania do </a:t>
            </a:r>
            <a:r>
              <a:rPr lang="fr-FR" b="1" kern="0" dirty="0" err="1" smtClean="0">
                <a:solidFill>
                  <a:srgbClr val="00B0F0"/>
                </a:solidFill>
                <a:latin typeface="Arial"/>
                <a:cs typeface="Arial"/>
              </a:rPr>
              <a:t>problemów</a:t>
            </a:r>
            <a:r>
              <a:rPr lang="pl-PL" b="1" kern="0" dirty="0" smtClean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lang="pl-PL" b="1" kern="0" dirty="0" smtClean="0">
                <a:solidFill>
                  <a:srgbClr val="00B0F0"/>
                </a:solidFill>
                <a:latin typeface="Arial"/>
                <a:cs typeface="Arial"/>
              </a:rPr>
              <a:t>i </a:t>
            </a:r>
            <a:r>
              <a:rPr lang="pl-PL" b="1" kern="0" dirty="0" smtClean="0">
                <a:solidFill>
                  <a:srgbClr val="00B0F0"/>
                </a:solidFill>
                <a:latin typeface="Arial"/>
                <a:cs typeface="Arial"/>
              </a:rPr>
              <a:t>określeni</a:t>
            </a:r>
            <a:r>
              <a:rPr lang="fr-FR" b="1" kern="0" dirty="0" smtClean="0">
                <a:solidFill>
                  <a:srgbClr val="00B0F0"/>
                </a:solidFill>
                <a:latin typeface="Arial"/>
                <a:cs typeface="Arial"/>
              </a:rPr>
              <a:t>e</a:t>
            </a:r>
            <a:r>
              <a:rPr lang="pl-PL" b="1" kern="0" dirty="0" smtClean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lang="pl-PL" b="1" kern="0" dirty="0" smtClean="0">
                <a:solidFill>
                  <a:srgbClr val="00B0F0"/>
                </a:solidFill>
                <a:latin typeface="Arial"/>
                <a:cs typeface="Arial"/>
              </a:rPr>
              <a:t>warunków realizacji</a:t>
            </a:r>
          </a:p>
        </p:txBody>
      </p:sp>
      <p:pic>
        <p:nvPicPr>
          <p:cNvPr id="1026" name="Picture 2" descr="X:\CARTOGRAPHIE\CARTES\cartes_a_imprimer\EUROPACT\Cartes Europact par frontière\Carte_Europact_France_Belgique_20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1350" y="2116138"/>
            <a:ext cx="4398197" cy="420846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6F940203-0431-4B45-AFB7-7F87C8E2C468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12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8675" name="Image 15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Image 16" descr="motif_bandeau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necteur droit 12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78" name="ZoneTexte 8"/>
          <p:cNvSpPr txBox="1">
            <a:spLocks noChangeArrowheads="1"/>
          </p:cNvSpPr>
          <p:nvPr/>
        </p:nvSpPr>
        <p:spPr bwMode="auto">
          <a:xfrm>
            <a:off x="2171700" y="1628775"/>
            <a:ext cx="4997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www.espaces-transfrontaliers.eu</a:t>
            </a:r>
          </a:p>
        </p:txBody>
      </p:sp>
      <p:pic>
        <p:nvPicPr>
          <p:cNvPr id="16393" name="Imag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625" y="2603500"/>
            <a:ext cx="3443288" cy="361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8680" name="ZoneTexte 23"/>
          <p:cNvSpPr txBox="1">
            <a:spLocks noChangeArrowheads="1"/>
          </p:cNvSpPr>
          <p:nvPr/>
        </p:nvSpPr>
        <p:spPr bwMode="auto">
          <a:xfrm>
            <a:off x="4134531" y="458561"/>
            <a:ext cx="55927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 b="1" dirty="0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NOWA STRONA INTERNETOWA</a:t>
            </a:r>
            <a:endParaRPr lang="fr-FR" sz="3200" b="1" dirty="0">
              <a:solidFill>
                <a:srgbClr val="009EE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8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5886" y="2641599"/>
            <a:ext cx="4432934" cy="362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ZoneTexte 15"/>
          <p:cNvSpPr txBox="1"/>
          <p:nvPr/>
        </p:nvSpPr>
        <p:spPr>
          <a:xfrm>
            <a:off x="1047750" y="500973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94596AD-B9CB-46D9-B7E0-EA490E6A7D96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13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4459288" y="708025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36" name="ZoneTexte 18"/>
          <p:cNvSpPr txBox="1">
            <a:spLocks noChangeArrowheads="1"/>
          </p:cNvSpPr>
          <p:nvPr/>
        </p:nvSpPr>
        <p:spPr bwMode="auto">
          <a:xfrm>
            <a:off x="4638675" y="581025"/>
            <a:ext cx="3843338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fr-FR" sz="1900" b="1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REALIZACJA PRZEZ STRUKTURY SIECIOWE</a:t>
            </a:r>
          </a:p>
        </p:txBody>
      </p:sp>
      <p:pic>
        <p:nvPicPr>
          <p:cNvPr id="18437" name="Image 14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5"/>
          <p:cNvPicPr>
            <a:picLocks noChangeAspect="1" noChangeArrowheads="1"/>
          </p:cNvPicPr>
          <p:nvPr/>
        </p:nvPicPr>
        <p:blipFill>
          <a:blip r:embed="rId4" cstate="print"/>
          <a:srcRect l="7838" t="11485"/>
          <a:stretch>
            <a:fillRect/>
          </a:stretch>
        </p:blipFill>
        <p:spPr bwMode="auto">
          <a:xfrm>
            <a:off x="4171950" y="1287463"/>
            <a:ext cx="4819650" cy="55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ZoneTexte 8"/>
          <p:cNvSpPr txBox="1">
            <a:spLocks noChangeArrowheads="1"/>
          </p:cNvSpPr>
          <p:nvPr/>
        </p:nvSpPr>
        <p:spPr bwMode="auto">
          <a:xfrm>
            <a:off x="6099175" y="3749675"/>
            <a:ext cx="180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Helvetica" pitchFamily="34" charset="0"/>
              </a:rPr>
              <a:t>Holandia</a:t>
            </a:r>
          </a:p>
        </p:txBody>
      </p:sp>
      <p:sp>
        <p:nvSpPr>
          <p:cNvPr id="18441" name="ZoneTexte 9"/>
          <p:cNvSpPr txBox="1">
            <a:spLocks noChangeArrowheads="1"/>
          </p:cNvSpPr>
          <p:nvPr/>
        </p:nvSpPr>
        <p:spPr bwMode="auto">
          <a:xfrm>
            <a:off x="5632450" y="4597400"/>
            <a:ext cx="180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Helvetica" pitchFamily="34" charset="0"/>
              </a:rPr>
              <a:t>Francia</a:t>
            </a:r>
          </a:p>
        </p:txBody>
      </p:sp>
      <p:sp>
        <p:nvSpPr>
          <p:cNvPr id="18442" name="ZoneTexte 11"/>
          <p:cNvSpPr txBox="1">
            <a:spLocks noChangeArrowheads="1"/>
          </p:cNvSpPr>
          <p:nvPr/>
        </p:nvSpPr>
        <p:spPr bwMode="auto">
          <a:xfrm>
            <a:off x="4403725" y="5292725"/>
            <a:ext cx="180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Helvetica" pitchFamily="34" charset="0"/>
              </a:rPr>
              <a:t>Portugalia</a:t>
            </a:r>
          </a:p>
        </p:txBody>
      </p:sp>
      <p:sp>
        <p:nvSpPr>
          <p:cNvPr id="18443" name="ZoneTexte 12"/>
          <p:cNvSpPr txBox="1">
            <a:spLocks noChangeArrowheads="1"/>
          </p:cNvSpPr>
          <p:nvPr/>
        </p:nvSpPr>
        <p:spPr bwMode="auto">
          <a:xfrm>
            <a:off x="717550" y="6035675"/>
            <a:ext cx="3895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b="1" i="1">
                <a:latin typeface="Helvetica" pitchFamily="34" charset="0"/>
              </a:rPr>
              <a:t>Członek Platformy Budapesztu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7025" y="5969000"/>
            <a:ext cx="342900" cy="3429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8445" name="ZoneTexte 9"/>
          <p:cNvSpPr txBox="1">
            <a:spLocks noChangeArrowheads="1"/>
          </p:cNvSpPr>
          <p:nvPr/>
        </p:nvSpPr>
        <p:spPr bwMode="auto">
          <a:xfrm>
            <a:off x="346075" y="1997075"/>
            <a:ext cx="3482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solidFill>
                  <a:srgbClr val="00B0F0"/>
                </a:solidFill>
                <a:latin typeface="Helvetica" pitchFamily="34" charset="0"/>
              </a:rPr>
              <a:t>Platforma</a:t>
            </a:r>
            <a:r>
              <a:rPr lang="fr-FR" sz="2400" b="1">
                <a:latin typeface="Helvetica" pitchFamily="34" charset="0"/>
              </a:rPr>
              <a:t> Budapesztu</a:t>
            </a:r>
          </a:p>
        </p:txBody>
      </p:sp>
      <p:sp>
        <p:nvSpPr>
          <p:cNvPr id="18446" name="ZoneTexte 9"/>
          <p:cNvSpPr txBox="1">
            <a:spLocks noChangeArrowheads="1"/>
          </p:cNvSpPr>
          <p:nvPr/>
        </p:nvSpPr>
        <p:spPr bwMode="auto">
          <a:xfrm>
            <a:off x="327025" y="2930525"/>
            <a:ext cx="4064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solidFill>
                  <a:srgbClr val="00B0F0"/>
                </a:solidFill>
                <a:latin typeface="Helvetica" pitchFamily="34" charset="0"/>
              </a:rPr>
              <a:t>Sieć czterech struktur wsparcia współpracy transgranicznej na szczeblu krajowym:</a:t>
            </a:r>
            <a:endParaRPr lang="fr-FR" b="1">
              <a:solidFill>
                <a:srgbClr val="00B0F0"/>
              </a:solidFill>
              <a:latin typeface="Helvetica" pitchFamily="34" charset="0"/>
            </a:endParaRPr>
          </a:p>
          <a:p>
            <a:endParaRPr lang="fr-FR">
              <a:latin typeface="Helvetica" pitchFamily="34" charset="0"/>
            </a:endParaRPr>
          </a:p>
          <a:p>
            <a:r>
              <a:rPr lang="fr-FR">
                <a:latin typeface="Helvetica" pitchFamily="34" charset="0"/>
              </a:rPr>
              <a:t>MOT (F)</a:t>
            </a:r>
          </a:p>
          <a:p>
            <a:r>
              <a:rPr lang="fr-FR">
                <a:latin typeface="Helvetica" pitchFamily="34" charset="0"/>
              </a:rPr>
              <a:t>CESCI (H)</a:t>
            </a:r>
          </a:p>
          <a:p>
            <a:r>
              <a:rPr lang="fr-FR">
                <a:latin typeface="Helvetica" pitchFamily="34" charset="0"/>
              </a:rPr>
              <a:t>Ministerstwo Spraw Wewnętrznych (NL)</a:t>
            </a:r>
          </a:p>
          <a:p>
            <a:r>
              <a:rPr lang="pl-PL">
                <a:latin typeface="Helvetica" pitchFamily="34" charset="0"/>
              </a:rPr>
              <a:t>Wspólnota Robocza Galicji</a:t>
            </a:r>
            <a:r>
              <a:rPr lang="fr-FR">
                <a:latin typeface="Helvetica" pitchFamily="34" charset="0"/>
              </a:rPr>
              <a:t>/</a:t>
            </a:r>
            <a:r>
              <a:rPr lang="pl-PL">
                <a:latin typeface="Helvetica" pitchFamily="34" charset="0"/>
              </a:rPr>
              <a:t>Północna Portugalia</a:t>
            </a:r>
            <a:r>
              <a:rPr lang="fr-FR">
                <a:latin typeface="Helvetica" pitchFamily="34" charset="0"/>
              </a:rPr>
              <a:t> (P)</a:t>
            </a:r>
          </a:p>
          <a:p>
            <a:endParaRPr lang="fr-FR" b="1">
              <a:latin typeface="Helvetica" pitchFamily="34" charset="0"/>
            </a:endParaRPr>
          </a:p>
        </p:txBody>
      </p:sp>
      <p:sp>
        <p:nvSpPr>
          <p:cNvPr id="18447" name="ZoneTexte 10"/>
          <p:cNvSpPr txBox="1">
            <a:spLocks noChangeArrowheads="1"/>
          </p:cNvSpPr>
          <p:nvPr/>
        </p:nvSpPr>
        <p:spPr bwMode="auto">
          <a:xfrm>
            <a:off x="7343775" y="4695825"/>
            <a:ext cx="1114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Helvetica" pitchFamily="34" charset="0"/>
              </a:rPr>
              <a:t>Węgry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133475" y="522288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18069D8E-4378-41F4-8FDE-C227985205BC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14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4459288" y="708025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4" name="ZoneTexte 18"/>
          <p:cNvSpPr txBox="1">
            <a:spLocks noChangeArrowheads="1"/>
          </p:cNvSpPr>
          <p:nvPr/>
        </p:nvSpPr>
        <p:spPr bwMode="auto">
          <a:xfrm>
            <a:off x="4638675" y="704850"/>
            <a:ext cx="3843338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fr-FR" sz="1900" b="1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REALIZACJA PRZEZ STRUKTURY SIECIOWE</a:t>
            </a:r>
          </a:p>
        </p:txBody>
      </p:sp>
      <p:pic>
        <p:nvPicPr>
          <p:cNvPr id="19465" name="Image 14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ZoneTexte 9"/>
          <p:cNvSpPr txBox="1">
            <a:spLocks noChangeArrowheads="1"/>
          </p:cNvSpPr>
          <p:nvPr/>
        </p:nvSpPr>
        <p:spPr bwMode="auto">
          <a:xfrm>
            <a:off x="333375" y="1691826"/>
            <a:ext cx="31051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 dirty="0">
                <a:solidFill>
                  <a:srgbClr val="00B0F0"/>
                </a:solidFill>
                <a:latin typeface="Helvetica" pitchFamily="34" charset="0"/>
              </a:rPr>
              <a:t>CECICN: </a:t>
            </a:r>
            <a:r>
              <a:rPr lang="fr-FR" sz="2000" b="1" dirty="0" err="1">
                <a:latin typeface="Helvetica" pitchFamily="34" charset="0"/>
              </a:rPr>
              <a:t>Conference</a:t>
            </a:r>
            <a:r>
              <a:rPr lang="fr-FR" sz="2000" b="1" dirty="0">
                <a:latin typeface="Helvetica" pitchFamily="34" charset="0"/>
              </a:rPr>
              <a:t> of </a:t>
            </a:r>
            <a:r>
              <a:rPr lang="fr-FR" sz="2000" b="1" dirty="0" err="1">
                <a:latin typeface="Helvetica" pitchFamily="34" charset="0"/>
              </a:rPr>
              <a:t>european</a:t>
            </a:r>
            <a:r>
              <a:rPr lang="fr-FR" sz="2000" b="1" dirty="0">
                <a:latin typeface="Helvetica" pitchFamily="34" charset="0"/>
              </a:rPr>
              <a:t> cross-border and </a:t>
            </a:r>
            <a:r>
              <a:rPr lang="fr-FR" sz="2000" b="1" dirty="0" err="1">
                <a:latin typeface="Helvetica" pitchFamily="34" charset="0"/>
              </a:rPr>
              <a:t>interregional</a:t>
            </a:r>
            <a:r>
              <a:rPr lang="fr-FR" sz="2000" b="1" dirty="0">
                <a:latin typeface="Helvetica" pitchFamily="34" charset="0"/>
              </a:rPr>
              <a:t> city networks</a:t>
            </a:r>
          </a:p>
        </p:txBody>
      </p:sp>
      <p:sp>
        <p:nvSpPr>
          <p:cNvPr id="19469" name="ZoneTexte 9"/>
          <p:cNvSpPr txBox="1">
            <a:spLocks noChangeArrowheads="1"/>
          </p:cNvSpPr>
          <p:nvPr/>
        </p:nvSpPr>
        <p:spPr bwMode="auto">
          <a:xfrm>
            <a:off x="254906" y="3098801"/>
            <a:ext cx="360589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B0F0"/>
                </a:solidFill>
                <a:latin typeface="Helvetica" pitchFamily="34" charset="0"/>
              </a:rPr>
              <a:t>Siec</a:t>
            </a:r>
            <a:r>
              <a:rPr lang="fr-FR" b="1" dirty="0">
                <a:solidFill>
                  <a:srgbClr val="00B0F0"/>
                </a:solidFill>
                <a:latin typeface="Helvetica" pitchFamily="34" charset="0"/>
              </a:rPr>
              <a:t> </a:t>
            </a:r>
            <a:r>
              <a:rPr lang="fr-FR" b="1" dirty="0" smtClean="0">
                <a:solidFill>
                  <a:srgbClr val="00B0F0"/>
                </a:solidFill>
                <a:latin typeface="Helvetica" pitchFamily="34" charset="0"/>
              </a:rPr>
              <a:t>9 </a:t>
            </a:r>
            <a:r>
              <a:rPr lang="fr-FR" b="1" dirty="0" err="1">
                <a:solidFill>
                  <a:srgbClr val="00B0F0"/>
                </a:solidFill>
                <a:latin typeface="Helvetica" pitchFamily="34" charset="0"/>
              </a:rPr>
              <a:t>siec</a:t>
            </a:r>
            <a:r>
              <a:rPr lang="fr-FR" b="1" dirty="0">
                <a:solidFill>
                  <a:srgbClr val="00B0F0"/>
                </a:solidFill>
                <a:latin typeface="Helvetica" pitchFamily="34" charset="0"/>
              </a:rPr>
              <a:t> </a:t>
            </a:r>
            <a:r>
              <a:rPr lang="fr-FR" b="1" dirty="0" err="1">
                <a:solidFill>
                  <a:srgbClr val="00B0F0"/>
                </a:solidFill>
                <a:latin typeface="Helvetica" pitchFamily="34" charset="0"/>
              </a:rPr>
              <a:t>miastowych</a:t>
            </a:r>
            <a:r>
              <a:rPr lang="fr-FR" b="1" dirty="0">
                <a:solidFill>
                  <a:srgbClr val="00B0F0"/>
                </a:solidFill>
                <a:latin typeface="Helvetica" pitchFamily="34" charset="0"/>
              </a:rPr>
              <a:t>:</a:t>
            </a:r>
          </a:p>
          <a:p>
            <a:r>
              <a:rPr lang="fr-FR" dirty="0">
                <a:latin typeface="Helvetica" pitchFamily="34" charset="0"/>
              </a:rPr>
              <a:t>- MOT</a:t>
            </a:r>
          </a:p>
          <a:p>
            <a:r>
              <a:rPr lang="fr-FR" dirty="0">
                <a:latin typeface="Helvetica" pitchFamily="34" charset="0"/>
              </a:rPr>
              <a:t>- Union of </a:t>
            </a:r>
            <a:r>
              <a:rPr lang="fr-FR" dirty="0" err="1">
                <a:latin typeface="Helvetica" pitchFamily="34" charset="0"/>
              </a:rPr>
              <a:t>Baltic</a:t>
            </a:r>
            <a:r>
              <a:rPr lang="fr-FR" dirty="0">
                <a:latin typeface="Helvetica" pitchFamily="34" charset="0"/>
              </a:rPr>
              <a:t> </a:t>
            </a:r>
            <a:r>
              <a:rPr lang="fr-FR" dirty="0" err="1">
                <a:latin typeface="Helvetica" pitchFamily="34" charset="0"/>
              </a:rPr>
              <a:t>Cities</a:t>
            </a:r>
            <a:endParaRPr lang="fr-FR" dirty="0">
              <a:latin typeface="Helvetica" pitchFamily="34" charset="0"/>
            </a:endParaRPr>
          </a:p>
          <a:p>
            <a:r>
              <a:rPr lang="fr-FR" dirty="0">
                <a:latin typeface="Helvetica" pitchFamily="34" charset="0"/>
              </a:rPr>
              <a:t>- RIET</a:t>
            </a:r>
          </a:p>
          <a:p>
            <a:r>
              <a:rPr lang="fr-FR" dirty="0">
                <a:latin typeface="Helvetica" pitchFamily="34" charset="0"/>
              </a:rPr>
              <a:t>- </a:t>
            </a:r>
            <a:r>
              <a:rPr lang="fr-FR" dirty="0" err="1">
                <a:latin typeface="Helvetica" pitchFamily="34" charset="0"/>
              </a:rPr>
              <a:t>Adriatic</a:t>
            </a:r>
            <a:r>
              <a:rPr lang="fr-FR" dirty="0">
                <a:latin typeface="Helvetica" pitchFamily="34" charset="0"/>
              </a:rPr>
              <a:t> and </a:t>
            </a:r>
            <a:r>
              <a:rPr lang="fr-FR" dirty="0" err="1">
                <a:latin typeface="Helvetica" pitchFamily="34" charset="0"/>
              </a:rPr>
              <a:t>Ionan</a:t>
            </a:r>
            <a:r>
              <a:rPr lang="fr-FR" dirty="0">
                <a:latin typeface="Helvetica" pitchFamily="34" charset="0"/>
              </a:rPr>
              <a:t> </a:t>
            </a:r>
            <a:r>
              <a:rPr lang="fr-FR" dirty="0" err="1">
                <a:latin typeface="Helvetica" pitchFamily="34" charset="0"/>
              </a:rPr>
              <a:t>cities</a:t>
            </a:r>
            <a:endParaRPr lang="fr-FR" dirty="0">
              <a:latin typeface="Helvetica" pitchFamily="34" charset="0"/>
            </a:endParaRPr>
          </a:p>
          <a:p>
            <a:r>
              <a:rPr lang="fr-FR" dirty="0">
                <a:latin typeface="Helvetica" pitchFamily="34" charset="0"/>
              </a:rPr>
              <a:t>- Atlantic </a:t>
            </a:r>
            <a:r>
              <a:rPr lang="fr-FR" dirty="0" err="1">
                <a:latin typeface="Helvetica" pitchFamily="34" charset="0"/>
              </a:rPr>
              <a:t>Arch</a:t>
            </a:r>
            <a:r>
              <a:rPr lang="fr-FR" dirty="0">
                <a:latin typeface="Helvetica" pitchFamily="34" charset="0"/>
              </a:rPr>
              <a:t> </a:t>
            </a:r>
            <a:r>
              <a:rPr lang="fr-FR" dirty="0" err="1">
                <a:latin typeface="Helvetica" pitchFamily="34" charset="0"/>
              </a:rPr>
              <a:t>cities</a:t>
            </a:r>
            <a:endParaRPr lang="fr-FR" dirty="0">
              <a:latin typeface="Helvetica" pitchFamily="34" charset="0"/>
            </a:endParaRPr>
          </a:p>
          <a:p>
            <a:pPr>
              <a:buFontTx/>
              <a:buChar char="-"/>
            </a:pPr>
            <a:r>
              <a:rPr lang="fr-FR" dirty="0" err="1" smtClean="0">
                <a:latin typeface="Helvetica" pitchFamily="34" charset="0"/>
              </a:rPr>
              <a:t>MedCities</a:t>
            </a:r>
            <a:endParaRPr lang="fr-FR" dirty="0" smtClean="0">
              <a:latin typeface="Helvetica" pitchFamily="34" charset="0"/>
            </a:endParaRPr>
          </a:p>
          <a:p>
            <a:pPr>
              <a:buFontTx/>
              <a:buChar char="-"/>
            </a:pPr>
            <a:r>
              <a:rPr lang="fr-FR" dirty="0">
                <a:latin typeface="Helvetica" pitchFamily="34" charset="0"/>
              </a:rPr>
              <a:t> </a:t>
            </a:r>
            <a:r>
              <a:rPr lang="fr-FR" dirty="0" smtClean="0">
                <a:latin typeface="Helvetica" pitchFamily="34" charset="0"/>
              </a:rPr>
              <a:t>CESCI</a:t>
            </a:r>
          </a:p>
          <a:p>
            <a:pPr>
              <a:buFontTx/>
              <a:buChar char="-"/>
            </a:pPr>
            <a:r>
              <a:rPr lang="fr-FR" dirty="0">
                <a:latin typeface="Helvetica" pitchFamily="34" charset="0"/>
              </a:rPr>
              <a:t> </a:t>
            </a:r>
            <a:r>
              <a:rPr lang="fr-FR" dirty="0" smtClean="0">
                <a:latin typeface="Helvetica" pitchFamily="34" charset="0"/>
              </a:rPr>
              <a:t>Council of Danube </a:t>
            </a:r>
            <a:r>
              <a:rPr lang="fr-FR" dirty="0" err="1" smtClean="0">
                <a:latin typeface="Helvetica" pitchFamily="34" charset="0"/>
              </a:rPr>
              <a:t>Cities</a:t>
            </a:r>
            <a:r>
              <a:rPr lang="fr-FR" dirty="0" smtClean="0">
                <a:latin typeface="Helvetica" pitchFamily="34" charset="0"/>
              </a:rPr>
              <a:t> and </a:t>
            </a:r>
            <a:r>
              <a:rPr lang="fr-FR" dirty="0" err="1" smtClean="0">
                <a:latin typeface="Helvetica" pitchFamily="34" charset="0"/>
              </a:rPr>
              <a:t>Regions</a:t>
            </a:r>
            <a:endParaRPr lang="fr-FR" dirty="0" smtClean="0">
              <a:latin typeface="Helvetica" pitchFamily="34" charset="0"/>
            </a:endParaRPr>
          </a:p>
          <a:p>
            <a:pPr>
              <a:buFontTx/>
              <a:buChar char="-"/>
            </a:pPr>
            <a:r>
              <a:rPr lang="fr-FR" dirty="0">
                <a:latin typeface="Helvetica" pitchFamily="34" charset="0"/>
              </a:rPr>
              <a:t> </a:t>
            </a:r>
            <a:r>
              <a:rPr lang="fr-FR" dirty="0" smtClean="0">
                <a:latin typeface="Helvetica" pitchFamily="34" charset="0"/>
              </a:rPr>
              <a:t>City </a:t>
            </a:r>
            <a:r>
              <a:rPr lang="fr-FR" dirty="0" err="1" smtClean="0">
                <a:latin typeface="Helvetica" pitchFamily="34" charset="0"/>
              </a:rPr>
              <a:t>Twins</a:t>
            </a:r>
            <a:r>
              <a:rPr lang="fr-FR" dirty="0" smtClean="0">
                <a:latin typeface="Helvetica" pitchFamily="34" charset="0"/>
              </a:rPr>
              <a:t> Association</a:t>
            </a:r>
            <a:endParaRPr lang="fr-FR" dirty="0">
              <a:latin typeface="Helvetica" pitchFamily="34" charset="0"/>
            </a:endParaRPr>
          </a:p>
          <a:p>
            <a:endParaRPr lang="fr-FR" b="1" dirty="0">
              <a:latin typeface="Helvetica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81100" y="598488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pic>
        <p:nvPicPr>
          <p:cNvPr id="98306" name="Picture 2" descr="X:\CARTOGRAPHIE\CARTES\cartes_a_imprimer\CECICN\Map_CECICN_jan_2014.png"/>
          <p:cNvPicPr>
            <a:picLocks noChangeAspect="1" noChangeArrowheads="1"/>
          </p:cNvPicPr>
          <p:nvPr/>
        </p:nvPicPr>
        <p:blipFill>
          <a:blip r:embed="rId4" cstate="print"/>
          <a:srcRect t="13442" b="2868"/>
          <a:stretch>
            <a:fillRect/>
          </a:stretch>
        </p:blipFill>
        <p:spPr bwMode="auto">
          <a:xfrm>
            <a:off x="4191001" y="1231277"/>
            <a:ext cx="4735286" cy="560495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0279E331-0FEE-4CFC-904D-624D638972E2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15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4240213" y="7477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4" name="ZoneTexte 15"/>
          <p:cNvSpPr txBox="1">
            <a:spLocks noChangeArrowheads="1"/>
          </p:cNvSpPr>
          <p:nvPr/>
        </p:nvSpPr>
        <p:spPr bwMode="auto">
          <a:xfrm>
            <a:off x="4502150" y="717550"/>
            <a:ext cx="3843338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fr-FR" sz="1900" b="1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REALIZACJA PRZEZ STRUKTURY SIECIOWE</a:t>
            </a:r>
          </a:p>
        </p:txBody>
      </p:sp>
      <p:pic>
        <p:nvPicPr>
          <p:cNvPr id="20485" name="Image 10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1066800" y="617538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pic>
        <p:nvPicPr>
          <p:cNvPr id="99330" name="Picture 2" descr="X:\CARTOGRAPHIE\CARTES\cartes_a_imprimer\Cartes_GECT\GECT_Europe_créés\Carte_GECT_fevrier_20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400" y="1216782"/>
            <a:ext cx="7975600" cy="56412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49D3F2D7-1633-4430-AF65-07B52A0B2331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16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4459288" y="708025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08" name="ZoneTexte 18"/>
          <p:cNvSpPr txBox="1">
            <a:spLocks noChangeArrowheads="1"/>
          </p:cNvSpPr>
          <p:nvPr/>
        </p:nvSpPr>
        <p:spPr bwMode="auto">
          <a:xfrm>
            <a:off x="4638675" y="704850"/>
            <a:ext cx="3843338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fr-FR" sz="1900" b="1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REALIZACJA PRZEZ STRUKTURY SIECIOWE</a:t>
            </a:r>
          </a:p>
        </p:txBody>
      </p:sp>
      <p:pic>
        <p:nvPicPr>
          <p:cNvPr id="21509" name="Image 14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Image 15" descr="motif_bandeau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327025" y="5969000"/>
            <a:ext cx="342900" cy="3429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512" name="ZoneTexte 9"/>
          <p:cNvSpPr txBox="1">
            <a:spLocks noChangeArrowheads="1"/>
          </p:cNvSpPr>
          <p:nvPr/>
        </p:nvSpPr>
        <p:spPr bwMode="auto">
          <a:xfrm>
            <a:off x="317500" y="2806700"/>
            <a:ext cx="3540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solidFill>
                  <a:srgbClr val="00B0F0"/>
                </a:solidFill>
                <a:latin typeface="Helvetica" pitchFamily="34" charset="0"/>
              </a:rPr>
              <a:t>Projekt URBACT « EGTC » (2008-2010)</a:t>
            </a:r>
            <a:endParaRPr lang="fr-FR" sz="2400" b="1">
              <a:latin typeface="Helvetica" pitchFamily="34" charset="0"/>
            </a:endParaRPr>
          </a:p>
        </p:txBody>
      </p:sp>
      <p:sp>
        <p:nvSpPr>
          <p:cNvPr id="21513" name="ZoneTexte 9"/>
          <p:cNvSpPr txBox="1">
            <a:spLocks noChangeArrowheads="1"/>
          </p:cNvSpPr>
          <p:nvPr/>
        </p:nvSpPr>
        <p:spPr bwMode="auto">
          <a:xfrm>
            <a:off x="327025" y="4016375"/>
            <a:ext cx="3105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latin typeface="Helvetica" pitchFamily="34" charset="0"/>
              </a:rPr>
              <a:t>Expertising Governance on Transfrontier conurbations</a:t>
            </a:r>
          </a:p>
          <a:p>
            <a:endParaRPr lang="fr-FR" b="1">
              <a:latin typeface="Helvetica" pitchFamily="34" charset="0"/>
            </a:endParaRPr>
          </a:p>
        </p:txBody>
      </p:sp>
      <p:pic>
        <p:nvPicPr>
          <p:cNvPr id="21514" name="Picture 1"/>
          <p:cNvPicPr>
            <a:picLocks noChangeAspect="1" noChangeArrowheads="1"/>
          </p:cNvPicPr>
          <p:nvPr/>
        </p:nvPicPr>
        <p:blipFill>
          <a:blip r:embed="rId5" cstate="print"/>
          <a:srcRect t="9013" b="8333"/>
          <a:stretch>
            <a:fillRect/>
          </a:stretch>
        </p:blipFill>
        <p:spPr bwMode="auto">
          <a:xfrm>
            <a:off x="4352925" y="1393825"/>
            <a:ext cx="4657725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Ellipse 19"/>
          <p:cNvSpPr/>
          <p:nvPr/>
        </p:nvSpPr>
        <p:spPr>
          <a:xfrm>
            <a:off x="4772025" y="4991100"/>
            <a:ext cx="238125" cy="238125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6238875" y="3981450"/>
            <a:ext cx="238125" cy="238125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7372350" y="3895725"/>
            <a:ext cx="238125" cy="238125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7858125" y="4591050"/>
            <a:ext cx="238125" cy="238125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6677025" y="4362450"/>
            <a:ext cx="238125" cy="238125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6591300" y="4629150"/>
            <a:ext cx="238125" cy="238125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6076950" y="4391025"/>
            <a:ext cx="238125" cy="238125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522" name="ZoneTexte 9"/>
          <p:cNvSpPr txBox="1">
            <a:spLocks noChangeArrowheads="1"/>
          </p:cNvSpPr>
          <p:nvPr/>
        </p:nvSpPr>
        <p:spPr bwMode="auto">
          <a:xfrm>
            <a:off x="4689475" y="5197475"/>
            <a:ext cx="1558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>
                <a:solidFill>
                  <a:schemeClr val="bg1"/>
                </a:solidFill>
                <a:latin typeface="Helvetica" pitchFamily="34" charset="0"/>
              </a:rPr>
              <a:t>Chaves-Verin</a:t>
            </a:r>
          </a:p>
          <a:p>
            <a:endParaRPr lang="fr-FR" sz="1600" b="1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21523" name="ZoneTexte 9"/>
          <p:cNvSpPr txBox="1">
            <a:spLocks noChangeArrowheads="1"/>
          </p:cNvSpPr>
          <p:nvPr/>
        </p:nvSpPr>
        <p:spPr bwMode="auto">
          <a:xfrm>
            <a:off x="6784975" y="4149725"/>
            <a:ext cx="15589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>
                <a:solidFill>
                  <a:schemeClr val="bg1"/>
                </a:solidFill>
                <a:latin typeface="Helvetica" pitchFamily="34" charset="0"/>
              </a:rPr>
              <a:t>Strasbourg-Ortenau</a:t>
            </a:r>
          </a:p>
          <a:p>
            <a:endParaRPr lang="fr-FR" sz="1600" b="1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21524" name="ZoneTexte 9"/>
          <p:cNvSpPr txBox="1">
            <a:spLocks noChangeArrowheads="1"/>
          </p:cNvSpPr>
          <p:nvPr/>
        </p:nvSpPr>
        <p:spPr bwMode="auto">
          <a:xfrm>
            <a:off x="7585075" y="4911725"/>
            <a:ext cx="15589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>
                <a:solidFill>
                  <a:schemeClr val="bg1"/>
                </a:solidFill>
                <a:latin typeface="Helvetica" pitchFamily="34" charset="0"/>
              </a:rPr>
              <a:t>Esztergom-Štúrovo</a:t>
            </a:r>
          </a:p>
          <a:p>
            <a:endParaRPr lang="fr-FR" sz="1600" b="1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21525" name="ZoneTexte 9"/>
          <p:cNvSpPr txBox="1">
            <a:spLocks noChangeArrowheads="1"/>
          </p:cNvSpPr>
          <p:nvPr/>
        </p:nvSpPr>
        <p:spPr bwMode="auto">
          <a:xfrm>
            <a:off x="6394450" y="4816475"/>
            <a:ext cx="835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>
                <a:solidFill>
                  <a:schemeClr val="bg1"/>
                </a:solidFill>
                <a:latin typeface="Helvetica" pitchFamily="34" charset="0"/>
              </a:rPr>
              <a:t>Basel</a:t>
            </a:r>
          </a:p>
        </p:txBody>
      </p:sp>
      <p:sp>
        <p:nvSpPr>
          <p:cNvPr id="21526" name="ZoneTexte 9"/>
          <p:cNvSpPr txBox="1">
            <a:spLocks noChangeArrowheads="1"/>
          </p:cNvSpPr>
          <p:nvPr/>
        </p:nvSpPr>
        <p:spPr bwMode="auto">
          <a:xfrm>
            <a:off x="5708650" y="4597400"/>
            <a:ext cx="835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>
                <a:solidFill>
                  <a:schemeClr val="bg1"/>
                </a:solidFill>
                <a:latin typeface="Helvetica" pitchFamily="34" charset="0"/>
              </a:rPr>
              <a:t>MOT</a:t>
            </a:r>
          </a:p>
        </p:txBody>
      </p:sp>
      <p:sp>
        <p:nvSpPr>
          <p:cNvPr id="21527" name="ZoneTexte 9"/>
          <p:cNvSpPr txBox="1">
            <a:spLocks noChangeArrowheads="1"/>
          </p:cNvSpPr>
          <p:nvPr/>
        </p:nvSpPr>
        <p:spPr bwMode="auto">
          <a:xfrm>
            <a:off x="5746750" y="3702050"/>
            <a:ext cx="835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>
                <a:solidFill>
                  <a:schemeClr val="bg1"/>
                </a:solidFill>
                <a:latin typeface="Helvetica" pitchFamily="34" charset="0"/>
              </a:rPr>
              <a:t>Lille</a:t>
            </a:r>
          </a:p>
        </p:txBody>
      </p:sp>
      <p:sp>
        <p:nvSpPr>
          <p:cNvPr id="21528" name="ZoneTexte 9"/>
          <p:cNvSpPr txBox="1">
            <a:spLocks noChangeArrowheads="1"/>
          </p:cNvSpPr>
          <p:nvPr/>
        </p:nvSpPr>
        <p:spPr bwMode="auto">
          <a:xfrm>
            <a:off x="7661275" y="3578225"/>
            <a:ext cx="1254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>
                <a:solidFill>
                  <a:schemeClr val="bg1"/>
                </a:solidFill>
                <a:latin typeface="Helvetica" pitchFamily="34" charset="0"/>
              </a:rPr>
              <a:t>Frankfurt-Słubice</a:t>
            </a:r>
          </a:p>
        </p:txBody>
      </p:sp>
      <p:pic>
        <p:nvPicPr>
          <p:cNvPr id="2152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5" y="1909763"/>
            <a:ext cx="13049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33575" y="2085975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31" name="ZoneTexte 12"/>
          <p:cNvSpPr txBox="1">
            <a:spLocks noChangeArrowheads="1"/>
          </p:cNvSpPr>
          <p:nvPr/>
        </p:nvSpPr>
        <p:spPr bwMode="auto">
          <a:xfrm>
            <a:off x="717550" y="6035675"/>
            <a:ext cx="3895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b="1" i="1">
                <a:latin typeface="Helvetica" pitchFamily="34" charset="0"/>
              </a:rPr>
              <a:t>Partner projektu « URBACT » EGTC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047750" y="646113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E02956FD-3A58-4C8D-96B7-11C355EAEAC9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17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4764088" y="700088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3" name="Image 10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Image 11" descr="motif_bandeau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ZoneTexte 9"/>
          <p:cNvSpPr txBox="1">
            <a:spLocks noChangeArrowheads="1"/>
          </p:cNvSpPr>
          <p:nvPr/>
        </p:nvSpPr>
        <p:spPr bwMode="auto">
          <a:xfrm>
            <a:off x="1736725" y="3114675"/>
            <a:ext cx="48974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 b="1">
                <a:solidFill>
                  <a:srgbClr val="00B0F0"/>
                </a:solidFill>
                <a:latin typeface="Helvetica" pitchFamily="34" charset="0"/>
              </a:rPr>
              <a:t>Fakt transgraniczny </a:t>
            </a:r>
          </a:p>
          <a:p>
            <a:r>
              <a:rPr lang="fr-FR" sz="3200" b="1">
                <a:latin typeface="Helvetica" pitchFamily="34" charset="0"/>
              </a:rPr>
              <a:t>we Francji</a:t>
            </a:r>
          </a:p>
          <a:p>
            <a:endParaRPr lang="fr-FR" sz="3200" b="1">
              <a:latin typeface="Helvetica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47750" y="500973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 10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F49F778E-F629-4C4A-BC24-8E5DAF318EDA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18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4745038" y="700088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14325" y="4314825"/>
            <a:ext cx="3324225" cy="1000125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fr-FR" sz="2000" b="1" dirty="0" err="1">
                <a:solidFill>
                  <a:srgbClr val="00B0F0"/>
                </a:solidFill>
                <a:latin typeface="Helvetica" pitchFamily="34" charset="0"/>
                <a:ea typeface="+mn-ea"/>
                <a:cs typeface="Arial" pitchFamily="34" charset="0"/>
              </a:rPr>
              <a:t>Codzienne</a:t>
            </a:r>
            <a:r>
              <a:rPr lang="fr-FR" sz="2000" b="1" dirty="0">
                <a:solidFill>
                  <a:srgbClr val="00B0F0"/>
                </a:solidFill>
                <a:latin typeface="Helvetica" pitchFamily="34" charset="0"/>
                <a:ea typeface="+mn-ea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B0F0"/>
                </a:solidFill>
                <a:latin typeface="Helvetica" pitchFamily="34" charset="0"/>
                <a:ea typeface="+mn-ea"/>
                <a:cs typeface="Arial" pitchFamily="34" charset="0"/>
              </a:rPr>
              <a:t>dojazdy</a:t>
            </a:r>
            <a:r>
              <a:rPr lang="fr-FR" sz="2000" b="1" dirty="0">
                <a:solidFill>
                  <a:srgbClr val="00B0F0"/>
                </a:solidFill>
                <a:latin typeface="Helvetica" pitchFamily="34" charset="0"/>
                <a:ea typeface="+mn-ea"/>
                <a:cs typeface="Arial" pitchFamily="34" charset="0"/>
              </a:rPr>
              <a:t> </a:t>
            </a:r>
            <a:r>
              <a:rPr lang="fr-FR" sz="2000" b="1" dirty="0">
                <a:latin typeface="Helvetica" pitchFamily="34" charset="0"/>
                <a:ea typeface="+mn-ea"/>
                <a:cs typeface="Arial" pitchFamily="34" charset="0"/>
              </a:rPr>
              <a:t>do </a:t>
            </a:r>
            <a:r>
              <a:rPr lang="fr-FR" sz="2000" b="1" dirty="0" err="1">
                <a:latin typeface="Helvetica" pitchFamily="34" charset="0"/>
                <a:ea typeface="+mn-ea"/>
                <a:cs typeface="Arial" pitchFamily="34" charset="0"/>
              </a:rPr>
              <a:t>pracy</a:t>
            </a:r>
            <a:r>
              <a:rPr lang="fr-FR" sz="2000" b="1" dirty="0">
                <a:latin typeface="Helvetica" pitchFamily="34" charset="0"/>
                <a:ea typeface="+mn-ea"/>
                <a:cs typeface="Arial" pitchFamily="34" charset="0"/>
              </a:rPr>
              <a:t> na </a:t>
            </a:r>
            <a:r>
              <a:rPr lang="fr-FR" sz="2000" b="1" dirty="0" err="1">
                <a:latin typeface="Helvetica" pitchFamily="34" charset="0"/>
                <a:ea typeface="+mn-ea"/>
                <a:cs typeface="Arial" pitchFamily="34" charset="0"/>
              </a:rPr>
              <a:t>granicach</a:t>
            </a:r>
            <a:r>
              <a:rPr lang="fr-FR" sz="2000" b="1" dirty="0">
                <a:latin typeface="Helvetica" pitchFamily="34" charset="0"/>
                <a:ea typeface="+mn-ea"/>
                <a:cs typeface="Arial" pitchFamily="34" charset="0"/>
              </a:rPr>
              <a:t> </a:t>
            </a:r>
            <a:r>
              <a:rPr lang="fr-FR" sz="2000" b="1" dirty="0" err="1">
                <a:latin typeface="Helvetica" pitchFamily="34" charset="0"/>
                <a:ea typeface="+mn-ea"/>
                <a:cs typeface="Arial" pitchFamily="34" charset="0"/>
              </a:rPr>
              <a:t>Francji</a:t>
            </a:r>
            <a:r>
              <a:rPr lang="fr-FR" sz="2000" b="1" dirty="0">
                <a:latin typeface="Helvetica" pitchFamily="34" charset="0"/>
                <a:ea typeface="+mn-ea"/>
                <a:cs typeface="Arial" pitchFamily="34" charset="0"/>
              </a:rPr>
              <a:t> w r. 2005</a:t>
            </a:r>
          </a:p>
        </p:txBody>
      </p:sp>
      <p:pic>
        <p:nvPicPr>
          <p:cNvPr id="23560" name="Picture 2"/>
          <p:cNvPicPr>
            <a:picLocks noChangeAspect="1" noChangeArrowheads="1"/>
          </p:cNvPicPr>
          <p:nvPr/>
        </p:nvPicPr>
        <p:blipFill>
          <a:blip r:embed="rId4" cstate="print"/>
          <a:srcRect l="1205"/>
          <a:stretch>
            <a:fillRect/>
          </a:stretch>
        </p:blipFill>
        <p:spPr bwMode="auto">
          <a:xfrm>
            <a:off x="4162425" y="1073150"/>
            <a:ext cx="4792663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5" y="5359400"/>
            <a:ext cx="2932113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ZoneTexte 9"/>
          <p:cNvSpPr txBox="1">
            <a:spLocks noChangeArrowheads="1"/>
          </p:cNvSpPr>
          <p:nvPr/>
        </p:nvSpPr>
        <p:spPr bwMode="auto">
          <a:xfrm>
            <a:off x="422275" y="2025650"/>
            <a:ext cx="32734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solidFill>
                  <a:srgbClr val="00B0F0"/>
                </a:solidFill>
                <a:latin typeface="Helvetica" pitchFamily="34" charset="0"/>
              </a:rPr>
              <a:t>Temat pracy:</a:t>
            </a:r>
          </a:p>
          <a:p>
            <a:r>
              <a:rPr lang="pl-PL">
                <a:latin typeface="Helvetica" pitchFamily="34" charset="0"/>
              </a:rPr>
              <a:t>320 000 osób przekraczają granicę </a:t>
            </a:r>
            <a:r>
              <a:rPr lang="fr-FR">
                <a:latin typeface="Helvetica" pitchFamily="34" charset="0"/>
              </a:rPr>
              <a:t>codziennie aby</a:t>
            </a:r>
            <a:r>
              <a:rPr lang="pl-PL">
                <a:latin typeface="Helvetica" pitchFamily="34" charset="0"/>
              </a:rPr>
              <a:t> prac</a:t>
            </a:r>
            <a:r>
              <a:rPr lang="fr-FR">
                <a:latin typeface="Helvetica" pitchFamily="34" charset="0"/>
              </a:rPr>
              <a:t>ować</a:t>
            </a:r>
            <a:r>
              <a:rPr lang="pl-PL">
                <a:latin typeface="Helvetica" pitchFamily="34" charset="0"/>
              </a:rPr>
              <a:t> w sąsiednich </a:t>
            </a:r>
            <a:r>
              <a:rPr lang="fr-FR">
                <a:latin typeface="Helvetica" pitchFamily="34" charset="0"/>
              </a:rPr>
              <a:t>krajach</a:t>
            </a:r>
          </a:p>
        </p:txBody>
      </p:sp>
      <p:sp>
        <p:nvSpPr>
          <p:cNvPr id="20" name="Triangle isocèle 19"/>
          <p:cNvSpPr/>
          <p:nvPr/>
        </p:nvSpPr>
        <p:spPr>
          <a:xfrm rot="5400000">
            <a:off x="3715543" y="4333082"/>
            <a:ext cx="766763" cy="660400"/>
          </a:xfrm>
          <a:prstGeom prst="triangl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564" name="ZoneTexte 22"/>
          <p:cNvSpPr txBox="1">
            <a:spLocks noChangeArrowheads="1"/>
          </p:cNvSpPr>
          <p:nvPr/>
        </p:nvSpPr>
        <p:spPr bwMode="auto">
          <a:xfrm>
            <a:off x="4895850" y="554038"/>
            <a:ext cx="4032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FAKT TRANSGRANICZNY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047750" y="500973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71CE6353-F59C-4B40-8FA8-A433C9EDD4AE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19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463073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580" name="Image 10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00025" y="5162550"/>
            <a:ext cx="4095750" cy="1000125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fr-FR" sz="2000" b="1" dirty="0" err="1">
                <a:solidFill>
                  <a:srgbClr val="00B0F0"/>
                </a:solidFill>
                <a:latin typeface="Helvetica" pitchFamily="34" charset="0"/>
                <a:ea typeface="+mn-ea"/>
                <a:cs typeface="Arial" pitchFamily="34" charset="0"/>
              </a:rPr>
              <a:t>Powody</a:t>
            </a:r>
            <a:r>
              <a:rPr lang="fr-FR" sz="2000" b="1" dirty="0">
                <a:solidFill>
                  <a:srgbClr val="00B0F0"/>
                </a:solidFill>
                <a:latin typeface="Helvetica" pitchFamily="34" charset="0"/>
                <a:ea typeface="+mn-ea"/>
                <a:cs typeface="Arial" pitchFamily="34" charset="0"/>
              </a:rPr>
              <a:t> do </a:t>
            </a:r>
            <a:r>
              <a:rPr lang="fr-FR" sz="2000" b="1" dirty="0" err="1">
                <a:solidFill>
                  <a:srgbClr val="00B0F0"/>
                </a:solidFill>
                <a:latin typeface="Helvetica" pitchFamily="34" charset="0"/>
                <a:ea typeface="+mn-ea"/>
                <a:cs typeface="Arial" pitchFamily="34" charset="0"/>
              </a:rPr>
              <a:t>ruchu</a:t>
            </a:r>
            <a:r>
              <a:rPr lang="fr-FR" sz="2000" b="1" dirty="0">
                <a:solidFill>
                  <a:srgbClr val="00B0F0"/>
                </a:solidFill>
                <a:latin typeface="Helvetica" pitchFamily="34" charset="0"/>
                <a:ea typeface="+mn-ea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B0F0"/>
                </a:solidFill>
                <a:latin typeface="Helvetica" pitchFamily="34" charset="0"/>
                <a:ea typeface="+mn-ea"/>
                <a:cs typeface="Arial" pitchFamily="34" charset="0"/>
              </a:rPr>
              <a:t>transgranicznego</a:t>
            </a:r>
            <a:r>
              <a:rPr lang="fr-FR" sz="2000" b="1" dirty="0">
                <a:solidFill>
                  <a:srgbClr val="00B0F0"/>
                </a:solidFill>
                <a:latin typeface="Helvetica" pitchFamily="34" charset="0"/>
                <a:ea typeface="+mn-ea"/>
                <a:cs typeface="Arial" pitchFamily="34" charset="0"/>
              </a:rPr>
              <a:t> </a:t>
            </a:r>
            <a:r>
              <a:rPr lang="fr-FR" sz="2000" b="1" dirty="0">
                <a:latin typeface="Helvetica" pitchFamily="34" charset="0"/>
                <a:ea typeface="+mn-ea"/>
                <a:cs typeface="Arial" pitchFamily="34" charset="0"/>
              </a:rPr>
              <a:t>i </a:t>
            </a:r>
            <a:r>
              <a:rPr lang="fr-FR" sz="2000" b="1" dirty="0" err="1">
                <a:latin typeface="Helvetica" pitchFamily="34" charset="0"/>
                <a:ea typeface="+mn-ea"/>
                <a:cs typeface="Arial" pitchFamily="34" charset="0"/>
              </a:rPr>
              <a:t>srodki</a:t>
            </a:r>
            <a:r>
              <a:rPr lang="fr-FR" sz="2000" b="1" dirty="0">
                <a:latin typeface="Helvetica" pitchFamily="34" charset="0"/>
                <a:ea typeface="+mn-ea"/>
                <a:cs typeface="Arial" pitchFamily="34" charset="0"/>
              </a:rPr>
              <a:t> </a:t>
            </a:r>
            <a:r>
              <a:rPr lang="fr-FR" sz="2000" b="1" dirty="0" err="1">
                <a:latin typeface="Helvetica" pitchFamily="34" charset="0"/>
                <a:ea typeface="+mn-ea"/>
                <a:cs typeface="Arial" pitchFamily="34" charset="0"/>
              </a:rPr>
              <a:t>transportu</a:t>
            </a:r>
            <a:r>
              <a:rPr lang="fr-FR" sz="2000" b="1" dirty="0">
                <a:latin typeface="Helvetica" pitchFamily="34" charset="0"/>
                <a:ea typeface="+mn-ea"/>
                <a:cs typeface="Arial" pitchFamily="34" charset="0"/>
              </a:rPr>
              <a:t> </a:t>
            </a:r>
            <a:r>
              <a:rPr lang="fr-FR" sz="2000" b="1" dirty="0" smtClean="0">
                <a:latin typeface="Helvetica" pitchFamily="34" charset="0"/>
                <a:ea typeface="+mn-ea"/>
                <a:cs typeface="Arial" pitchFamily="34" charset="0"/>
              </a:rPr>
              <a:t>(2006)</a:t>
            </a:r>
            <a:endParaRPr lang="fr-FR" sz="2000" b="1" dirty="0"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8338" y="927100"/>
            <a:ext cx="4265612" cy="553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4" name="ZoneTexte 9"/>
          <p:cNvSpPr txBox="1">
            <a:spLocks noChangeArrowheads="1"/>
          </p:cNvSpPr>
          <p:nvPr/>
        </p:nvSpPr>
        <p:spPr bwMode="auto">
          <a:xfrm>
            <a:off x="422275" y="2025650"/>
            <a:ext cx="32734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solidFill>
                  <a:srgbClr val="00B0F0"/>
                </a:solidFill>
                <a:latin typeface="Helvetica" pitchFamily="34" charset="0"/>
              </a:rPr>
              <a:t>Temat: </a:t>
            </a:r>
            <a:r>
              <a:rPr lang="fr-FR" sz="2400" b="1">
                <a:latin typeface="Helvetica" pitchFamily="34" charset="0"/>
              </a:rPr>
              <a:t>transport trangraniczny</a:t>
            </a:r>
            <a:endParaRPr lang="fr-FR">
              <a:latin typeface="Helvetica" pitchFamily="34" charset="0"/>
            </a:endParaRPr>
          </a:p>
        </p:txBody>
      </p:sp>
      <p:sp>
        <p:nvSpPr>
          <p:cNvPr id="13" name="Triangle isocèle 12"/>
          <p:cNvSpPr/>
          <p:nvPr/>
        </p:nvSpPr>
        <p:spPr>
          <a:xfrm rot="5400000">
            <a:off x="4153693" y="5447507"/>
            <a:ext cx="766763" cy="660400"/>
          </a:xfrm>
          <a:prstGeom prst="triangl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586" name="ZoneTexte 22"/>
          <p:cNvSpPr txBox="1">
            <a:spLocks noChangeArrowheads="1"/>
          </p:cNvSpPr>
          <p:nvPr/>
        </p:nvSpPr>
        <p:spPr bwMode="auto">
          <a:xfrm>
            <a:off x="4676775" y="554038"/>
            <a:ext cx="4032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FAKT TRANSGRANICZNY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047750" y="500973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4376738" y="3760788"/>
            <a:ext cx="26622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 dirty="0">
                <a:latin typeface="Arial" pitchFamily="34" charset="0"/>
                <a:cs typeface="Arial" pitchFamily="34" charset="0"/>
              </a:rPr>
              <a:t>Co to ​​</a:t>
            </a:r>
            <a:r>
              <a:rPr lang="fr-FR" sz="2400" b="1" dirty="0" err="1">
                <a:latin typeface="Arial" pitchFamily="34" charset="0"/>
                <a:cs typeface="Arial" pitchFamily="34" charset="0"/>
              </a:rPr>
              <a:t>jest</a:t>
            </a:r>
            <a:r>
              <a:rPr lang="fr-FR" sz="2400" b="1" dirty="0">
                <a:latin typeface="Arial" pitchFamily="34" charset="0"/>
                <a:cs typeface="Arial" pitchFamily="34" charset="0"/>
              </a:rPr>
              <a:t> MOT? 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19200" y="1265238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4456113" y="14414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69" name="ZoneTexte 13"/>
          <p:cNvSpPr txBox="1">
            <a:spLocks noChangeArrowheads="1"/>
          </p:cNvSpPr>
          <p:nvPr/>
        </p:nvSpPr>
        <p:spPr bwMode="auto">
          <a:xfrm>
            <a:off x="4530725" y="1325563"/>
            <a:ext cx="41798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 b="1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PREZENTACJA </a:t>
            </a:r>
          </a:p>
        </p:txBody>
      </p:sp>
      <p:pic>
        <p:nvPicPr>
          <p:cNvPr id="11270" name="Image 14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863" y="95250"/>
            <a:ext cx="14605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C48E3E7E-423B-4DA7-A3EB-CD1ECFDE2784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2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1272" name="Picture 8" descr="X:\COMMUNICATION\LOGOS\mot_2011\logo-mo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019425"/>
            <a:ext cx="260191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659052ED-B560-43DA-81D7-65D7B096575E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20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463073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604" name="Image 10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5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ZoneTexte 22"/>
          <p:cNvSpPr txBox="1">
            <a:spLocks noChangeArrowheads="1"/>
          </p:cNvSpPr>
          <p:nvPr/>
        </p:nvSpPr>
        <p:spPr bwMode="auto">
          <a:xfrm>
            <a:off x="4676775" y="554038"/>
            <a:ext cx="4032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FAKT TRANSGRANICZNY</a:t>
            </a:r>
          </a:p>
        </p:txBody>
      </p:sp>
      <p:sp>
        <p:nvSpPr>
          <p:cNvPr id="25607" name="ZoneTexte 9"/>
          <p:cNvSpPr txBox="1">
            <a:spLocks noChangeArrowheads="1"/>
          </p:cNvSpPr>
          <p:nvPr/>
        </p:nvSpPr>
        <p:spPr bwMode="auto">
          <a:xfrm>
            <a:off x="165100" y="1625600"/>
            <a:ext cx="402589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0B0F0"/>
                </a:solidFill>
                <a:latin typeface="Helvetica" pitchFamily="34" charset="0"/>
              </a:rPr>
              <a:t>Terytorialne</a:t>
            </a:r>
            <a:endParaRPr lang="fr-FR" sz="2400" b="1" dirty="0">
              <a:solidFill>
                <a:srgbClr val="00B0F0"/>
              </a:solidFill>
              <a:latin typeface="Helvetica" pitchFamily="34" charset="0"/>
            </a:endParaRPr>
          </a:p>
          <a:p>
            <a:r>
              <a:rPr lang="fr-FR" sz="2400" b="1" dirty="0" err="1">
                <a:solidFill>
                  <a:srgbClr val="00B0F0"/>
                </a:solidFill>
                <a:latin typeface="Helvetica" pitchFamily="34" charset="0"/>
              </a:rPr>
              <a:t>projekty</a:t>
            </a:r>
            <a:r>
              <a:rPr lang="fr-FR" sz="2400" b="1" dirty="0">
                <a:solidFill>
                  <a:srgbClr val="00B0F0"/>
                </a:solidFill>
                <a:latin typeface="Helvetica" pitchFamily="34" charset="0"/>
              </a:rPr>
              <a:t> </a:t>
            </a:r>
            <a:r>
              <a:rPr lang="fr-FR" sz="2400" b="1" dirty="0" err="1">
                <a:solidFill>
                  <a:srgbClr val="00B0F0"/>
                </a:solidFill>
                <a:latin typeface="Helvetica" pitchFamily="34" charset="0"/>
              </a:rPr>
              <a:t>transgraniczne</a:t>
            </a:r>
            <a:r>
              <a:rPr lang="fr-FR" sz="2400" b="1" dirty="0">
                <a:solidFill>
                  <a:srgbClr val="00B0F0"/>
                </a:solidFill>
                <a:latin typeface="Helvetica" pitchFamily="34" charset="0"/>
              </a:rPr>
              <a:t>: :</a:t>
            </a:r>
          </a:p>
          <a:p>
            <a:r>
              <a:rPr lang="pl-PL" dirty="0">
                <a:latin typeface="Helvetica" pitchFamily="34" charset="0"/>
              </a:rPr>
              <a:t>Obszar</a:t>
            </a:r>
            <a:r>
              <a:rPr lang="fr-FR" dirty="0">
                <a:latin typeface="Helvetica" pitchFamily="34" charset="0"/>
              </a:rPr>
              <a:t>y</a:t>
            </a:r>
            <a:r>
              <a:rPr lang="pl-PL" dirty="0">
                <a:latin typeface="Helvetica" pitchFamily="34" charset="0"/>
              </a:rPr>
              <a:t> </a:t>
            </a:r>
            <a:r>
              <a:rPr lang="fr-FR" dirty="0" err="1">
                <a:latin typeface="Helvetica" pitchFamily="34" charset="0"/>
              </a:rPr>
              <a:t>trans</a:t>
            </a:r>
            <a:r>
              <a:rPr lang="pl-PL" dirty="0">
                <a:latin typeface="Helvetica" pitchFamily="34" charset="0"/>
              </a:rPr>
              <a:t>graniczn</a:t>
            </a:r>
            <a:r>
              <a:rPr lang="fr-FR" dirty="0">
                <a:latin typeface="Helvetica" pitchFamily="34" charset="0"/>
              </a:rPr>
              <a:t>e</a:t>
            </a:r>
            <a:r>
              <a:rPr lang="pl-PL" dirty="0">
                <a:latin typeface="Helvetica" pitchFamily="34" charset="0"/>
              </a:rPr>
              <a:t> organizowane są na szczeblu politycznym w celu wspierania kwestii transgranicznych</a:t>
            </a:r>
            <a:endParaRPr lang="fr-FR" dirty="0">
              <a:latin typeface="Helvetica" pitchFamily="34" charset="0"/>
            </a:endParaRPr>
          </a:p>
        </p:txBody>
      </p:sp>
      <p:sp>
        <p:nvSpPr>
          <p:cNvPr id="25609" name="Rectangle 4"/>
          <p:cNvSpPr>
            <a:spLocks noChangeArrowheads="1"/>
          </p:cNvSpPr>
          <p:nvPr/>
        </p:nvSpPr>
        <p:spPr bwMode="auto">
          <a:xfrm>
            <a:off x="279400" y="5454650"/>
            <a:ext cx="3413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 err="1" smtClean="0">
                <a:solidFill>
                  <a:srgbClr val="00B0F0"/>
                </a:solidFill>
                <a:latin typeface="Helvetica" pitchFamily="34" charset="0"/>
              </a:rPr>
              <a:t>Mapa</a:t>
            </a:r>
            <a:r>
              <a:rPr lang="fr-FR" b="1" dirty="0" smtClean="0">
                <a:solidFill>
                  <a:srgbClr val="00B0F0"/>
                </a:solidFill>
                <a:latin typeface="Helvetica" pitchFamily="34" charset="0"/>
              </a:rPr>
              <a:t> </a:t>
            </a:r>
            <a:r>
              <a:rPr lang="fr-FR" b="1" dirty="0" err="1" smtClean="0">
                <a:solidFill>
                  <a:srgbClr val="00B0F0"/>
                </a:solidFill>
                <a:latin typeface="Helvetica" pitchFamily="34" charset="0"/>
              </a:rPr>
              <a:t>współpracy</a:t>
            </a:r>
            <a:r>
              <a:rPr lang="fr-FR" b="1" dirty="0" smtClean="0">
                <a:solidFill>
                  <a:srgbClr val="00B0F0"/>
                </a:solidFill>
                <a:latin typeface="Helvetica" pitchFamily="34" charset="0"/>
              </a:rPr>
              <a:t> </a:t>
            </a:r>
            <a:r>
              <a:rPr lang="fr-FR" b="1" dirty="0" err="1" smtClean="0">
                <a:solidFill>
                  <a:srgbClr val="00B0F0"/>
                </a:solidFill>
                <a:latin typeface="Helvetica" pitchFamily="34" charset="0"/>
              </a:rPr>
              <a:t>transgranicznej</a:t>
            </a:r>
            <a:r>
              <a:rPr lang="fr-FR" b="1" dirty="0" smtClean="0">
                <a:solidFill>
                  <a:srgbClr val="00B0F0"/>
                </a:solidFill>
                <a:latin typeface="Helvetica" pitchFamily="34" charset="0"/>
              </a:rPr>
              <a:t> </a:t>
            </a:r>
            <a:r>
              <a:rPr lang="fr-FR" b="1" dirty="0" err="1" smtClean="0">
                <a:solidFill>
                  <a:srgbClr val="00B0F0"/>
                </a:solidFill>
                <a:latin typeface="Helvetica" pitchFamily="34" charset="0"/>
              </a:rPr>
              <a:t>we</a:t>
            </a:r>
            <a:r>
              <a:rPr lang="fr-FR" b="1" dirty="0" smtClean="0">
                <a:solidFill>
                  <a:srgbClr val="00B0F0"/>
                </a:solidFill>
                <a:latin typeface="Helvetica" pitchFamily="34" charset="0"/>
              </a:rPr>
              <a:t> </a:t>
            </a:r>
            <a:r>
              <a:rPr lang="fr-FR" b="1" dirty="0" err="1" smtClean="0">
                <a:solidFill>
                  <a:srgbClr val="00B0F0"/>
                </a:solidFill>
                <a:latin typeface="Helvetica" pitchFamily="34" charset="0"/>
              </a:rPr>
              <a:t>Francji</a:t>
            </a:r>
            <a:endParaRPr lang="fr-FR" b="1" dirty="0" smtClean="0">
              <a:solidFill>
                <a:srgbClr val="00B0F0"/>
              </a:solidFill>
              <a:latin typeface="Helvetica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047750" y="500973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7013" y="3760788"/>
            <a:ext cx="24193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 l="-4773" r="4773"/>
          <a:stretch>
            <a:fillRect/>
          </a:stretch>
        </p:blipFill>
        <p:spPr bwMode="auto">
          <a:xfrm>
            <a:off x="1376363" y="4551363"/>
            <a:ext cx="2533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06875" y="1012190"/>
            <a:ext cx="4763171" cy="554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riangle isocèle 18"/>
          <p:cNvSpPr/>
          <p:nvPr/>
        </p:nvSpPr>
        <p:spPr>
          <a:xfrm rot="5400000">
            <a:off x="3575843" y="5577683"/>
            <a:ext cx="766763" cy="660400"/>
          </a:xfrm>
          <a:prstGeom prst="triangl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F3629D71-6373-42EC-8BA4-A5F8C72B12E0}" type="slidenum">
              <a:rPr lang="fr-FR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pPr/>
              <a:t>21</a:t>
            </a:fld>
            <a:endParaRPr lang="fr-FR" smtClean="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32771" name="Image 11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Espace réservé du numéro de diapositive 2"/>
          <p:cNvSpPr txBox="1">
            <a:spLocks/>
          </p:cNvSpPr>
          <p:nvPr/>
        </p:nvSpPr>
        <p:spPr bwMode="auto">
          <a:xfrm>
            <a:off x="6523038" y="63134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CCAD215-29D7-4A61-81F4-24403A55D66A}" type="slidenum">
              <a:rPr lang="fr-FR">
                <a:solidFill>
                  <a:srgbClr val="009EE0"/>
                </a:solidFill>
                <a:latin typeface="Arial" pitchFamily="34" charset="0"/>
              </a:rPr>
              <a:pPr algn="r"/>
              <a:t>21</a:t>
            </a:fld>
            <a:endParaRPr lang="fr-FR">
              <a:solidFill>
                <a:srgbClr val="009EE0"/>
              </a:solidFill>
              <a:latin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68363" y="650875"/>
            <a:ext cx="2960687" cy="9667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 algn="ctr">
              <a:defRPr/>
            </a:pPr>
            <a:r>
              <a:rPr lang="fr-FR" sz="1600" b="1" dirty="0" smtClean="0">
                <a:latin typeface="Arial"/>
                <a:cs typeface="Arial"/>
              </a:rPr>
              <a:t>MISSION OPÉRATIONNELLE</a:t>
            </a:r>
          </a:p>
          <a:p>
            <a:pPr marL="0" indent="0" algn="ctr">
              <a:lnSpc>
                <a:spcPct val="80000"/>
              </a:lnSpc>
              <a:defRPr/>
            </a:pPr>
            <a:r>
              <a:rPr lang="fr-FR" sz="1600" b="1" dirty="0" smtClean="0">
                <a:latin typeface="Arial"/>
                <a:cs typeface="Arial"/>
              </a:rPr>
              <a:t>TRANSFRONTALIÈRE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3998913" y="706438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75" name="ZoneTexte 20"/>
          <p:cNvSpPr txBox="1">
            <a:spLocks noChangeArrowheads="1"/>
          </p:cNvSpPr>
          <p:nvPr/>
        </p:nvSpPr>
        <p:spPr bwMode="auto">
          <a:xfrm>
            <a:off x="5840413" y="2500313"/>
            <a:ext cx="30829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r>
              <a:rPr lang="pl-PL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GRANICA FRANCJA-HISZPANIA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b="1" dirty="0" smtClean="0">
                <a:latin typeface="Arial" pitchFamily="34" charset="0"/>
                <a:cs typeface="Arial" pitchFamily="34" charset="0"/>
              </a:rPr>
            </a:br>
            <a:r>
              <a:rPr lang="pl-PL" b="1" dirty="0" smtClean="0">
                <a:latin typeface="Arial" pitchFamily="34" charset="0"/>
                <a:cs typeface="Arial" pitchFamily="34" charset="0"/>
              </a:rPr>
              <a:t>Współpraca transgraniczna: umowy kluczow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, programy i struktury zarządzania</a:t>
            </a:r>
            <a:endParaRPr lang="fr-FR" b="1" dirty="0">
              <a:latin typeface="Arial" pitchFamily="34" charset="0"/>
              <a:cs typeface="Arial" pitchFamily="34" charset="0"/>
            </a:endParaRPr>
          </a:p>
          <a:p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136525"/>
            <a:ext cx="5099050" cy="616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67DEB4D2-47E7-41A3-9B9A-F7730631ACE1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22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4630738" y="70961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772" name="Image 10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5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4" cstate="print"/>
          <a:srcRect l="26869" t="18015" r="25000" b="4306"/>
          <a:stretch>
            <a:fillRect/>
          </a:stretch>
        </p:blipFill>
        <p:spPr bwMode="auto">
          <a:xfrm>
            <a:off x="4711700" y="563563"/>
            <a:ext cx="4279900" cy="552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8" descr="http://www.francegazette.com/files/gazette%202009/gazette%200910/tourisme-actu%200910/saarmoselle_logo_x300.jpg"/>
          <p:cNvPicPr>
            <a:picLocks noChangeAspect="1" noChangeArrowheads="1"/>
          </p:cNvPicPr>
          <p:nvPr/>
        </p:nvPicPr>
        <p:blipFill>
          <a:blip r:embed="rId5" cstate="print"/>
          <a:srcRect r="7736"/>
          <a:stretch>
            <a:fillRect/>
          </a:stretch>
        </p:blipFill>
        <p:spPr bwMode="auto">
          <a:xfrm>
            <a:off x="5186363" y="1731963"/>
            <a:ext cx="76358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Image 11" descr="ETB.jpg"/>
          <p:cNvPicPr>
            <a:picLocks noChangeAspect="1"/>
          </p:cNvPicPr>
          <p:nvPr/>
        </p:nvPicPr>
        <p:blipFill>
          <a:blip r:embed="rId6" cstate="print"/>
          <a:srcRect t="7143" r="79137" b="60715"/>
          <a:stretch>
            <a:fillRect/>
          </a:stretch>
        </p:blipFill>
        <p:spPr bwMode="auto">
          <a:xfrm>
            <a:off x="8512175" y="4632325"/>
            <a:ext cx="2714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180975" y="2243138"/>
            <a:ext cx="4248150" cy="39549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 err="1" smtClean="0">
                <a:solidFill>
                  <a:srgbClr val="00B0F0"/>
                </a:solidFill>
                <a:latin typeface="Helvetica" pitchFamily="34" charset="0"/>
              </a:rPr>
              <a:t>Eurodystrykty</a:t>
            </a:r>
            <a:r>
              <a:rPr lang="fr-FR" sz="2400" b="1" dirty="0" smtClean="0">
                <a:solidFill>
                  <a:srgbClr val="00B0F0"/>
                </a:solidFill>
                <a:latin typeface="Helvetica" pitchFamily="34" charset="0"/>
              </a:rPr>
              <a:t> na </a:t>
            </a:r>
            <a:r>
              <a:rPr lang="fr-FR" sz="2400" b="1" dirty="0" err="1" smtClean="0">
                <a:solidFill>
                  <a:srgbClr val="00B0F0"/>
                </a:solidFill>
                <a:latin typeface="Helvetica" pitchFamily="34" charset="0"/>
              </a:rPr>
              <a:t>prograniczu</a:t>
            </a:r>
            <a:r>
              <a:rPr lang="fr-FR" sz="2400" b="1" dirty="0" smtClean="0">
                <a:solidFill>
                  <a:srgbClr val="00B0F0"/>
                </a:solidFill>
                <a:latin typeface="Helvetica" pitchFamily="34" charset="0"/>
              </a:rPr>
              <a:t> </a:t>
            </a:r>
            <a:r>
              <a:rPr lang="fr-FR" sz="2400" b="1" dirty="0" err="1" smtClean="0">
                <a:solidFill>
                  <a:srgbClr val="00B0F0"/>
                </a:solidFill>
                <a:latin typeface="Helvetica" pitchFamily="34" charset="0"/>
              </a:rPr>
              <a:t>francusko</a:t>
            </a:r>
            <a:r>
              <a:rPr lang="fr-FR" sz="2400" b="1" dirty="0" smtClean="0">
                <a:solidFill>
                  <a:srgbClr val="00B0F0"/>
                </a:solidFill>
                <a:latin typeface="Helvetica" pitchFamily="34" charset="0"/>
              </a:rPr>
              <a:t>-</a:t>
            </a:r>
            <a:r>
              <a:rPr lang="fr-FR" sz="2400" b="1" dirty="0" err="1" smtClean="0">
                <a:solidFill>
                  <a:srgbClr val="00B0F0"/>
                </a:solidFill>
                <a:latin typeface="Helvetica" pitchFamily="34" charset="0"/>
              </a:rPr>
              <a:t>niemieckim</a:t>
            </a:r>
            <a:endParaRPr lang="fr-FR" i="1" dirty="0">
              <a:solidFill>
                <a:srgbClr val="DADADA">
                  <a:lumMod val="50000"/>
                </a:srgbClr>
              </a:solidFill>
              <a:latin typeface="Helvetica" pitchFamily="34" charset="0"/>
            </a:endParaRPr>
          </a:p>
          <a:p>
            <a:pPr>
              <a:defRPr/>
            </a:pPr>
            <a:r>
              <a:rPr lang="fr-FR" sz="1400" dirty="0">
                <a:solidFill>
                  <a:srgbClr val="000514"/>
                </a:solidFill>
                <a:latin typeface="Helvetica" pitchFamily="34" charset="0"/>
              </a:rPr>
              <a:t>	</a:t>
            </a:r>
          </a:p>
          <a:p>
            <a:pPr marL="355600" indent="-3556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dirty="0">
                <a:solidFill>
                  <a:srgbClr val="000514"/>
                </a:solidFill>
                <a:latin typeface="Helvetica" pitchFamily="34" charset="0"/>
              </a:rPr>
              <a:t>SaarMoselle (2004)</a:t>
            </a:r>
          </a:p>
          <a:p>
            <a:pPr marL="355600" indent="-3556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dirty="0">
                <a:solidFill>
                  <a:srgbClr val="000514"/>
                </a:solidFill>
                <a:latin typeface="Helvetica" pitchFamily="34" charset="0"/>
              </a:rPr>
              <a:t>REGIO PAMINA (2008)</a:t>
            </a:r>
          </a:p>
          <a:p>
            <a:pPr marL="355600" indent="-3556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dirty="0" err="1">
                <a:solidFill>
                  <a:srgbClr val="000514"/>
                </a:solidFill>
                <a:latin typeface="Helvetica" pitchFamily="34" charset="0"/>
              </a:rPr>
              <a:t>Strasburg</a:t>
            </a:r>
            <a:r>
              <a:rPr lang="fr-FR" dirty="0">
                <a:solidFill>
                  <a:srgbClr val="000514"/>
                </a:solidFill>
                <a:latin typeface="Helvetica" pitchFamily="34" charset="0"/>
              </a:rPr>
              <a:t>-</a:t>
            </a:r>
            <a:r>
              <a:rPr lang="fr-FR" dirty="0" err="1">
                <a:solidFill>
                  <a:srgbClr val="000514"/>
                </a:solidFill>
                <a:latin typeface="Helvetica" pitchFamily="34" charset="0"/>
              </a:rPr>
              <a:t>Ortenau</a:t>
            </a:r>
            <a:r>
              <a:rPr lang="fr-FR" dirty="0">
                <a:solidFill>
                  <a:srgbClr val="000514"/>
                </a:solidFill>
                <a:latin typeface="Helvetica" pitchFamily="34" charset="0"/>
              </a:rPr>
              <a:t> (2003)</a:t>
            </a:r>
          </a:p>
          <a:p>
            <a:pPr marL="355600" indent="-3556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dirty="0" err="1">
                <a:solidFill>
                  <a:srgbClr val="000514"/>
                </a:solidFill>
                <a:latin typeface="Helvetica" pitchFamily="34" charset="0"/>
              </a:rPr>
              <a:t>Region</a:t>
            </a:r>
            <a:r>
              <a:rPr lang="fr-FR" dirty="0">
                <a:solidFill>
                  <a:srgbClr val="000514"/>
                </a:solidFill>
                <a:latin typeface="Helvetica" pitchFamily="34" charset="0"/>
              </a:rPr>
              <a:t> Freiburg/Centre et Sud Alsace (2006)</a:t>
            </a:r>
          </a:p>
          <a:p>
            <a:pPr marL="355600" indent="-3556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dirty="0" err="1">
                <a:solidFill>
                  <a:srgbClr val="000514"/>
                </a:solidFill>
                <a:latin typeface="Helvetica" pitchFamily="34" charset="0"/>
              </a:rPr>
              <a:t>Trinationaler</a:t>
            </a:r>
            <a:r>
              <a:rPr lang="fr-FR" dirty="0">
                <a:solidFill>
                  <a:srgbClr val="000514"/>
                </a:solidFill>
                <a:latin typeface="Helvetica" pitchFamily="34" charset="0"/>
              </a:rPr>
              <a:t> Eurodistrict Basel (2007) </a:t>
            </a:r>
          </a:p>
          <a:p>
            <a:pPr>
              <a:defRPr/>
            </a:pPr>
            <a:endParaRPr lang="fr-FR" sz="1400" dirty="0">
              <a:solidFill>
                <a:srgbClr val="000514"/>
              </a:solidFill>
              <a:latin typeface="Helvetica" pitchFamily="34" charset="0"/>
            </a:endParaRPr>
          </a:p>
        </p:txBody>
      </p:sp>
      <p:pic>
        <p:nvPicPr>
          <p:cNvPr id="32778" name="Picture 4" descr="http://www.eurodistrict-regio-pamina.com/pamina/IMG/jpg/eurodistrict_logo_rgb-web.jpg"/>
          <p:cNvPicPr>
            <a:picLocks noChangeAspect="1" noChangeArrowheads="1"/>
          </p:cNvPicPr>
          <p:nvPr/>
        </p:nvPicPr>
        <p:blipFill>
          <a:blip r:embed="rId7" cstate="print"/>
          <a:srcRect l="-25842" r="-20596"/>
          <a:stretch>
            <a:fillRect/>
          </a:stretch>
        </p:blipFill>
        <p:spPr bwMode="auto">
          <a:xfrm>
            <a:off x="5322888" y="3086100"/>
            <a:ext cx="1476375" cy="577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2779" name="Picture 6" descr="http://www.eurodistrict-regio-pamina.com/pamina/IMG/jpg/Logo_grand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67675" y="2184400"/>
            <a:ext cx="8604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3"/>
          <p:cNvPicPr>
            <a:picLocks noChangeAspect="1" noChangeArrowheads="1"/>
          </p:cNvPicPr>
          <p:nvPr/>
        </p:nvPicPr>
        <p:blipFill>
          <a:blip r:embed="rId9" cstate="print"/>
          <a:srcRect l="294" t="10704" r="69092" b="76033"/>
          <a:stretch>
            <a:fillRect/>
          </a:stretch>
        </p:blipFill>
        <p:spPr bwMode="auto">
          <a:xfrm>
            <a:off x="7840663" y="2894013"/>
            <a:ext cx="1074737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1047750" y="500973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u numéro de diapositive 4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F3D7D0A9-172F-4D81-ABC4-606E9691CF86}" type="slidenum">
              <a:rPr lang="en-US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23</a:t>
            </a:fld>
            <a:endParaRPr lang="en-US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071563" y="4143375"/>
            <a:ext cx="4572001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defRPr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Trebuchet MS" pitchFamily="34" charset="0"/>
              <a:ea typeface="+mn-ea"/>
            </a:endParaRPr>
          </a:p>
        </p:txBody>
      </p:sp>
      <p:sp>
        <p:nvSpPr>
          <p:cNvPr id="43013" name="ZoneTexte 15"/>
          <p:cNvSpPr txBox="1">
            <a:spLocks noChangeArrowheads="1"/>
          </p:cNvSpPr>
          <p:nvPr/>
        </p:nvSpPr>
        <p:spPr bwMode="auto">
          <a:xfrm>
            <a:off x="2027238" y="1793875"/>
            <a:ext cx="69516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indent="-742950" eaLnBrk="0" hangingPunct="0"/>
            <a:r>
              <a:rPr lang="fr-FR" sz="3200" b="1" dirty="0" err="1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Działania</a:t>
            </a:r>
            <a:r>
              <a:rPr lang="fr-FR" sz="3200" b="1" dirty="0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err="1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międzynarodowe</a:t>
            </a: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7350" y="2767013"/>
            <a:ext cx="6338888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avec flèche 8"/>
          <p:cNvCxnSpPr/>
          <p:nvPr/>
        </p:nvCxnSpPr>
        <p:spPr>
          <a:xfrm flipV="1">
            <a:off x="3027680" y="4493260"/>
            <a:ext cx="571500" cy="4445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4457700" y="3822700"/>
            <a:ext cx="800100" cy="50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34340" y="4975860"/>
            <a:ext cx="2788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Gujana Francuska</a:t>
            </a:r>
          </a:p>
          <a:p>
            <a:r>
              <a:rPr lang="fr-F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 </a:t>
            </a:r>
            <a:r>
              <a:rPr lang="fr-FR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Brazylią</a:t>
            </a:r>
            <a:r>
              <a:rPr lang="fr-F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 </a:t>
            </a:r>
            <a:r>
              <a:rPr lang="fr-FR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Surinamem</a:t>
            </a:r>
            <a:endParaRPr lang="fr-F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593080" y="5288280"/>
            <a:ext cx="2788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Afryka Zachodnia</a:t>
            </a:r>
            <a:endParaRPr lang="fr-FR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projekt</a:t>
            </a: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UNCDF)</a:t>
            </a:r>
            <a:endParaRPr lang="pl-PL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5222240" y="4371340"/>
            <a:ext cx="1102360" cy="8026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3642360" y="4142740"/>
            <a:ext cx="580072" cy="368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0" descr="motif_logo.ai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825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1047750" y="500973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u numéro de diapositive 4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F3D7D0A9-172F-4D81-ABC4-606E9691CF86}" type="slidenum">
              <a:rPr lang="en-US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24</a:t>
            </a:fld>
            <a:endParaRPr lang="en-US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3013" name="ZoneTexte 15"/>
          <p:cNvSpPr txBox="1">
            <a:spLocks noChangeArrowheads="1"/>
          </p:cNvSpPr>
          <p:nvPr/>
        </p:nvSpPr>
        <p:spPr bwMode="auto">
          <a:xfrm>
            <a:off x="1049338" y="1374775"/>
            <a:ext cx="69516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indent="-742950" eaLnBrk="0" hangingPunct="0"/>
            <a:r>
              <a:rPr lang="fr-FR" sz="3200" b="1" dirty="0" err="1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Wydarzenia</a:t>
            </a:r>
            <a:r>
              <a:rPr lang="fr-FR" sz="3200" b="1" dirty="0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 w 2014</a:t>
            </a:r>
            <a:endParaRPr lang="fr-FR" sz="3200" b="1" dirty="0" smtClean="0">
              <a:solidFill>
                <a:srgbClr val="009EE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Image 10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5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1047750" y="500973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15" name="ZoneTexte 15"/>
          <p:cNvSpPr txBox="1">
            <a:spLocks noChangeArrowheads="1"/>
          </p:cNvSpPr>
          <p:nvPr/>
        </p:nvSpPr>
        <p:spPr bwMode="auto">
          <a:xfrm>
            <a:off x="655638" y="2403475"/>
            <a:ext cx="72183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indent="-742950" eaLnBrk="0" hangingPunct="0"/>
            <a:r>
              <a:rPr lang="fr-FR" sz="2400" b="1" dirty="0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15 </a:t>
            </a:r>
            <a:r>
              <a:rPr lang="fr-FR" sz="2400" b="1" dirty="0" err="1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Kwietnia</a:t>
            </a:r>
            <a:r>
              <a:rPr lang="fr-FR" sz="2400" b="1" dirty="0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 2014 : 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Konferencja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« 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Współpraca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transgraniczna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w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zakresie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rozwoju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g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ospodarczego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» (w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Paryżu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fr-FR" sz="2400" dirty="0" smtClean="0">
              <a:latin typeface="Arial" pitchFamily="34" charset="0"/>
              <a:cs typeface="Arial" pitchFamily="34" charset="0"/>
            </a:endParaRPr>
          </a:p>
          <a:p>
            <a:pPr marL="742950" indent="-742950" eaLnBrk="0" hangingPunct="0"/>
            <a:endParaRPr lang="fr-FR" sz="2400" b="1" dirty="0" smtClean="0">
              <a:solidFill>
                <a:srgbClr val="009EE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5"/>
          <p:cNvSpPr txBox="1">
            <a:spLocks noChangeArrowheads="1"/>
          </p:cNvSpPr>
          <p:nvPr/>
        </p:nvSpPr>
        <p:spPr bwMode="auto">
          <a:xfrm>
            <a:off x="579438" y="3686175"/>
            <a:ext cx="69516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indent="-742950" eaLnBrk="0" hangingPunct="0"/>
            <a:r>
              <a:rPr lang="fr-FR" sz="2400" b="1" dirty="0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4-7 </a:t>
            </a:r>
            <a:r>
              <a:rPr lang="fr-FR" sz="2400" b="1" dirty="0" err="1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Listopad</a:t>
            </a:r>
            <a:r>
              <a:rPr lang="fr-FR" sz="2400" b="1" dirty="0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 2014: 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Konferencja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Border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regions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in transition (BRIT) « The Border :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a source of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Innovation » </a:t>
            </a:r>
            <a:r>
              <a:rPr lang="fr-FR" sz="2400" dirty="0" smtClean="0">
                <a:latin typeface="Arial" pitchFamily="34" charset="0"/>
                <a:cs typeface="Arial" pitchFamily="34" charset="0"/>
                <a:hlinkClick r:id="rId4"/>
              </a:rPr>
              <a:t>http://</a:t>
            </a:r>
            <a:r>
              <a:rPr lang="fr-FR" sz="2400" dirty="0" smtClean="0">
                <a:latin typeface="Arial" pitchFamily="34" charset="0"/>
                <a:cs typeface="Arial" pitchFamily="34" charset="0"/>
                <a:hlinkClick r:id="rId4"/>
              </a:rPr>
              <a:t>www.brit2014.org</a:t>
            </a:r>
            <a:endParaRPr lang="fr-FR" sz="2400" dirty="0" smtClean="0">
              <a:latin typeface="Arial" pitchFamily="34" charset="0"/>
              <a:cs typeface="Arial" pitchFamily="34" charset="0"/>
            </a:endParaRPr>
          </a:p>
          <a:p>
            <a:pPr marL="742950" indent="-742950" eaLnBrk="0" hangingPunct="0"/>
            <a:endParaRPr lang="fr-FR" sz="2400" b="1" dirty="0" smtClean="0">
              <a:solidFill>
                <a:srgbClr val="009EE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842963" y="3405188"/>
            <a:ext cx="36798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ca-ES" b="1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Więcej informacji:</a:t>
            </a:r>
          </a:p>
          <a:p>
            <a:endParaRPr lang="ca-ES" b="1">
              <a:solidFill>
                <a:srgbClr val="009EE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a-ES" b="1">
                <a:latin typeface="Arial" pitchFamily="34" charset="0"/>
                <a:cs typeface="Arial" pitchFamily="34" charset="0"/>
                <a:hlinkClick r:id="rId3"/>
              </a:rPr>
              <a:t>www.espaces-transfrontaliers.eu</a:t>
            </a:r>
            <a:endParaRPr lang="ca-ES" b="1">
              <a:latin typeface="Arial" pitchFamily="34" charset="0"/>
              <a:cs typeface="Arial" pitchFamily="34" charset="0"/>
            </a:endParaRPr>
          </a:p>
          <a:p>
            <a:endParaRPr lang="ca-ES" b="1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5838825" y="2719388"/>
            <a:ext cx="2971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ca-ES" sz="1600" b="1" dirty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Kontakt:</a:t>
            </a:r>
          </a:p>
          <a:p>
            <a:endParaRPr lang="ca-ES" sz="1600" b="1" dirty="0">
              <a:solidFill>
                <a:srgbClr val="009EE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a-ES" sz="1600" b="1" dirty="0">
                <a:latin typeface="Arial" pitchFamily="34" charset="0"/>
                <a:cs typeface="Arial" pitchFamily="34" charset="0"/>
              </a:rPr>
              <a:t>Mission Opérationnelle Transfrontalière</a:t>
            </a:r>
          </a:p>
          <a:p>
            <a:r>
              <a:rPr lang="ca-ES" sz="1600" dirty="0">
                <a:latin typeface="Arial" pitchFamily="34" charset="0"/>
                <a:cs typeface="Arial" pitchFamily="34" charset="0"/>
              </a:rPr>
              <a:t>38, rue des Bourdonnais </a:t>
            </a:r>
          </a:p>
          <a:p>
            <a:r>
              <a:rPr lang="ca-ES" sz="1600" dirty="0">
                <a:latin typeface="Arial" pitchFamily="34" charset="0"/>
                <a:cs typeface="Arial" pitchFamily="34" charset="0"/>
              </a:rPr>
              <a:t>75001  Paris – Francja</a:t>
            </a:r>
          </a:p>
          <a:p>
            <a:r>
              <a:rPr lang="ca-ES" sz="1600" b="1" dirty="0">
                <a:latin typeface="Arial" pitchFamily="34" charset="0"/>
                <a:cs typeface="Arial" pitchFamily="34" charset="0"/>
              </a:rPr>
              <a:t/>
            </a:r>
            <a:br>
              <a:rPr lang="ca-ES" sz="1600" b="1" dirty="0">
                <a:latin typeface="Arial" pitchFamily="34" charset="0"/>
                <a:cs typeface="Arial" pitchFamily="34" charset="0"/>
              </a:rPr>
            </a:br>
            <a:r>
              <a:rPr lang="ca-ES" sz="1600" b="1" dirty="0" smtClean="0">
                <a:latin typeface="Arial" pitchFamily="34" charset="0"/>
                <a:cs typeface="Arial" pitchFamily="34" charset="0"/>
                <a:hlinkClick r:id="rId4"/>
              </a:rPr>
              <a:t>jean.rubio@mot.asso.fr</a:t>
            </a:r>
            <a:endParaRPr lang="ca-ES" sz="1600" b="1" dirty="0">
              <a:latin typeface="Arial" pitchFamily="34" charset="0"/>
              <a:cs typeface="Arial" pitchFamily="34" charset="0"/>
            </a:endParaRPr>
          </a:p>
          <a:p>
            <a:endParaRPr lang="ca-ES" sz="1600" b="1" dirty="0">
              <a:latin typeface="Arial" pitchFamily="34" charset="0"/>
              <a:cs typeface="Arial" pitchFamily="34" charset="0"/>
            </a:endParaRPr>
          </a:p>
          <a:p>
            <a:endParaRPr lang="ca-ES" sz="1600" b="1" dirty="0">
              <a:latin typeface="Arial" pitchFamily="34" charset="0"/>
              <a:cs typeface="Arial" pitchFamily="34" charset="0"/>
            </a:endParaRPr>
          </a:p>
          <a:p>
            <a:r>
              <a:rPr lang="ca-ES" sz="1600" dirty="0">
                <a:latin typeface="Arial" pitchFamily="34" charset="0"/>
                <a:cs typeface="Arial" pitchFamily="34" charset="0"/>
              </a:rPr>
              <a:t>Tél. : +33 (0)1 55 80 56 80</a:t>
            </a:r>
            <a:endParaRPr lang="fr-FR" sz="1600" dirty="0"/>
          </a:p>
        </p:txBody>
      </p:sp>
      <p:sp>
        <p:nvSpPr>
          <p:cNvPr id="38916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46B821BE-D02C-4B2A-BDC8-18E01D35A2C7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25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46200" y="1284288"/>
            <a:ext cx="6143625" cy="19700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4800" b="1" dirty="0" smtClean="0">
                <a:latin typeface="Arial"/>
                <a:cs typeface="Arial"/>
              </a:rPr>
              <a:t>DZIĘKUJĘ</a:t>
            </a:r>
          </a:p>
          <a:p>
            <a:pPr marL="0" indent="0">
              <a:defRPr/>
            </a:pPr>
            <a:r>
              <a:rPr lang="fr-FR" sz="4400" b="1" dirty="0" smtClean="0">
                <a:solidFill>
                  <a:srgbClr val="009EE0"/>
                </a:solidFill>
                <a:latin typeface="Arial"/>
                <a:cs typeface="Arial"/>
              </a:rPr>
              <a:t>ZA UWAGĘ</a:t>
            </a:r>
            <a:endParaRPr lang="fr-FR" sz="4400" b="1" spc="300" dirty="0" smtClean="0">
              <a:solidFill>
                <a:srgbClr val="009EE0"/>
              </a:solidFill>
              <a:latin typeface="Arial"/>
              <a:cs typeface="Arial"/>
            </a:endParaRPr>
          </a:p>
          <a:p>
            <a:pPr algn="r">
              <a:defRPr/>
            </a:pPr>
            <a:endParaRPr lang="fr-FR" sz="1500" spc="-150" dirty="0" smtClean="0">
              <a:solidFill>
                <a:srgbClr val="3399FF"/>
              </a:solidFill>
              <a:latin typeface="Arial"/>
              <a:cs typeface="Arial"/>
            </a:endParaRPr>
          </a:p>
          <a:p>
            <a:pPr algn="r">
              <a:defRPr/>
            </a:pPr>
            <a:endParaRPr lang="fr-FR" sz="1500" spc="-15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pic>
        <p:nvPicPr>
          <p:cNvPr id="38918" name="Image 8" descr="motif_logo.ai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863" y="157163"/>
            <a:ext cx="14605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2"/>
          <p:cNvSpPr>
            <a:spLocks noGrp="1"/>
          </p:cNvSpPr>
          <p:nvPr>
            <p:ph type="sldNum" sz="quarter" idx="18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27EFAA11-CC77-4A47-97DF-07EF3D3C2757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 algn="r"/>
              <a:t>3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4387850" y="1468438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92" name="ZoneTexte 10"/>
          <p:cNvSpPr txBox="1">
            <a:spLocks noChangeArrowheads="1"/>
          </p:cNvSpPr>
          <p:nvPr/>
        </p:nvSpPr>
        <p:spPr bwMode="auto">
          <a:xfrm>
            <a:off x="4530725" y="1325563"/>
            <a:ext cx="3097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000" b="1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CEL</a:t>
            </a:r>
          </a:p>
        </p:txBody>
      </p:sp>
      <p:pic>
        <p:nvPicPr>
          <p:cNvPr id="12293" name="Image 11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863" y="95250"/>
            <a:ext cx="14605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219200" y="1265238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sp>
        <p:nvSpPr>
          <p:cNvPr id="12295" name="Rectangle 8"/>
          <p:cNvSpPr>
            <a:spLocks noChangeArrowheads="1"/>
          </p:cNvSpPr>
          <p:nvPr/>
        </p:nvSpPr>
        <p:spPr bwMode="auto">
          <a:xfrm>
            <a:off x="1085850" y="3390900"/>
            <a:ext cx="74009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latin typeface="Arial" pitchFamily="34" charset="0"/>
                <a:cs typeface="Arial" pitchFamily="34" charset="0"/>
              </a:rPr>
              <a:t>Ułatwienie</a:t>
            </a:r>
            <a:r>
              <a:rPr lang="pl-PL" sz="2400" b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 projektów transgranicznych</a:t>
            </a:r>
            <a:r>
              <a:rPr lang="pl-PL" sz="2400" b="1">
                <a:latin typeface="Arial" pitchFamily="34" charset="0"/>
                <a:cs typeface="Arial" pitchFamily="34" charset="0"/>
              </a:rPr>
              <a:t> </a:t>
            </a:r>
            <a:endParaRPr lang="fr-FR" sz="2400" b="1">
              <a:latin typeface="Arial" pitchFamily="34" charset="0"/>
              <a:cs typeface="Arial" pitchFamily="34" charset="0"/>
            </a:endParaRPr>
          </a:p>
          <a:p>
            <a:r>
              <a:rPr lang="fr-FR" sz="2400" b="1">
                <a:latin typeface="Arial" pitchFamily="34" charset="0"/>
                <a:cs typeface="Arial" pitchFamily="34" charset="0"/>
              </a:rPr>
              <a:t>i p</a:t>
            </a:r>
            <a:r>
              <a:rPr lang="pl-PL" sz="2400" b="1">
                <a:latin typeface="Arial" pitchFamily="34" charset="0"/>
                <a:cs typeface="Arial" pitchFamily="34" charset="0"/>
              </a:rPr>
              <a:t>romowanie </a:t>
            </a:r>
            <a:r>
              <a:rPr lang="pl-PL" sz="2400" b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współpracy transgranicznej</a:t>
            </a:r>
            <a:r>
              <a:rPr lang="pl-PL" sz="2400">
                <a:latin typeface="Arial" pitchFamily="34" charset="0"/>
                <a:cs typeface="Arial" pitchFamily="34" charset="0"/>
              </a:rPr>
              <a:t> </a:t>
            </a:r>
            <a:endParaRPr lang="fr-FR" sz="24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098BC2BB-E5E9-451A-B2EA-DE4A51F1D010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4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aphicFrame>
        <p:nvGraphicFramePr>
          <p:cNvPr id="663618" name="Group 66"/>
          <p:cNvGraphicFramePr>
            <a:graphicFrameLocks noGrp="1"/>
          </p:cNvGraphicFramePr>
          <p:nvPr>
            <p:ph idx="4294967295"/>
          </p:nvPr>
        </p:nvGraphicFramePr>
        <p:xfrm>
          <a:off x="817563" y="2438400"/>
          <a:ext cx="7467327" cy="3360729"/>
        </p:xfrm>
        <a:graphic>
          <a:graphicData uri="http://schemas.openxmlformats.org/drawingml/2006/table">
            <a:tbl>
              <a:tblPr/>
              <a:tblGrid>
                <a:gridCol w="1172542"/>
                <a:gridCol w="6294785"/>
              </a:tblGrid>
              <a:tr h="8895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1996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C8E4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lang="fr-FR" sz="18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Stwierdzenie</a:t>
                      </a:r>
                      <a:r>
                        <a:rPr lang="pl-PL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pl-PL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potrzeba wsparcia operacyjnego </a:t>
                      </a:r>
                      <a:r>
                        <a:rPr lang="fr-FR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 </a:t>
                      </a:r>
                      <a:r>
                        <a:rPr lang="pl-PL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projekt</a:t>
                      </a:r>
                      <a:r>
                        <a:rPr lang="fr-FR" sz="18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ach</a:t>
                      </a:r>
                      <a:r>
                        <a:rPr lang="pl-PL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transgraniczn</a:t>
                      </a:r>
                      <a:r>
                        <a:rPr lang="fr-FR" sz="18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ych</a:t>
                      </a:r>
                      <a:endParaRPr kumimoji="0" lang="en-I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C8E4">
                        <a:alpha val="50195"/>
                      </a:srgbClr>
                    </a:solidFill>
                  </a:tcPr>
                </a:tc>
              </a:tr>
              <a:tr h="1423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1997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Stworzenie MOT jak</a:t>
                      </a:r>
                      <a:r>
                        <a:rPr lang="fr-FR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fr-FR" sz="1800" b="1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structura </a:t>
                      </a:r>
                      <a:r>
                        <a:rPr lang="pl-PL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międzyresortow</a:t>
                      </a:r>
                      <a:r>
                        <a:rPr lang="fr-FR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</a:t>
                      </a:r>
                      <a:r>
                        <a:rPr lang="pl-PL" sz="1800" b="1" i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przez</a:t>
                      </a:r>
                      <a:r>
                        <a:rPr lang="fr-FR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rząd</a:t>
                      </a:r>
                      <a:endParaRPr lang="pl-PL" sz="1800" b="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(top-down)</a:t>
                      </a:r>
                      <a:endParaRPr lang="pl-PL" sz="1800" b="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l-PL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Wdrożenie pięciu pilotażowych m</a:t>
                      </a:r>
                      <a:r>
                        <a:rPr lang="fr-FR" sz="18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iast</a:t>
                      </a:r>
                      <a:r>
                        <a:rPr lang="pl-PL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(wybran</a:t>
                      </a:r>
                      <a:r>
                        <a:rPr lang="fr-FR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pl-PL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do eksperymentu) </a:t>
                      </a:r>
                      <a:endParaRPr lang="pl-PL" sz="18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</a:tr>
              <a:tr h="10081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1998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C8E4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lang="pl-PL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Stworzenie MOT</a:t>
                      </a:r>
                      <a:r>
                        <a:rPr lang="pl-PL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jako stowarzyszenie non profit, (Strasburg, styczeń) (sieci uczestników = bottom-up) </a:t>
                      </a:r>
                      <a:endParaRPr kumimoji="0" lang="en-I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C8E4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16" name="Connecteur droit 15"/>
          <p:cNvCxnSpPr/>
          <p:nvPr/>
        </p:nvCxnSpPr>
        <p:spPr>
          <a:xfrm>
            <a:off x="3968750" y="706438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23" name="ZoneTexte 16"/>
          <p:cNvSpPr txBox="1">
            <a:spLocks noChangeArrowheads="1"/>
          </p:cNvSpPr>
          <p:nvPr/>
        </p:nvSpPr>
        <p:spPr bwMode="auto">
          <a:xfrm>
            <a:off x="3989388" y="563563"/>
            <a:ext cx="3843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000" b="1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POWSTANIE</a:t>
            </a:r>
          </a:p>
        </p:txBody>
      </p:sp>
      <p:pic>
        <p:nvPicPr>
          <p:cNvPr id="13324" name="Image 17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Image 10" descr="motif_bandeau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895350" y="560388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3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Autre processus 47"/>
          <p:cNvSpPr/>
          <p:nvPr/>
        </p:nvSpPr>
        <p:spPr>
          <a:xfrm>
            <a:off x="477838" y="3895725"/>
            <a:ext cx="2201862" cy="876300"/>
          </a:xfrm>
          <a:prstGeom prst="flowChartAlternateProcess">
            <a:avLst/>
          </a:prstGeom>
          <a:solidFill>
            <a:srgbClr val="7FC8E4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26" name="Autre processus 25"/>
          <p:cNvSpPr/>
          <p:nvPr/>
        </p:nvSpPr>
        <p:spPr>
          <a:xfrm>
            <a:off x="6208713" y="3937000"/>
            <a:ext cx="2201862" cy="876300"/>
          </a:xfrm>
          <a:prstGeom prst="flowChartAlternateProcess">
            <a:avLst/>
          </a:prstGeom>
          <a:solidFill>
            <a:srgbClr val="7FC8E4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14340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1E2EC1DC-5067-44B7-A58B-7A9D71FF9E8B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5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447675" y="4056063"/>
            <a:ext cx="213836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b="1">
                <a:latin typeface="Arial" pitchFamily="34" charset="0"/>
                <a:cs typeface="Arial" pitchFamily="34" charset="0"/>
              </a:rPr>
              <a:t>Kierunki stanu </a:t>
            </a:r>
          </a:p>
          <a:p>
            <a:pPr>
              <a:spcBef>
                <a:spcPct val="50000"/>
              </a:spcBef>
            </a:pPr>
            <a:r>
              <a:rPr lang="fr-FR" sz="1200" b="1">
                <a:latin typeface="Arial" pitchFamily="34" charset="0"/>
                <a:cs typeface="Arial" pitchFamily="34" charset="0"/>
              </a:rPr>
              <a:t>Wsparcie państwa </a:t>
            </a:r>
            <a:endParaRPr lang="de-DE" sz="1200" b="1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6208713" y="4044950"/>
            <a:ext cx="2311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200" b="1">
                <a:latin typeface="Arial" pitchFamily="34" charset="0"/>
                <a:cs typeface="Arial" pitchFamily="34" charset="0"/>
              </a:rPr>
              <a:t>Informacje, odzysku potrzeby (potrzebę dostosowania wytycznych) </a:t>
            </a:r>
            <a:endParaRPr lang="de-DE" sz="1200" b="1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4343" name="ZoneTexte 15"/>
          <p:cNvSpPr txBox="1">
            <a:spLocks noChangeArrowheads="1"/>
          </p:cNvSpPr>
          <p:nvPr/>
        </p:nvSpPr>
        <p:spPr bwMode="auto">
          <a:xfrm>
            <a:off x="3743325" y="4124325"/>
            <a:ext cx="1243013" cy="430213"/>
          </a:xfrm>
          <a:prstGeom prst="rect">
            <a:avLst/>
          </a:prstGeom>
          <a:solidFill>
            <a:srgbClr val="003E5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Zespół techniczny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2509838" y="2919413"/>
            <a:ext cx="3667125" cy="711200"/>
          </a:xfrm>
          <a:prstGeom prst="roundRect">
            <a:avLst/>
          </a:prstGeom>
          <a:solidFill>
            <a:srgbClr val="009E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14345" name="ZoneTexte 1"/>
          <p:cNvSpPr txBox="1">
            <a:spLocks noChangeArrowheads="1"/>
          </p:cNvSpPr>
          <p:nvPr/>
        </p:nvSpPr>
        <p:spPr bwMode="auto">
          <a:xfrm>
            <a:off x="2520950" y="3128963"/>
            <a:ext cx="34782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Międzyresortowy komitet sterujący</a:t>
            </a:r>
          </a:p>
        </p:txBody>
      </p:sp>
      <p:sp>
        <p:nvSpPr>
          <p:cNvPr id="19" name="Rectangle à coins arrondis 18"/>
          <p:cNvSpPr/>
          <p:nvPr/>
        </p:nvSpPr>
        <p:spPr>
          <a:xfrm rot="10800000">
            <a:off x="2497138" y="5097463"/>
            <a:ext cx="3679825" cy="711200"/>
          </a:xfrm>
          <a:prstGeom prst="roundRect">
            <a:avLst/>
          </a:prstGeom>
          <a:solidFill>
            <a:srgbClr val="009E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14347" name="ZoneTexte 14"/>
          <p:cNvSpPr txBox="1">
            <a:spLocks noChangeArrowheads="1"/>
          </p:cNvSpPr>
          <p:nvPr/>
        </p:nvSpPr>
        <p:spPr bwMode="auto">
          <a:xfrm>
            <a:off x="2301875" y="5176838"/>
            <a:ext cx="4159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Stowarzyszenie</a:t>
            </a:r>
            <a:r>
              <a:rPr lang="pl-PL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(instytucje publiczne,</a:t>
            </a:r>
          </a:p>
          <a:p>
            <a:pPr algn="ctr"/>
            <a:r>
              <a:rPr lang="pl-PL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pół-publiczn</a:t>
            </a:r>
            <a:r>
              <a:rPr lang="fr-F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pl-PL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 prywatn</a:t>
            </a:r>
            <a:r>
              <a:rPr lang="fr-F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pl-PL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lèche en arc 11"/>
          <p:cNvSpPr/>
          <p:nvPr/>
        </p:nvSpPr>
        <p:spPr>
          <a:xfrm rot="16200000">
            <a:off x="2749550" y="3773488"/>
            <a:ext cx="1511300" cy="1708150"/>
          </a:xfrm>
          <a:prstGeom prst="circularArrow">
            <a:avLst/>
          </a:prstGeom>
          <a:solidFill>
            <a:srgbClr val="009E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Flèche en arc 30"/>
          <p:cNvSpPr/>
          <p:nvPr/>
        </p:nvSpPr>
        <p:spPr>
          <a:xfrm rot="5400000">
            <a:off x="4457700" y="3246438"/>
            <a:ext cx="1511300" cy="1708150"/>
          </a:xfrm>
          <a:prstGeom prst="circularArrow">
            <a:avLst/>
          </a:prstGeom>
          <a:solidFill>
            <a:srgbClr val="009E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2" name="Connecteur droit 21"/>
          <p:cNvCxnSpPr/>
          <p:nvPr/>
        </p:nvCxnSpPr>
        <p:spPr>
          <a:xfrm>
            <a:off x="3954463" y="650875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51" name="ZoneTexte 22"/>
          <p:cNvSpPr txBox="1">
            <a:spLocks noChangeArrowheads="1"/>
          </p:cNvSpPr>
          <p:nvPr/>
        </p:nvSpPr>
        <p:spPr bwMode="auto">
          <a:xfrm>
            <a:off x="3989388" y="563563"/>
            <a:ext cx="3843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000" b="1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STRUKTURA</a:t>
            </a:r>
          </a:p>
        </p:txBody>
      </p:sp>
      <p:pic>
        <p:nvPicPr>
          <p:cNvPr id="14352" name="Image 29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Image 31" descr="motif_bandeau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923925" y="560388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C1B92872-ABE7-46FB-948E-3D17159B1993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6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71748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312738" y="2314575"/>
            <a:ext cx="8335962" cy="3651250"/>
          </a:xfrm>
          <a:prstGeom prst="rect">
            <a:avLst/>
          </a:prstGeom>
        </p:spPr>
        <p:txBody>
          <a:bodyPr lIns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Partenerzy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założycielie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/>
                <a:cs typeface="Arial"/>
              </a:rPr>
              <a:t>(</a:t>
            </a:r>
            <a:r>
              <a:rPr lang="fr-FR" sz="2000" b="1" dirty="0" err="1" smtClean="0">
                <a:latin typeface="Arial"/>
                <a:cs typeface="Arial"/>
              </a:rPr>
              <a:t>Francja</a:t>
            </a:r>
            <a:r>
              <a:rPr lang="fr-FR" sz="2000" b="1" dirty="0" smtClean="0">
                <a:latin typeface="Arial"/>
                <a:cs typeface="Arial"/>
              </a:rPr>
              <a:t>)</a:t>
            </a:r>
            <a:endParaRPr lang="fr-FR" sz="2000" b="1" dirty="0">
              <a:latin typeface="Arial"/>
              <a:cs typeface="Arial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1600" b="1" dirty="0">
              <a:solidFill>
                <a:srgbClr val="7F7F7F"/>
              </a:solidFill>
              <a:latin typeface="Arial"/>
              <a:cs typeface="Arial"/>
            </a:endParaRP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Lucida Grande"/>
              <a:buChar char="■"/>
              <a:defRPr/>
            </a:pPr>
            <a:r>
              <a:rPr lang="fr-FR" sz="1600" b="1" dirty="0" smtClean="0">
                <a:solidFill>
                  <a:srgbClr val="7F7F7F"/>
                </a:solidFill>
                <a:latin typeface="Arial"/>
                <a:cs typeface="Arial"/>
              </a:rPr>
              <a:t>DATAR </a:t>
            </a:r>
            <a:r>
              <a:rPr lang="pl-PL" sz="1600" b="1" dirty="0" smtClean="0">
                <a:solidFill>
                  <a:srgbClr val="7F7F7F"/>
                </a:solidFill>
                <a:latin typeface="Arial"/>
                <a:cs typeface="Arial"/>
              </a:rPr>
              <a:t>Francuskie Biuro Pełnomocnika ds. Zagospodarowania Terenu i Polityki Regionalnej</a:t>
            </a:r>
            <a:endParaRPr lang="fr-FR" sz="1600" b="1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1"/>
              </a:buClr>
              <a:buFont typeface="Arial"/>
              <a:buNone/>
              <a:defRPr/>
            </a:pPr>
            <a:endParaRPr lang="fr-FR" sz="1600" b="1" dirty="0">
              <a:solidFill>
                <a:srgbClr val="7F7F7F"/>
              </a:solidFill>
              <a:latin typeface="Arial"/>
              <a:cs typeface="Arial"/>
            </a:endParaRP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Lucida Grande"/>
              <a:buChar char="■"/>
              <a:defRPr/>
            </a:pPr>
            <a:r>
              <a:rPr lang="fr-FR" sz="1600" b="1" dirty="0">
                <a:solidFill>
                  <a:srgbClr val="7F7F7F"/>
                </a:solidFill>
                <a:latin typeface="Arial"/>
                <a:cs typeface="Arial"/>
              </a:rPr>
              <a:t>Caisse des </a:t>
            </a:r>
            <a:r>
              <a:rPr lang="fr-FR" sz="1600" b="1" dirty="0" smtClean="0">
                <a:solidFill>
                  <a:srgbClr val="7F7F7F"/>
                </a:solidFill>
                <a:latin typeface="Arial"/>
                <a:cs typeface="Arial"/>
              </a:rPr>
              <a:t>Dépôts (CDC) : </a:t>
            </a:r>
            <a:r>
              <a:rPr lang="fr-FR" sz="1600" b="1" dirty="0" err="1" smtClean="0">
                <a:solidFill>
                  <a:srgbClr val="7F7F7F"/>
                </a:solidFill>
                <a:latin typeface="Arial"/>
                <a:cs typeface="Arial"/>
              </a:rPr>
              <a:t>Kasa</a:t>
            </a:r>
            <a:r>
              <a:rPr lang="fr-FR" sz="1600" b="1" dirty="0" smtClean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fr-FR" sz="1600" b="1" dirty="0" err="1" smtClean="0">
                <a:solidFill>
                  <a:srgbClr val="7F7F7F"/>
                </a:solidFill>
                <a:latin typeface="Arial"/>
                <a:cs typeface="Arial"/>
              </a:rPr>
              <a:t>depozytowa</a:t>
            </a:r>
            <a:endParaRPr lang="fr-FR" sz="1600" b="1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Lucida Grande"/>
              <a:buChar char="■"/>
              <a:defRPr/>
            </a:pPr>
            <a:endParaRPr lang="fr-FR" sz="1600" b="1" dirty="0">
              <a:solidFill>
                <a:srgbClr val="7F7F7F"/>
              </a:solidFill>
              <a:latin typeface="Arial"/>
              <a:cs typeface="Arial"/>
            </a:endParaRP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Lucida Grande"/>
              <a:buChar char="■"/>
              <a:defRPr/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Ministerstw</a:t>
            </a:r>
            <a:r>
              <a:rPr lang="fr-FR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Ekologii, Zrównoważonego Rozwoju, Transpor</a:t>
            </a:r>
            <a:r>
              <a:rPr lang="fr-FR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 Mieszkalnictwa</a:t>
            </a:r>
            <a:endParaRPr lang="fr-FR" sz="16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defRPr/>
            </a:pPr>
            <a:endParaRPr lang="fr-FR" sz="1600" b="1" dirty="0">
              <a:solidFill>
                <a:srgbClr val="7F7F7F"/>
              </a:solidFill>
              <a:latin typeface="Arial"/>
              <a:cs typeface="Arial"/>
            </a:endParaRP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Lucida Grande"/>
              <a:buChar char="■"/>
              <a:defRPr/>
            </a:pPr>
            <a:r>
              <a:rPr lang="pl-PL" sz="1600" b="1" dirty="0" smtClean="0">
                <a:solidFill>
                  <a:srgbClr val="7F7F7F"/>
                </a:solidFill>
                <a:latin typeface="Arial"/>
                <a:cs typeface="Arial"/>
              </a:rPr>
              <a:t>Ministerstwo Spraw Zagranicznych i Europejskich</a:t>
            </a:r>
            <a:endParaRPr lang="fr-FR" sz="1600" b="1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Lucida Grande"/>
              <a:buChar char="■"/>
              <a:defRPr/>
            </a:pPr>
            <a:endParaRPr lang="fr-FR" sz="1600" b="1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Lucida Grande"/>
              <a:buChar char="■"/>
              <a:defRPr/>
            </a:pPr>
            <a:r>
              <a:rPr lang="fr-FR" sz="1600" b="1" dirty="0" err="1" smtClean="0">
                <a:solidFill>
                  <a:srgbClr val="7F7F7F"/>
                </a:solidFill>
                <a:latin typeface="Arial"/>
                <a:cs typeface="Arial"/>
              </a:rPr>
              <a:t>Ministerstwo</a:t>
            </a:r>
            <a:r>
              <a:rPr lang="fr-FR" sz="1600" b="1" dirty="0" smtClean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fr-FR" sz="1600" b="1" dirty="0" err="1" smtClean="0">
                <a:solidFill>
                  <a:srgbClr val="7F7F7F"/>
                </a:solidFill>
                <a:latin typeface="Arial"/>
                <a:cs typeface="Arial"/>
              </a:rPr>
              <a:t>Spraw</a:t>
            </a:r>
            <a:r>
              <a:rPr lang="fr-FR" sz="1600" b="1" dirty="0" smtClean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fr-FR" sz="1600" b="1" dirty="0" err="1" smtClean="0">
                <a:solidFill>
                  <a:srgbClr val="7F7F7F"/>
                </a:solidFill>
                <a:latin typeface="Arial"/>
                <a:cs typeface="Arial"/>
              </a:rPr>
              <a:t>Wewnętrznych</a:t>
            </a:r>
            <a:endParaRPr lang="fr-FR" sz="160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3983038" y="665163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5" name="ZoneTexte 12"/>
          <p:cNvSpPr txBox="1">
            <a:spLocks noChangeArrowheads="1"/>
          </p:cNvSpPr>
          <p:nvPr/>
        </p:nvSpPr>
        <p:spPr bwMode="auto">
          <a:xfrm>
            <a:off x="4003675" y="508000"/>
            <a:ext cx="38433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000" b="1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PARTNERZY</a:t>
            </a:r>
          </a:p>
        </p:txBody>
      </p:sp>
      <p:pic>
        <p:nvPicPr>
          <p:cNvPr id="15366" name="Image 15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16" descr="motif_bandeau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914400" y="541338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267DBB47-D0B5-42CD-8828-B4BF61241D2D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7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3998913" y="706438"/>
            <a:ext cx="0" cy="43338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6" name="ZoneTexte 16"/>
          <p:cNvSpPr txBox="1">
            <a:spLocks noChangeArrowheads="1"/>
          </p:cNvSpPr>
          <p:nvPr/>
        </p:nvSpPr>
        <p:spPr bwMode="auto">
          <a:xfrm>
            <a:off x="4038600" y="639763"/>
            <a:ext cx="4981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 b="1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LE RESEAU DE LA MOT</a:t>
            </a:r>
          </a:p>
        </p:txBody>
      </p:sp>
      <p:pic>
        <p:nvPicPr>
          <p:cNvPr id="15368" name="Picture 8" descr="X:\CARTOGRAPHIE\CARTES\cartes_a_imprimer\ADHERENTS\carte_adherents_février_2014.png"/>
          <p:cNvPicPr>
            <a:picLocks noChangeAspect="1" noChangeArrowheads="1"/>
          </p:cNvPicPr>
          <p:nvPr/>
        </p:nvPicPr>
        <p:blipFill>
          <a:blip r:embed="rId3" cstate="print"/>
          <a:srcRect b="31286"/>
          <a:stretch>
            <a:fillRect/>
          </a:stretch>
        </p:blipFill>
        <p:spPr bwMode="auto">
          <a:xfrm>
            <a:off x="2475282" y="0"/>
            <a:ext cx="6668718" cy="6480629"/>
          </a:xfrm>
          <a:prstGeom prst="rect">
            <a:avLst/>
          </a:prstGeom>
          <a:noFill/>
        </p:spPr>
      </p:pic>
      <p:pic>
        <p:nvPicPr>
          <p:cNvPr id="11" name="Picture 8" descr="X:\CARTOGRAPHIE\CARTES\cartes_a_imprimer\ADHERENTS\carte_adherents_février_2014.png"/>
          <p:cNvPicPr>
            <a:picLocks noChangeAspect="1" noChangeArrowheads="1"/>
          </p:cNvPicPr>
          <p:nvPr/>
        </p:nvPicPr>
        <p:blipFill>
          <a:blip r:embed="rId4" cstate="print"/>
          <a:srcRect t="72217" r="49718"/>
          <a:stretch>
            <a:fillRect/>
          </a:stretch>
        </p:blipFill>
        <p:spPr bwMode="auto">
          <a:xfrm>
            <a:off x="0" y="2822092"/>
            <a:ext cx="2685143" cy="2098250"/>
          </a:xfrm>
          <a:prstGeom prst="rect">
            <a:avLst/>
          </a:prstGeom>
          <a:noFill/>
        </p:spPr>
      </p:pic>
      <p:pic>
        <p:nvPicPr>
          <p:cNvPr id="12" name="Picture 8" descr="X:\CARTOGRAPHIE\CARTES\cartes_a_imprimer\ADHERENTS\carte_adherents_février_2014.png"/>
          <p:cNvPicPr>
            <a:picLocks noChangeAspect="1" noChangeArrowheads="1"/>
          </p:cNvPicPr>
          <p:nvPr/>
        </p:nvPicPr>
        <p:blipFill>
          <a:blip r:embed="rId4" cstate="print"/>
          <a:srcRect l="50554" t="72217"/>
          <a:stretch>
            <a:fillRect/>
          </a:stretch>
        </p:blipFill>
        <p:spPr bwMode="auto">
          <a:xfrm>
            <a:off x="0" y="4759750"/>
            <a:ext cx="2640540" cy="2098250"/>
          </a:xfrm>
          <a:prstGeom prst="rect">
            <a:avLst/>
          </a:prstGeom>
          <a:noFill/>
        </p:spPr>
      </p:pic>
      <p:pic>
        <p:nvPicPr>
          <p:cNvPr id="14" name="Image 14" descr="motif_logo.ai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501900" y="0"/>
            <a:ext cx="1473200" cy="147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866775" y="522288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EDA7EABD-6CCB-42F2-A0F3-968303C124C0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8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71748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307975" y="2319338"/>
            <a:ext cx="8005763" cy="2381250"/>
          </a:xfrm>
          <a:prstGeom prst="rect">
            <a:avLst/>
          </a:prstGeom>
        </p:spPr>
        <p:txBody>
          <a:bodyPr lIns="0"/>
          <a:lstStyle/>
          <a:p>
            <a:pPr marL="0" indent="-2196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fr-FR" sz="2400" b="1" dirty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Wsparcie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operacyjne</a:t>
            </a:r>
            <a:r>
              <a:rPr lang="fr-FR" sz="2400" dirty="0">
                <a:latin typeface="Arial"/>
                <a:cs typeface="Arial"/>
              </a:rPr>
              <a:t/>
            </a:r>
            <a:br>
              <a:rPr lang="fr-FR" sz="2400" dirty="0">
                <a:latin typeface="Arial"/>
                <a:cs typeface="Arial"/>
              </a:rPr>
            </a:br>
            <a:endParaRPr lang="fr-FR" sz="2400" dirty="0" smtClean="0">
              <a:latin typeface="Arial"/>
              <a:cs typeface="Arial"/>
            </a:endParaRPr>
          </a:p>
          <a:p>
            <a:pPr marL="0" indent="-2196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Sieci</a:t>
            </a:r>
            <a:r>
              <a:rPr lang="fr-FR" sz="2400" b="1" dirty="0" smtClean="0">
                <a:latin typeface="Arial"/>
                <a:cs typeface="Arial"/>
              </a:rPr>
              <a:t> i </a:t>
            </a:r>
            <a:r>
              <a:rPr lang="fr-FR" sz="2400" b="1" dirty="0" err="1" smtClean="0">
                <a:latin typeface="Arial"/>
                <a:cs typeface="Arial"/>
              </a:rPr>
              <a:t>informacja</a:t>
            </a:r>
            <a:r>
              <a:rPr lang="fr-FR" sz="2400" b="1" dirty="0" smtClean="0">
                <a:latin typeface="Arial"/>
                <a:cs typeface="Arial"/>
              </a:rPr>
              <a:t>  </a:t>
            </a:r>
            <a:r>
              <a:rPr lang="fr-FR" sz="2400" dirty="0" smtClean="0">
                <a:latin typeface="Arial"/>
                <a:cs typeface="Arial"/>
              </a:rPr>
              <a:t/>
            </a:r>
            <a:br>
              <a:rPr lang="fr-FR" sz="2400" dirty="0" smtClean="0">
                <a:latin typeface="Arial"/>
                <a:cs typeface="Arial"/>
              </a:rPr>
            </a:br>
            <a:endParaRPr lang="fr-FR" sz="2400" dirty="0" smtClean="0">
              <a:latin typeface="Arial"/>
              <a:cs typeface="Arial"/>
            </a:endParaRPr>
          </a:p>
          <a:p>
            <a:pPr marL="355600" indent="-3556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fr-FR" sz="2400" b="1" dirty="0" smtClean="0">
                <a:latin typeface="Arial"/>
                <a:cs typeface="Arial"/>
              </a:rPr>
              <a:t>3. </a:t>
            </a:r>
            <a:r>
              <a:rPr lang="pl-PL" sz="2400" b="1" dirty="0" smtClean="0">
                <a:latin typeface="Arial"/>
                <a:cs typeface="Arial"/>
              </a:rPr>
              <a:t>Wsparcie i pomoc dla strategi</a:t>
            </a:r>
            <a:r>
              <a:rPr lang="fr-FR" sz="2400" b="1" dirty="0" err="1" smtClean="0">
                <a:latin typeface="Arial"/>
                <a:cs typeface="Arial"/>
              </a:rPr>
              <a:t>cznych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polityk</a:t>
            </a:r>
            <a:r>
              <a:rPr lang="pl-PL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narodowych</a:t>
            </a:r>
            <a:endParaRPr lang="fr-FR" sz="2400" b="1" dirty="0" smtClean="0">
              <a:latin typeface="Arial"/>
              <a:cs typeface="Arial"/>
            </a:endParaRPr>
          </a:p>
          <a:p>
            <a:pPr marL="355600" indent="-35560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2400" b="1" dirty="0" smtClean="0">
              <a:latin typeface="Arial"/>
              <a:cs typeface="Arial"/>
            </a:endParaRPr>
          </a:p>
          <a:p>
            <a:pPr marL="355600" indent="-3556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fr-FR" sz="2400" b="1" dirty="0" smtClean="0">
                <a:latin typeface="Arial"/>
                <a:cs typeface="Arial"/>
              </a:rPr>
              <a:t>4. </a:t>
            </a:r>
            <a:r>
              <a:rPr lang="fr-FR" sz="2400" b="1" dirty="0" err="1" smtClean="0">
                <a:latin typeface="Arial"/>
                <a:cs typeface="Arial"/>
              </a:rPr>
              <a:t>Struktrury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sieciowe</a:t>
            </a:r>
            <a:r>
              <a:rPr lang="fr-FR" sz="2400" b="1" dirty="0" smtClean="0">
                <a:latin typeface="Arial"/>
                <a:cs typeface="Arial"/>
              </a:rPr>
              <a:t> i </a:t>
            </a:r>
            <a:r>
              <a:rPr lang="fr-FR" sz="2400" b="1" dirty="0" err="1" smtClean="0">
                <a:latin typeface="Arial"/>
                <a:cs typeface="Arial"/>
              </a:rPr>
              <a:t>pozycjonowanie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europejskie</a:t>
            </a:r>
            <a:endParaRPr lang="de-DE" sz="2400" b="1" dirty="0">
              <a:latin typeface="Arial"/>
              <a:cs typeface="Arial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4159250" y="692150"/>
            <a:ext cx="0" cy="4333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3" name="ZoneTexte 20"/>
          <p:cNvSpPr txBox="1">
            <a:spLocks noChangeArrowheads="1"/>
          </p:cNvSpPr>
          <p:nvPr/>
        </p:nvSpPr>
        <p:spPr bwMode="auto">
          <a:xfrm>
            <a:off x="4359275" y="576263"/>
            <a:ext cx="3841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000" b="1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MISJE</a:t>
            </a:r>
          </a:p>
        </p:txBody>
      </p:sp>
      <p:pic>
        <p:nvPicPr>
          <p:cNvPr id="17414" name="Image 9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Image 10" descr="motif_bandeau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0" y="1471613"/>
            <a:ext cx="85725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1114425" y="522288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6F940203-0431-4B45-AFB7-7F87C8E2C468}" type="slidenum">
              <a:rPr lang="fr-FR" smtClean="0">
                <a:solidFill>
                  <a:srgbClr val="009EE0"/>
                </a:solidFill>
                <a:latin typeface="Arial" pitchFamily="34" charset="0"/>
                <a:ea typeface="ＭＳ Ｐゴシック" pitchFamily="34" charset="-128"/>
              </a:rPr>
              <a:pPr/>
              <a:t>9</a:t>
            </a:fld>
            <a:endParaRPr lang="fr-FR" smtClean="0">
              <a:solidFill>
                <a:srgbClr val="009EE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8675" name="Image 15" descr="motif_logo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84150"/>
            <a:ext cx="6397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Image 16" descr="motif_bandeau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0" y="1681163"/>
            <a:ext cx="85725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necteur droit 12"/>
          <p:cNvCxnSpPr/>
          <p:nvPr/>
        </p:nvCxnSpPr>
        <p:spPr>
          <a:xfrm rot="16200000" flipH="1">
            <a:off x="3538538" y="1109663"/>
            <a:ext cx="896937" cy="79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0" name="ZoneTexte 23"/>
          <p:cNvSpPr txBox="1">
            <a:spLocks noChangeArrowheads="1"/>
          </p:cNvSpPr>
          <p:nvPr/>
        </p:nvSpPr>
        <p:spPr bwMode="auto">
          <a:xfrm>
            <a:off x="4172631" y="610961"/>
            <a:ext cx="55927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 b="1" dirty="0" err="1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Wsparcie</a:t>
            </a:r>
            <a:r>
              <a:rPr lang="fr-FR" sz="3200" b="1" dirty="0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dirty="0" err="1" smtClean="0">
                <a:solidFill>
                  <a:srgbClr val="009EE0"/>
                </a:solidFill>
                <a:latin typeface="Arial" pitchFamily="34" charset="0"/>
                <a:cs typeface="Arial" pitchFamily="34" charset="0"/>
              </a:rPr>
              <a:t>operacyjne</a:t>
            </a:r>
            <a:endParaRPr lang="fr-FR" sz="3200" b="1" dirty="0">
              <a:solidFill>
                <a:srgbClr val="009EE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47750" y="500973"/>
            <a:ext cx="3217863" cy="11144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fr-FR" sz="1600" b="1" dirty="0" smtClean="0">
                <a:latin typeface="Arial"/>
                <a:cs typeface="Arial"/>
              </a:rPr>
              <a:t>TRANSGRANICZNA MISJA</a:t>
            </a:r>
          </a:p>
          <a:p>
            <a:pPr marL="0" indent="0">
              <a:lnSpc>
                <a:spcPct val="80000"/>
              </a:lnSpc>
              <a:defRPr/>
            </a:pPr>
            <a:r>
              <a:rPr lang="fr-FR" sz="2800" b="1" dirty="0" smtClean="0">
                <a:solidFill>
                  <a:srgbClr val="009EE0"/>
                </a:solidFill>
                <a:latin typeface="Arial"/>
                <a:cs typeface="Arial"/>
              </a:rPr>
              <a:t>OPERACYJNA</a:t>
            </a:r>
          </a:p>
          <a:p>
            <a:pPr algn="r">
              <a:defRPr/>
            </a:pPr>
            <a:endParaRPr lang="fr-FR" sz="2800" dirty="0">
              <a:solidFill>
                <a:srgbClr val="3399FF"/>
              </a:solidFill>
              <a:latin typeface="Arial"/>
              <a:cs typeface="Arial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l="27756" t="2469" b="4073"/>
          <a:stretch>
            <a:fillRect/>
          </a:stretch>
        </p:blipFill>
        <p:spPr bwMode="auto">
          <a:xfrm>
            <a:off x="203200" y="3729732"/>
            <a:ext cx="3970784" cy="123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b="16998"/>
          <a:stretch>
            <a:fillRect/>
          </a:stretch>
        </p:blipFill>
        <p:spPr bwMode="auto">
          <a:xfrm>
            <a:off x="4503423" y="1276897"/>
            <a:ext cx="4272277" cy="504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40543" y="2233712"/>
            <a:ext cx="3473467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pl-PL" sz="1600" b="1" kern="0" dirty="0" smtClean="0">
                <a:solidFill>
                  <a:srgbClr val="00B0F0"/>
                </a:solidFill>
                <a:latin typeface="Arial"/>
                <a:cs typeface="Arial"/>
              </a:rPr>
              <a:t>Studium porównawcze i </a:t>
            </a:r>
            <a:br>
              <a:rPr lang="pl-PL" sz="1600" b="1" kern="0" dirty="0" smtClean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pl-PL" sz="1600" b="1" kern="0" dirty="0" smtClean="0">
                <a:solidFill>
                  <a:srgbClr val="00B0F0"/>
                </a:solidFill>
                <a:latin typeface="Arial"/>
                <a:cs typeface="Arial"/>
              </a:rPr>
              <a:t>obserwacja statystyczna </a:t>
            </a:r>
            <a:r>
              <a:rPr lang="fr-FR" sz="1600" b="1" kern="0" dirty="0" smtClean="0">
                <a:solidFill>
                  <a:srgbClr val="00B0F0"/>
                </a:solidFill>
                <a:latin typeface="Arial"/>
                <a:cs typeface="Arial"/>
              </a:rPr>
              <a:t>w </a:t>
            </a:r>
            <a:r>
              <a:rPr lang="fr-FR" sz="1600" b="1" kern="0" dirty="0" err="1" smtClean="0">
                <a:solidFill>
                  <a:srgbClr val="00B0F0"/>
                </a:solidFill>
                <a:latin typeface="Arial"/>
                <a:cs typeface="Arial"/>
              </a:rPr>
              <a:t>obszarach</a:t>
            </a:r>
            <a:r>
              <a:rPr lang="fr-FR" sz="1600" b="1" kern="0" dirty="0" smtClean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lang="fr-FR" sz="1600" b="1" kern="0" dirty="0" err="1" smtClean="0">
                <a:solidFill>
                  <a:srgbClr val="00B0F0"/>
                </a:solidFill>
                <a:latin typeface="Arial"/>
                <a:cs typeface="Arial"/>
              </a:rPr>
              <a:t>transgranicznych</a:t>
            </a:r>
            <a:r>
              <a:rPr lang="fr-FR" sz="1600" b="1" kern="0" dirty="0" smtClean="0">
                <a:solidFill>
                  <a:srgbClr val="00B0F0"/>
                </a:solidFill>
                <a:latin typeface="Arial"/>
                <a:cs typeface="Arial"/>
              </a:rPr>
              <a:t> (2010-2012) </a:t>
            </a:r>
            <a:r>
              <a:rPr lang="fr-FR" sz="1600" b="1" kern="0" dirty="0" err="1" smtClean="0">
                <a:solidFill>
                  <a:srgbClr val="00B0F0"/>
                </a:solidFill>
                <a:latin typeface="Arial"/>
                <a:cs typeface="Arial"/>
              </a:rPr>
              <a:t>dla</a:t>
            </a:r>
            <a:r>
              <a:rPr lang="fr-FR" sz="1600" b="1" kern="0" dirty="0" smtClean="0">
                <a:solidFill>
                  <a:srgbClr val="00B0F0"/>
                </a:solidFill>
                <a:latin typeface="Arial"/>
                <a:cs typeface="Arial"/>
              </a:rPr>
              <a:t> DATAR</a:t>
            </a:r>
            <a:endParaRPr lang="fr-FR" sz="1600" b="1" kern="0" dirty="0">
              <a:solidFill>
                <a:srgbClr val="00B0F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10652</TotalTime>
  <Words>951</Words>
  <Application>Microsoft Office PowerPoint</Application>
  <PresentationFormat>Affichage à l'écran (4:3)</PresentationFormat>
  <Paragraphs>295</Paragraphs>
  <Slides>25</Slides>
  <Notes>25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Conception personnalisée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</vt:vector>
  </TitlesOfParts>
  <Manager>DG REGIO / A3</Manager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Mission Opérationnelle Transfrontalière</dc:title>
  <dc:creator>MOT</dc:creator>
  <cp:lastModifiedBy>Jean RUBIO</cp:lastModifiedBy>
  <cp:revision>1161</cp:revision>
  <cp:lastPrinted>2013-05-17T10:31:59Z</cp:lastPrinted>
  <dcterms:created xsi:type="dcterms:W3CDTF">2000-06-26T10:44:18Z</dcterms:created>
  <dcterms:modified xsi:type="dcterms:W3CDTF">2014-03-26T12:26:53Z</dcterms:modified>
</cp:coreProperties>
</file>