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86" r:id="rId2"/>
    <p:sldId id="382" r:id="rId3"/>
    <p:sldId id="383" r:id="rId4"/>
    <p:sldId id="367" r:id="rId5"/>
    <p:sldId id="398" r:id="rId6"/>
    <p:sldId id="401" r:id="rId7"/>
    <p:sldId id="378" r:id="rId8"/>
    <p:sldId id="390" r:id="rId9"/>
    <p:sldId id="399" r:id="rId1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CC"/>
    <a:srgbClr val="66FFFF"/>
    <a:srgbClr val="FF3300"/>
    <a:srgbClr val="FF9900"/>
    <a:srgbClr val="FFCC00"/>
    <a:srgbClr val="FF0000"/>
    <a:srgbClr val="2E5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4681" autoAdjust="0"/>
  </p:normalViewPr>
  <p:slideViewPr>
    <p:cSldViewPr>
      <p:cViewPr>
        <p:scale>
          <a:sx n="100" d="100"/>
          <a:sy n="100" d="100"/>
        </p:scale>
        <p:origin x="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0B5113-74F6-4547-A9B9-79A8963D8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dbor_uvod_light_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mdc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49275"/>
            <a:ext cx="21605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404813"/>
            <a:ext cx="5184775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868863"/>
            <a:ext cx="5256213" cy="15843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EB5F-90C2-42F1-B22F-9EA4693AE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5938" y="188913"/>
            <a:ext cx="1820862" cy="5937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310188" cy="5937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4B17-5849-420C-988A-5D8EB5DB8C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3C80-C97B-4C80-BF7F-C87383FAE6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45958-E4C5-4959-9641-009F98BE5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08EC-3908-4D3F-AB0B-C3B24A4A5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863D-1992-46A7-987B-2A109E2BA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5838-69C3-48F7-BEA7-3140A92351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DAAA-8EF6-43D3-A7A9-7798E07F4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0BB7-4C93-4128-BEEE-2885522CA3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7C35-AA78-4BE4-8633-C79353D9D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0C35-DFC6-43EE-A694-BA9A9F46BD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dbor_interni_light_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834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196975"/>
            <a:ext cx="72834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6389688"/>
            <a:ext cx="14874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2E518A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9688"/>
            <a:ext cx="3743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2E518A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E518A"/>
                </a:solidFill>
              </a:defRPr>
            </a:lvl1pPr>
          </a:lstStyle>
          <a:p>
            <a:pPr>
              <a:defRPr/>
            </a:pPr>
            <a:fld id="{BF18BD9F-FA97-4051-BE04-7446A43F69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260350"/>
            <a:ext cx="6011862" cy="1079500"/>
          </a:xfrm>
        </p:spPr>
        <p:txBody>
          <a:bodyPr/>
          <a:lstStyle/>
          <a:p>
            <a:pPr algn="ctr" eaLnBrk="1" hangingPunct="1"/>
            <a:r>
              <a:rPr lang="pl-PL" dirty="0" smtClean="0"/>
              <a:t>Záměry dopravních propojení na česko-polské hranici / Linki intencje transportu do granicy polsko-czeskiej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03575" y="4508500"/>
            <a:ext cx="57610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None/>
            </a:pPr>
            <a:r>
              <a:rPr lang="cs-CZ" sz="2400" b="1" dirty="0">
                <a:solidFill>
                  <a:srgbClr val="262673"/>
                </a:solidFill>
              </a:rPr>
              <a:t>Ing. </a:t>
            </a:r>
            <a:r>
              <a:rPr lang="cs-CZ" sz="2400" b="1" dirty="0" smtClean="0">
                <a:solidFill>
                  <a:srgbClr val="262673"/>
                </a:solidFill>
              </a:rPr>
              <a:t>Martin Janeček</a:t>
            </a:r>
            <a:endParaRPr lang="cs-CZ" sz="2400" b="1" dirty="0">
              <a:solidFill>
                <a:srgbClr val="262673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None/>
            </a:pPr>
            <a:r>
              <a:rPr lang="cs-CZ" dirty="0">
                <a:solidFill>
                  <a:srgbClr val="262673"/>
                </a:solidFill>
              </a:rPr>
              <a:t>Odbor strategie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None/>
            </a:pPr>
            <a:r>
              <a:rPr lang="cs-CZ" dirty="0">
                <a:solidFill>
                  <a:srgbClr val="262673"/>
                </a:solidFill>
              </a:rPr>
              <a:t>Ministerstvo dopravy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None/>
            </a:pPr>
            <a:endParaRPr lang="cs-CZ" dirty="0">
              <a:solidFill>
                <a:srgbClr val="262673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None/>
            </a:pPr>
            <a:r>
              <a:rPr lang="cs-CZ" b="1" dirty="0" smtClean="0">
                <a:solidFill>
                  <a:srgbClr val="262673"/>
                </a:solidFill>
              </a:rPr>
              <a:t>Konference „Systémové překážky v rozvoji česko-polské spolupráce“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None/>
            </a:pPr>
            <a:r>
              <a:rPr lang="cs-CZ" b="1" dirty="0" smtClean="0">
                <a:solidFill>
                  <a:srgbClr val="262673"/>
                </a:solidFill>
              </a:rPr>
              <a:t>27. </a:t>
            </a:r>
            <a:r>
              <a:rPr lang="cs-CZ" b="1" dirty="0">
                <a:solidFill>
                  <a:srgbClr val="262673"/>
                </a:solidFill>
              </a:rPr>
              <a:t>3. 2014 </a:t>
            </a:r>
            <a:r>
              <a:rPr lang="cs-CZ" b="1" dirty="0" smtClean="0">
                <a:solidFill>
                  <a:srgbClr val="262673"/>
                </a:solidFill>
              </a:rPr>
              <a:t>Trutnov</a:t>
            </a:r>
            <a:endParaRPr lang="cs-CZ" dirty="0">
              <a:solidFill>
                <a:srgbClr val="2626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8244408" cy="719137"/>
          </a:xfrm>
        </p:spPr>
        <p:txBody>
          <a:bodyPr/>
          <a:lstStyle/>
          <a:p>
            <a:r>
              <a:rPr lang="cs-CZ" sz="2400" dirty="0" smtClean="0"/>
              <a:t>Hlavní dopravní vztahy CZ-PL v rámci TEN-T</a:t>
            </a:r>
            <a:br>
              <a:rPr lang="cs-CZ" sz="2400" dirty="0" smtClean="0"/>
            </a:br>
            <a:r>
              <a:rPr lang="pl-PL" sz="2400" dirty="0" smtClean="0"/>
              <a:t> Głównych węzłów komunikacyjnych CZ-PL w TEN-T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052513"/>
            <a:ext cx="7848600" cy="51450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endParaRPr lang="cs-CZ" sz="2000" dirty="0" smtClean="0"/>
          </a:p>
        </p:txBody>
      </p:sp>
      <p:pic>
        <p:nvPicPr>
          <p:cNvPr id="4" name="Obrázek 3" descr="vztahy CZ-P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6018979" cy="51125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90983" y="6627168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s</a:t>
            </a:r>
            <a:r>
              <a:rPr lang="cs-CZ" sz="900" dirty="0" smtClean="0"/>
              <a:t> použitím </a:t>
            </a:r>
            <a:r>
              <a:rPr lang="cs-CZ" sz="900" dirty="0" err="1" smtClean="0"/>
              <a:t>maps.google.com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 txBox="1">
            <a:spLocks noGrp="1"/>
          </p:cNvSpPr>
          <p:nvPr/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B82909-93D6-4494-BEE8-7735B3ECC8EB}" type="slidenum">
              <a:rPr lang="cs-CZ" sz="1200" b="1">
                <a:solidFill>
                  <a:srgbClr val="2E518A"/>
                </a:solidFill>
              </a:rPr>
              <a:pPr algn="r"/>
              <a:t>3</a:t>
            </a:fld>
            <a:endParaRPr lang="cs-CZ" sz="1200" b="1">
              <a:solidFill>
                <a:srgbClr val="2E518A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115616" y="188913"/>
            <a:ext cx="7848872" cy="93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400" b="1" dirty="0" smtClean="0">
                <a:solidFill>
                  <a:srgbClr val="2E518A"/>
                </a:solidFill>
              </a:rPr>
              <a:t>Hlavní deficit: Osa DE-CZ-PL-Pobaltí</a:t>
            </a:r>
          </a:p>
          <a:p>
            <a:pPr algn="ctr"/>
            <a:r>
              <a:rPr lang="cs-CZ" sz="2400" b="1" dirty="0" err="1" smtClean="0">
                <a:solidFill>
                  <a:srgbClr val="2E518A"/>
                </a:solidFill>
              </a:rPr>
              <a:t>Głównym</a:t>
            </a:r>
            <a:r>
              <a:rPr lang="cs-CZ" sz="2400" b="1" dirty="0" smtClean="0">
                <a:solidFill>
                  <a:srgbClr val="2E518A"/>
                </a:solidFill>
              </a:rPr>
              <a:t> </a:t>
            </a:r>
            <a:r>
              <a:rPr lang="cs-CZ" sz="2400" b="1" dirty="0" err="1" smtClean="0">
                <a:solidFill>
                  <a:srgbClr val="2E518A"/>
                </a:solidFill>
              </a:rPr>
              <a:t>deficyt</a:t>
            </a:r>
            <a:r>
              <a:rPr lang="cs-CZ" sz="2400" b="1" dirty="0" smtClean="0">
                <a:solidFill>
                  <a:srgbClr val="2E518A"/>
                </a:solidFill>
              </a:rPr>
              <a:t>: </a:t>
            </a:r>
            <a:r>
              <a:rPr lang="cs-CZ" sz="2400" b="1" dirty="0" err="1" smtClean="0">
                <a:solidFill>
                  <a:srgbClr val="2E518A"/>
                </a:solidFill>
              </a:rPr>
              <a:t>Ós</a:t>
            </a:r>
            <a:r>
              <a:rPr lang="cs-CZ" sz="2400" b="1" dirty="0" smtClean="0">
                <a:solidFill>
                  <a:srgbClr val="2E518A"/>
                </a:solidFill>
              </a:rPr>
              <a:t> DE-CZ-PL-Kraje </a:t>
            </a:r>
            <a:r>
              <a:rPr lang="cs-CZ" sz="2400" b="1" dirty="0" err="1" smtClean="0">
                <a:solidFill>
                  <a:srgbClr val="2E518A"/>
                </a:solidFill>
              </a:rPr>
              <a:t>nadbałtyckie</a:t>
            </a:r>
            <a:endParaRPr lang="cs-CZ" sz="2400" b="1" dirty="0" smtClean="0">
              <a:solidFill>
                <a:srgbClr val="2E518A"/>
              </a:solidFill>
            </a:endParaRPr>
          </a:p>
          <a:p>
            <a:pPr algn="ctr"/>
            <a:endParaRPr lang="cs-CZ" sz="2400" b="1" dirty="0">
              <a:solidFill>
                <a:srgbClr val="242994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008063" y="908050"/>
            <a:ext cx="813593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defTabSz="901700">
              <a:lnSpc>
                <a:spcPct val="80000"/>
              </a:lnSpc>
              <a:spcBef>
                <a:spcPct val="35000"/>
              </a:spcBef>
              <a:buClr>
                <a:srgbClr val="2E518A"/>
              </a:buClr>
              <a:buFont typeface="Wingdings" pitchFamily="2" charset="2"/>
              <a:buNone/>
              <a:tabLst>
                <a:tab pos="87313" algn="l"/>
                <a:tab pos="812800" algn="l"/>
                <a:tab pos="1168400" algn="l"/>
              </a:tabLst>
            </a:pPr>
            <a:endParaRPr lang="cs-CZ" sz="100" b="1" dirty="0"/>
          </a:p>
        </p:txBody>
      </p:sp>
      <p:pic>
        <p:nvPicPr>
          <p:cNvPr id="5" name="Obrázek 4" descr="osa DE-CZ-P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185" y="1030188"/>
            <a:ext cx="5591175" cy="4991100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3333600" y="4509120"/>
            <a:ext cx="28803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471200" y="3798000"/>
            <a:ext cx="28803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508104" y="3356992"/>
            <a:ext cx="28803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181200" y="3024000"/>
            <a:ext cx="28803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452320" y="1080000"/>
            <a:ext cx="28803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098800" y="5805264"/>
            <a:ext cx="28803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>
            <a:stCxn id="12" idx="7"/>
            <a:endCxn id="7" idx="3"/>
          </p:cNvCxnSpPr>
          <p:nvPr/>
        </p:nvCxnSpPr>
        <p:spPr>
          <a:xfrm flipV="1">
            <a:off x="2344651" y="4754971"/>
            <a:ext cx="1031130" cy="1092474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7" idx="6"/>
            <a:endCxn id="8" idx="3"/>
          </p:cNvCxnSpPr>
          <p:nvPr/>
        </p:nvCxnSpPr>
        <p:spPr>
          <a:xfrm flipV="1">
            <a:off x="3621632" y="4043851"/>
            <a:ext cx="891749" cy="60928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8" idx="6"/>
          </p:cNvCxnSpPr>
          <p:nvPr/>
        </p:nvCxnSpPr>
        <p:spPr>
          <a:xfrm flipV="1">
            <a:off x="4759232" y="3573017"/>
            <a:ext cx="776525" cy="368999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9" idx="7"/>
          </p:cNvCxnSpPr>
          <p:nvPr/>
        </p:nvCxnSpPr>
        <p:spPr>
          <a:xfrm flipV="1">
            <a:off x="5753955" y="3212977"/>
            <a:ext cx="458666" cy="186196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10" idx="7"/>
            <a:endCxn id="11" idx="3"/>
          </p:cNvCxnSpPr>
          <p:nvPr/>
        </p:nvCxnSpPr>
        <p:spPr>
          <a:xfrm flipV="1">
            <a:off x="6427051" y="1325851"/>
            <a:ext cx="1067450" cy="174033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490983" y="6627168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s</a:t>
            </a:r>
            <a:r>
              <a:rPr lang="cs-CZ" sz="900" dirty="0" smtClean="0"/>
              <a:t> použitím </a:t>
            </a:r>
            <a:r>
              <a:rPr lang="cs-CZ" sz="900" dirty="0" err="1" smtClean="0"/>
              <a:t>maps.google.com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0" dirty="0" smtClean="0"/>
              <a:t>Současný stav silničního spojení Praha – </a:t>
            </a:r>
            <a:r>
              <a:rPr lang="cs-CZ" sz="2400" b="0" dirty="0" err="1" smtClean="0"/>
              <a:t>Wroclaw</a:t>
            </a:r>
            <a:r>
              <a:rPr lang="cs-CZ" sz="2400" b="0" dirty="0" smtClean="0"/>
              <a:t/>
            </a:r>
            <a:br>
              <a:rPr lang="cs-CZ" sz="2400" b="0" dirty="0" smtClean="0"/>
            </a:br>
            <a:r>
              <a:rPr lang="cs-CZ" sz="2400" b="0" dirty="0" smtClean="0"/>
              <a:t> </a:t>
            </a:r>
            <a:r>
              <a:rPr lang="cs-CZ" sz="2400" b="0" dirty="0" err="1" smtClean="0"/>
              <a:t>Obecny</a:t>
            </a:r>
            <a:r>
              <a:rPr lang="cs-CZ" sz="2400" b="0" dirty="0" smtClean="0"/>
              <a:t> stan </a:t>
            </a:r>
            <a:r>
              <a:rPr lang="cs-CZ" sz="2400" b="0" dirty="0" err="1" smtClean="0"/>
              <a:t>połączeń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drogowych</a:t>
            </a:r>
            <a:r>
              <a:rPr lang="cs-CZ" sz="2400" b="0" dirty="0" smtClean="0"/>
              <a:t> Praha - </a:t>
            </a:r>
            <a:r>
              <a:rPr lang="cs-CZ" sz="2400" b="0" dirty="0" err="1" smtClean="0"/>
              <a:t>Wroclaw</a:t>
            </a:r>
            <a:endParaRPr lang="cs-CZ" sz="24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412875"/>
            <a:ext cx="7885112" cy="4464050"/>
          </a:xfrm>
        </p:spPr>
        <p:txBody>
          <a:bodyPr/>
          <a:lstStyle/>
          <a:p>
            <a:pPr marL="361950" indent="-361950">
              <a:spcBef>
                <a:spcPct val="40000"/>
              </a:spcBef>
            </a:pPr>
            <a:endParaRPr lang="cs-CZ" sz="2400" dirty="0" smtClean="0"/>
          </a:p>
        </p:txBody>
      </p:sp>
      <p:pic>
        <p:nvPicPr>
          <p:cNvPr id="4" name="Obrázek 3" descr="Praha-Wroclaw-siln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6336704" cy="52002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51920" y="177281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298 km</a:t>
            </a:r>
          </a:p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3:00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99992" y="34290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 km</a:t>
            </a:r>
          </a:p>
          <a:p>
            <a:r>
              <a:rPr lang="cs-CZ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3:50</a:t>
            </a:r>
            <a:endParaRPr lang="cs-CZ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450912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33CC"/>
                </a:solidFill>
              </a:rPr>
              <a:t>271 km</a:t>
            </a:r>
          </a:p>
          <a:p>
            <a:r>
              <a:rPr lang="cs-CZ" b="1" dirty="0" smtClean="0">
                <a:solidFill>
                  <a:srgbClr val="FF33CC"/>
                </a:solidFill>
              </a:rPr>
              <a:t>3:30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5243512" y="2479279"/>
            <a:ext cx="553484" cy="1978422"/>
          </a:xfrm>
          <a:custGeom>
            <a:avLst/>
            <a:gdLst>
              <a:gd name="connsiteX0" fmla="*/ 85725 w 502444"/>
              <a:gd name="connsiteY0" fmla="*/ 1985169 h 1985169"/>
              <a:gd name="connsiteX1" fmla="*/ 0 w 502444"/>
              <a:gd name="connsiteY1" fmla="*/ 1804194 h 1985169"/>
              <a:gd name="connsiteX2" fmla="*/ 85725 w 502444"/>
              <a:gd name="connsiteY2" fmla="*/ 1637507 h 1985169"/>
              <a:gd name="connsiteX3" fmla="*/ 119062 w 502444"/>
              <a:gd name="connsiteY3" fmla="*/ 1494632 h 1985169"/>
              <a:gd name="connsiteX4" fmla="*/ 147637 w 502444"/>
              <a:gd name="connsiteY4" fmla="*/ 1375569 h 1985169"/>
              <a:gd name="connsiteX5" fmla="*/ 195262 w 502444"/>
              <a:gd name="connsiteY5" fmla="*/ 1251744 h 1985169"/>
              <a:gd name="connsiteX6" fmla="*/ 280987 w 502444"/>
              <a:gd name="connsiteY6" fmla="*/ 1032669 h 1985169"/>
              <a:gd name="connsiteX7" fmla="*/ 338137 w 502444"/>
              <a:gd name="connsiteY7" fmla="*/ 937419 h 1985169"/>
              <a:gd name="connsiteX8" fmla="*/ 338137 w 502444"/>
              <a:gd name="connsiteY8" fmla="*/ 823119 h 1985169"/>
              <a:gd name="connsiteX9" fmla="*/ 485775 w 502444"/>
              <a:gd name="connsiteY9" fmla="*/ 523082 h 1985169"/>
              <a:gd name="connsiteX10" fmla="*/ 438150 w 502444"/>
              <a:gd name="connsiteY10" fmla="*/ 342107 h 1985169"/>
              <a:gd name="connsiteX11" fmla="*/ 423862 w 502444"/>
              <a:gd name="connsiteY11" fmla="*/ 208757 h 1985169"/>
              <a:gd name="connsiteX12" fmla="*/ 414337 w 502444"/>
              <a:gd name="connsiteY12" fmla="*/ 32544 h 1985169"/>
              <a:gd name="connsiteX13" fmla="*/ 409575 w 502444"/>
              <a:gd name="connsiteY13" fmla="*/ 13494 h 1985169"/>
              <a:gd name="connsiteX0" fmla="*/ 85725 w 634950"/>
              <a:gd name="connsiteY0" fmla="*/ 1985169 h 1985169"/>
              <a:gd name="connsiteX1" fmla="*/ 0 w 634950"/>
              <a:gd name="connsiteY1" fmla="*/ 1804194 h 1985169"/>
              <a:gd name="connsiteX2" fmla="*/ 85725 w 634950"/>
              <a:gd name="connsiteY2" fmla="*/ 1637507 h 1985169"/>
              <a:gd name="connsiteX3" fmla="*/ 119062 w 634950"/>
              <a:gd name="connsiteY3" fmla="*/ 1494632 h 1985169"/>
              <a:gd name="connsiteX4" fmla="*/ 147637 w 634950"/>
              <a:gd name="connsiteY4" fmla="*/ 1375569 h 1985169"/>
              <a:gd name="connsiteX5" fmla="*/ 195262 w 634950"/>
              <a:gd name="connsiteY5" fmla="*/ 1251744 h 1985169"/>
              <a:gd name="connsiteX6" fmla="*/ 280987 w 634950"/>
              <a:gd name="connsiteY6" fmla="*/ 1032669 h 1985169"/>
              <a:gd name="connsiteX7" fmla="*/ 338137 w 634950"/>
              <a:gd name="connsiteY7" fmla="*/ 937419 h 1985169"/>
              <a:gd name="connsiteX8" fmla="*/ 338137 w 634950"/>
              <a:gd name="connsiteY8" fmla="*/ 823119 h 1985169"/>
              <a:gd name="connsiteX9" fmla="*/ 485775 w 634950"/>
              <a:gd name="connsiteY9" fmla="*/ 523082 h 1985169"/>
              <a:gd name="connsiteX10" fmla="*/ 624631 w 634950"/>
              <a:gd name="connsiteY10" fmla="*/ 308397 h 1985169"/>
              <a:gd name="connsiteX11" fmla="*/ 423862 w 634950"/>
              <a:gd name="connsiteY11" fmla="*/ 208757 h 1985169"/>
              <a:gd name="connsiteX12" fmla="*/ 414337 w 634950"/>
              <a:gd name="connsiteY12" fmla="*/ 32544 h 1985169"/>
              <a:gd name="connsiteX13" fmla="*/ 409575 w 634950"/>
              <a:gd name="connsiteY13" fmla="*/ 13494 h 1985169"/>
              <a:gd name="connsiteX0" fmla="*/ 85725 w 625491"/>
              <a:gd name="connsiteY0" fmla="*/ 1978422 h 1978422"/>
              <a:gd name="connsiteX1" fmla="*/ 0 w 625491"/>
              <a:gd name="connsiteY1" fmla="*/ 1797447 h 1978422"/>
              <a:gd name="connsiteX2" fmla="*/ 85725 w 625491"/>
              <a:gd name="connsiteY2" fmla="*/ 1630760 h 1978422"/>
              <a:gd name="connsiteX3" fmla="*/ 119062 w 625491"/>
              <a:gd name="connsiteY3" fmla="*/ 1487885 h 1978422"/>
              <a:gd name="connsiteX4" fmla="*/ 147637 w 625491"/>
              <a:gd name="connsiteY4" fmla="*/ 1368822 h 1978422"/>
              <a:gd name="connsiteX5" fmla="*/ 195262 w 625491"/>
              <a:gd name="connsiteY5" fmla="*/ 1244997 h 1978422"/>
              <a:gd name="connsiteX6" fmla="*/ 280987 w 625491"/>
              <a:gd name="connsiteY6" fmla="*/ 1025922 h 1978422"/>
              <a:gd name="connsiteX7" fmla="*/ 338137 w 625491"/>
              <a:gd name="connsiteY7" fmla="*/ 930672 h 1978422"/>
              <a:gd name="connsiteX8" fmla="*/ 338137 w 625491"/>
              <a:gd name="connsiteY8" fmla="*/ 816372 h 1978422"/>
              <a:gd name="connsiteX9" fmla="*/ 485775 w 625491"/>
              <a:gd name="connsiteY9" fmla="*/ 516335 h 1978422"/>
              <a:gd name="connsiteX10" fmla="*/ 624631 w 625491"/>
              <a:gd name="connsiteY10" fmla="*/ 301650 h 1978422"/>
              <a:gd name="connsiteX11" fmla="*/ 480615 w 625491"/>
              <a:gd name="connsiteY11" fmla="*/ 157634 h 1978422"/>
              <a:gd name="connsiteX12" fmla="*/ 414337 w 625491"/>
              <a:gd name="connsiteY12" fmla="*/ 25797 h 1978422"/>
              <a:gd name="connsiteX13" fmla="*/ 409575 w 625491"/>
              <a:gd name="connsiteY13" fmla="*/ 6747 h 1978422"/>
              <a:gd name="connsiteX0" fmla="*/ 85725 w 553484"/>
              <a:gd name="connsiteY0" fmla="*/ 1978422 h 1978422"/>
              <a:gd name="connsiteX1" fmla="*/ 0 w 553484"/>
              <a:gd name="connsiteY1" fmla="*/ 1797447 h 1978422"/>
              <a:gd name="connsiteX2" fmla="*/ 85725 w 553484"/>
              <a:gd name="connsiteY2" fmla="*/ 1630760 h 1978422"/>
              <a:gd name="connsiteX3" fmla="*/ 119062 w 553484"/>
              <a:gd name="connsiteY3" fmla="*/ 1487885 h 1978422"/>
              <a:gd name="connsiteX4" fmla="*/ 147637 w 553484"/>
              <a:gd name="connsiteY4" fmla="*/ 1368822 h 1978422"/>
              <a:gd name="connsiteX5" fmla="*/ 195262 w 553484"/>
              <a:gd name="connsiteY5" fmla="*/ 1244997 h 1978422"/>
              <a:gd name="connsiteX6" fmla="*/ 280987 w 553484"/>
              <a:gd name="connsiteY6" fmla="*/ 1025922 h 1978422"/>
              <a:gd name="connsiteX7" fmla="*/ 338137 w 553484"/>
              <a:gd name="connsiteY7" fmla="*/ 930672 h 1978422"/>
              <a:gd name="connsiteX8" fmla="*/ 338137 w 553484"/>
              <a:gd name="connsiteY8" fmla="*/ 816372 h 1978422"/>
              <a:gd name="connsiteX9" fmla="*/ 485775 w 553484"/>
              <a:gd name="connsiteY9" fmla="*/ 516335 h 1978422"/>
              <a:gd name="connsiteX10" fmla="*/ 552624 w 553484"/>
              <a:gd name="connsiteY10" fmla="*/ 301649 h 1978422"/>
              <a:gd name="connsiteX11" fmla="*/ 480615 w 553484"/>
              <a:gd name="connsiteY11" fmla="*/ 157634 h 1978422"/>
              <a:gd name="connsiteX12" fmla="*/ 414337 w 553484"/>
              <a:gd name="connsiteY12" fmla="*/ 25797 h 1978422"/>
              <a:gd name="connsiteX13" fmla="*/ 409575 w 553484"/>
              <a:gd name="connsiteY13" fmla="*/ 6747 h 1978422"/>
              <a:gd name="connsiteX0" fmla="*/ 85725 w 553484"/>
              <a:gd name="connsiteY0" fmla="*/ 1978422 h 1978422"/>
              <a:gd name="connsiteX1" fmla="*/ 0 w 553484"/>
              <a:gd name="connsiteY1" fmla="*/ 1797447 h 1978422"/>
              <a:gd name="connsiteX2" fmla="*/ 85725 w 553484"/>
              <a:gd name="connsiteY2" fmla="*/ 1630760 h 1978422"/>
              <a:gd name="connsiteX3" fmla="*/ 119062 w 553484"/>
              <a:gd name="connsiteY3" fmla="*/ 1487885 h 1978422"/>
              <a:gd name="connsiteX4" fmla="*/ 147637 w 553484"/>
              <a:gd name="connsiteY4" fmla="*/ 1368822 h 1978422"/>
              <a:gd name="connsiteX5" fmla="*/ 195262 w 553484"/>
              <a:gd name="connsiteY5" fmla="*/ 1244997 h 1978422"/>
              <a:gd name="connsiteX6" fmla="*/ 192584 w 553484"/>
              <a:gd name="connsiteY6" fmla="*/ 949721 h 1978422"/>
              <a:gd name="connsiteX7" fmla="*/ 338137 w 553484"/>
              <a:gd name="connsiteY7" fmla="*/ 930672 h 1978422"/>
              <a:gd name="connsiteX8" fmla="*/ 338137 w 553484"/>
              <a:gd name="connsiteY8" fmla="*/ 816372 h 1978422"/>
              <a:gd name="connsiteX9" fmla="*/ 485775 w 553484"/>
              <a:gd name="connsiteY9" fmla="*/ 516335 h 1978422"/>
              <a:gd name="connsiteX10" fmla="*/ 552624 w 553484"/>
              <a:gd name="connsiteY10" fmla="*/ 301649 h 1978422"/>
              <a:gd name="connsiteX11" fmla="*/ 480615 w 553484"/>
              <a:gd name="connsiteY11" fmla="*/ 157634 h 1978422"/>
              <a:gd name="connsiteX12" fmla="*/ 414337 w 553484"/>
              <a:gd name="connsiteY12" fmla="*/ 25797 h 1978422"/>
              <a:gd name="connsiteX13" fmla="*/ 409575 w 553484"/>
              <a:gd name="connsiteY13" fmla="*/ 6747 h 1978422"/>
              <a:gd name="connsiteX0" fmla="*/ 85725 w 553484"/>
              <a:gd name="connsiteY0" fmla="*/ 1978422 h 1978422"/>
              <a:gd name="connsiteX1" fmla="*/ 0 w 553484"/>
              <a:gd name="connsiteY1" fmla="*/ 1797447 h 1978422"/>
              <a:gd name="connsiteX2" fmla="*/ 85725 w 553484"/>
              <a:gd name="connsiteY2" fmla="*/ 1630760 h 1978422"/>
              <a:gd name="connsiteX3" fmla="*/ 119062 w 553484"/>
              <a:gd name="connsiteY3" fmla="*/ 1487885 h 1978422"/>
              <a:gd name="connsiteX4" fmla="*/ 147637 w 553484"/>
              <a:gd name="connsiteY4" fmla="*/ 1368822 h 1978422"/>
              <a:gd name="connsiteX5" fmla="*/ 195262 w 553484"/>
              <a:gd name="connsiteY5" fmla="*/ 1244997 h 1978422"/>
              <a:gd name="connsiteX6" fmla="*/ 192584 w 553484"/>
              <a:gd name="connsiteY6" fmla="*/ 949721 h 1978422"/>
              <a:gd name="connsiteX7" fmla="*/ 264592 w 553484"/>
              <a:gd name="connsiteY7" fmla="*/ 805705 h 1978422"/>
              <a:gd name="connsiteX8" fmla="*/ 338137 w 553484"/>
              <a:gd name="connsiteY8" fmla="*/ 816372 h 1978422"/>
              <a:gd name="connsiteX9" fmla="*/ 485775 w 553484"/>
              <a:gd name="connsiteY9" fmla="*/ 516335 h 1978422"/>
              <a:gd name="connsiteX10" fmla="*/ 552624 w 553484"/>
              <a:gd name="connsiteY10" fmla="*/ 301649 h 1978422"/>
              <a:gd name="connsiteX11" fmla="*/ 480615 w 553484"/>
              <a:gd name="connsiteY11" fmla="*/ 157634 h 1978422"/>
              <a:gd name="connsiteX12" fmla="*/ 414337 w 553484"/>
              <a:gd name="connsiteY12" fmla="*/ 25797 h 1978422"/>
              <a:gd name="connsiteX13" fmla="*/ 409575 w 553484"/>
              <a:gd name="connsiteY13" fmla="*/ 6747 h 1978422"/>
              <a:gd name="connsiteX0" fmla="*/ 85725 w 553484"/>
              <a:gd name="connsiteY0" fmla="*/ 1978422 h 1978422"/>
              <a:gd name="connsiteX1" fmla="*/ 0 w 553484"/>
              <a:gd name="connsiteY1" fmla="*/ 1797447 h 1978422"/>
              <a:gd name="connsiteX2" fmla="*/ 85725 w 553484"/>
              <a:gd name="connsiteY2" fmla="*/ 1630760 h 1978422"/>
              <a:gd name="connsiteX3" fmla="*/ 119062 w 553484"/>
              <a:gd name="connsiteY3" fmla="*/ 1487885 h 1978422"/>
              <a:gd name="connsiteX4" fmla="*/ 147637 w 553484"/>
              <a:gd name="connsiteY4" fmla="*/ 1368822 h 1978422"/>
              <a:gd name="connsiteX5" fmla="*/ 195262 w 553484"/>
              <a:gd name="connsiteY5" fmla="*/ 1244997 h 1978422"/>
              <a:gd name="connsiteX6" fmla="*/ 120576 w 553484"/>
              <a:gd name="connsiteY6" fmla="*/ 949721 h 1978422"/>
              <a:gd name="connsiteX7" fmla="*/ 264592 w 553484"/>
              <a:gd name="connsiteY7" fmla="*/ 805705 h 1978422"/>
              <a:gd name="connsiteX8" fmla="*/ 338137 w 553484"/>
              <a:gd name="connsiteY8" fmla="*/ 816372 h 1978422"/>
              <a:gd name="connsiteX9" fmla="*/ 485775 w 553484"/>
              <a:gd name="connsiteY9" fmla="*/ 516335 h 1978422"/>
              <a:gd name="connsiteX10" fmla="*/ 552624 w 553484"/>
              <a:gd name="connsiteY10" fmla="*/ 301649 h 1978422"/>
              <a:gd name="connsiteX11" fmla="*/ 480615 w 553484"/>
              <a:gd name="connsiteY11" fmla="*/ 157634 h 1978422"/>
              <a:gd name="connsiteX12" fmla="*/ 414337 w 553484"/>
              <a:gd name="connsiteY12" fmla="*/ 25797 h 1978422"/>
              <a:gd name="connsiteX13" fmla="*/ 409575 w 553484"/>
              <a:gd name="connsiteY13" fmla="*/ 6747 h 1978422"/>
              <a:gd name="connsiteX0" fmla="*/ 85725 w 553484"/>
              <a:gd name="connsiteY0" fmla="*/ 1978422 h 1978422"/>
              <a:gd name="connsiteX1" fmla="*/ 0 w 553484"/>
              <a:gd name="connsiteY1" fmla="*/ 1797447 h 1978422"/>
              <a:gd name="connsiteX2" fmla="*/ 85725 w 553484"/>
              <a:gd name="connsiteY2" fmla="*/ 1630760 h 1978422"/>
              <a:gd name="connsiteX3" fmla="*/ 119062 w 553484"/>
              <a:gd name="connsiteY3" fmla="*/ 1487885 h 1978422"/>
              <a:gd name="connsiteX4" fmla="*/ 147637 w 553484"/>
              <a:gd name="connsiteY4" fmla="*/ 1368822 h 1978422"/>
              <a:gd name="connsiteX5" fmla="*/ 195262 w 553484"/>
              <a:gd name="connsiteY5" fmla="*/ 1244997 h 1978422"/>
              <a:gd name="connsiteX6" fmla="*/ 192584 w 553484"/>
              <a:gd name="connsiteY6" fmla="*/ 949721 h 1978422"/>
              <a:gd name="connsiteX7" fmla="*/ 264592 w 553484"/>
              <a:gd name="connsiteY7" fmla="*/ 805705 h 1978422"/>
              <a:gd name="connsiteX8" fmla="*/ 338137 w 553484"/>
              <a:gd name="connsiteY8" fmla="*/ 816372 h 1978422"/>
              <a:gd name="connsiteX9" fmla="*/ 485775 w 553484"/>
              <a:gd name="connsiteY9" fmla="*/ 516335 h 1978422"/>
              <a:gd name="connsiteX10" fmla="*/ 552624 w 553484"/>
              <a:gd name="connsiteY10" fmla="*/ 301649 h 1978422"/>
              <a:gd name="connsiteX11" fmla="*/ 480615 w 553484"/>
              <a:gd name="connsiteY11" fmla="*/ 157634 h 1978422"/>
              <a:gd name="connsiteX12" fmla="*/ 414337 w 553484"/>
              <a:gd name="connsiteY12" fmla="*/ 25797 h 1978422"/>
              <a:gd name="connsiteX13" fmla="*/ 409575 w 553484"/>
              <a:gd name="connsiteY13" fmla="*/ 6747 h 1978422"/>
              <a:gd name="connsiteX0" fmla="*/ 85725 w 553484"/>
              <a:gd name="connsiteY0" fmla="*/ 1978422 h 1978422"/>
              <a:gd name="connsiteX1" fmla="*/ 0 w 553484"/>
              <a:gd name="connsiteY1" fmla="*/ 1797447 h 1978422"/>
              <a:gd name="connsiteX2" fmla="*/ 85725 w 553484"/>
              <a:gd name="connsiteY2" fmla="*/ 1630760 h 1978422"/>
              <a:gd name="connsiteX3" fmla="*/ 119062 w 553484"/>
              <a:gd name="connsiteY3" fmla="*/ 1487885 h 1978422"/>
              <a:gd name="connsiteX4" fmla="*/ 147637 w 553484"/>
              <a:gd name="connsiteY4" fmla="*/ 1368822 h 1978422"/>
              <a:gd name="connsiteX5" fmla="*/ 195262 w 553484"/>
              <a:gd name="connsiteY5" fmla="*/ 1244997 h 1978422"/>
              <a:gd name="connsiteX6" fmla="*/ 192584 w 553484"/>
              <a:gd name="connsiteY6" fmla="*/ 949721 h 1978422"/>
              <a:gd name="connsiteX7" fmla="*/ 264592 w 553484"/>
              <a:gd name="connsiteY7" fmla="*/ 877713 h 1978422"/>
              <a:gd name="connsiteX8" fmla="*/ 338137 w 553484"/>
              <a:gd name="connsiteY8" fmla="*/ 816372 h 1978422"/>
              <a:gd name="connsiteX9" fmla="*/ 485775 w 553484"/>
              <a:gd name="connsiteY9" fmla="*/ 516335 h 1978422"/>
              <a:gd name="connsiteX10" fmla="*/ 552624 w 553484"/>
              <a:gd name="connsiteY10" fmla="*/ 301649 h 1978422"/>
              <a:gd name="connsiteX11" fmla="*/ 480615 w 553484"/>
              <a:gd name="connsiteY11" fmla="*/ 157634 h 1978422"/>
              <a:gd name="connsiteX12" fmla="*/ 414337 w 553484"/>
              <a:gd name="connsiteY12" fmla="*/ 25797 h 1978422"/>
              <a:gd name="connsiteX13" fmla="*/ 409575 w 553484"/>
              <a:gd name="connsiteY13" fmla="*/ 6747 h 197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484" h="1978422">
                <a:moveTo>
                  <a:pt x="85725" y="1978422"/>
                </a:moveTo>
                <a:cubicBezTo>
                  <a:pt x="42862" y="1916906"/>
                  <a:pt x="0" y="1855391"/>
                  <a:pt x="0" y="1797447"/>
                </a:cubicBezTo>
                <a:cubicBezTo>
                  <a:pt x="0" y="1739503"/>
                  <a:pt x="65881" y="1682354"/>
                  <a:pt x="85725" y="1630760"/>
                </a:cubicBezTo>
                <a:cubicBezTo>
                  <a:pt x="105569" y="1579166"/>
                  <a:pt x="108743" y="1531541"/>
                  <a:pt x="119062" y="1487885"/>
                </a:cubicBezTo>
                <a:cubicBezTo>
                  <a:pt x="129381" y="1444229"/>
                  <a:pt x="134937" y="1409303"/>
                  <a:pt x="147637" y="1368822"/>
                </a:cubicBezTo>
                <a:cubicBezTo>
                  <a:pt x="160337" y="1328341"/>
                  <a:pt x="187771" y="1314847"/>
                  <a:pt x="195262" y="1244997"/>
                </a:cubicBezTo>
                <a:cubicBezTo>
                  <a:pt x="202753" y="1175147"/>
                  <a:pt x="181029" y="1010935"/>
                  <a:pt x="192584" y="949721"/>
                </a:cubicBezTo>
                <a:cubicBezTo>
                  <a:pt x="204139" y="888507"/>
                  <a:pt x="240333" y="899938"/>
                  <a:pt x="264592" y="877713"/>
                </a:cubicBezTo>
                <a:cubicBezTo>
                  <a:pt x="288851" y="855488"/>
                  <a:pt x="301273" y="876602"/>
                  <a:pt x="338137" y="816372"/>
                </a:cubicBezTo>
                <a:cubicBezTo>
                  <a:pt x="375001" y="756142"/>
                  <a:pt x="450027" y="602122"/>
                  <a:pt x="485775" y="516335"/>
                </a:cubicBezTo>
                <a:cubicBezTo>
                  <a:pt x="521523" y="430548"/>
                  <a:pt x="553484" y="361432"/>
                  <a:pt x="552624" y="301649"/>
                </a:cubicBezTo>
                <a:cubicBezTo>
                  <a:pt x="551764" y="241866"/>
                  <a:pt x="503663" y="203609"/>
                  <a:pt x="480615" y="157634"/>
                </a:cubicBezTo>
                <a:cubicBezTo>
                  <a:pt x="457567" y="111659"/>
                  <a:pt x="426177" y="50945"/>
                  <a:pt x="414337" y="25797"/>
                </a:cubicBezTo>
                <a:cubicBezTo>
                  <a:pt x="402497" y="649"/>
                  <a:pt x="410765" y="0"/>
                  <a:pt x="409575" y="674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3212976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R11/S3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90983" y="6627168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s</a:t>
            </a:r>
            <a:r>
              <a:rPr lang="cs-CZ" sz="900" dirty="0" smtClean="0"/>
              <a:t> použitím </a:t>
            </a:r>
            <a:r>
              <a:rPr lang="cs-CZ" sz="900" dirty="0" err="1" smtClean="0"/>
              <a:t>maps.google.com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0" dirty="0" smtClean="0"/>
              <a:t>Projektová příprava D11/R11/S3</a:t>
            </a:r>
            <a:br>
              <a:rPr lang="cs-CZ" b="0" dirty="0" smtClean="0"/>
            </a:br>
            <a:r>
              <a:rPr lang="cs-CZ" b="0" dirty="0" err="1" smtClean="0"/>
              <a:t>Przygotowanie</a:t>
            </a:r>
            <a:r>
              <a:rPr lang="cs-CZ" b="0" dirty="0" smtClean="0"/>
              <a:t> projektu D11/R11/S3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75656" y="1052736"/>
            <a:ext cx="7236470" cy="4896544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D11 Hradec Králové - Jaroměř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 pozemků / 90%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gruntów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Žádosti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stavební povolení /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Wniosek o wydanie pozwolenia na budowę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Zahájení stavby Q3/2015 / </a:t>
            </a:r>
            <a:r>
              <a:rPr lang="cs-CZ" sz="2000" kern="0" dirty="0" smtClean="0">
                <a:latin typeface="+mn-lt"/>
                <a:cs typeface="+mn-cs"/>
              </a:rPr>
              <a:t>P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oczątek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budowy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Q3/2015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R11 Jaroměř – </a:t>
            </a:r>
            <a:r>
              <a:rPr lang="cs-CZ" sz="2200" b="1" kern="0" dirty="0" smtClean="0">
                <a:latin typeface="+mn-lt"/>
                <a:cs typeface="+mn-cs"/>
              </a:rPr>
              <a:t>Královec</a:t>
            </a:r>
            <a:endParaRPr kumimoji="0" lang="cs-CZ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Dokončování technicko-ekonomické studie / </a:t>
            </a:r>
            <a:r>
              <a:rPr lang="pl-PL" sz="2000" dirty="0"/>
              <a:t>badania techniczne i </a:t>
            </a:r>
            <a:r>
              <a:rPr lang="pl-PL" sz="2000" dirty="0" smtClean="0"/>
              <a:t>ekonomiczne </a:t>
            </a:r>
            <a:endParaRPr lang="pl-PL" sz="2000" dirty="0"/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cs-CZ" sz="2000" kern="0" dirty="0" smtClean="0">
                <a:latin typeface="+mn-lt"/>
                <a:cs typeface="+mn-cs"/>
              </a:rPr>
              <a:t>S3 mnohem lépe připravena / S3 </a:t>
            </a:r>
            <a:r>
              <a:rPr lang="cs-CZ" sz="2000" kern="0" dirty="0" err="1" smtClean="0">
                <a:latin typeface="+mn-lt"/>
                <a:cs typeface="+mn-cs"/>
              </a:rPr>
              <a:t>znacznie</a:t>
            </a:r>
            <a:r>
              <a:rPr lang="cs-CZ" sz="2000" kern="0" dirty="0" smtClean="0">
                <a:latin typeface="+mn-lt"/>
                <a:cs typeface="+mn-cs"/>
              </a:rPr>
              <a:t> </a:t>
            </a:r>
            <a:r>
              <a:rPr lang="cs-CZ" sz="2000" kern="0" dirty="0" err="1" smtClean="0">
                <a:latin typeface="+mn-lt"/>
                <a:cs typeface="+mn-cs"/>
              </a:rPr>
              <a:t>lepiej</a:t>
            </a:r>
            <a:r>
              <a:rPr lang="cs-CZ" sz="2000" kern="0" dirty="0" smtClean="0">
                <a:latin typeface="+mn-lt"/>
                <a:cs typeface="+mn-cs"/>
              </a:rPr>
              <a:t> </a:t>
            </a:r>
            <a:r>
              <a:rPr lang="cs-CZ" sz="2000" kern="0" dirty="0" err="1" smtClean="0">
                <a:latin typeface="+mn-lt"/>
                <a:cs typeface="+mn-cs"/>
              </a:rPr>
              <a:t>przygotowani</a:t>
            </a:r>
            <a:endParaRPr lang="cs-CZ" sz="2000" kern="0" dirty="0" smtClean="0">
              <a:latin typeface="+mn-lt"/>
              <a:cs typeface="+mn-cs"/>
            </a:endParaRP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cs-CZ" sz="2000" kern="0" dirty="0" smtClean="0">
                <a:latin typeface="+mn-lt"/>
                <a:cs typeface="+mn-cs"/>
              </a:rPr>
              <a:t>2014 zadání DÚR / 2014 </a:t>
            </a:r>
            <a:r>
              <a:rPr lang="cs-CZ" sz="2000" kern="0" dirty="0" err="1" smtClean="0">
                <a:latin typeface="+mn-lt"/>
                <a:cs typeface="+mn-cs"/>
              </a:rPr>
              <a:t>wprowadź</a:t>
            </a:r>
            <a:r>
              <a:rPr lang="cs-CZ" sz="2000" kern="0" dirty="0" smtClean="0">
                <a:latin typeface="+mn-lt"/>
                <a:cs typeface="+mn-cs"/>
              </a:rPr>
              <a:t> </a:t>
            </a:r>
            <a:r>
              <a:rPr lang="cs-CZ" sz="2000" kern="0" dirty="0" err="1" smtClean="0">
                <a:latin typeface="+mn-lt"/>
                <a:cs typeface="+mn-cs"/>
              </a:rPr>
              <a:t>dokumentacji</a:t>
            </a:r>
            <a:r>
              <a:rPr lang="cs-CZ" sz="2000" kern="0" dirty="0" smtClean="0">
                <a:latin typeface="+mn-lt"/>
                <a:cs typeface="+mn-cs"/>
              </a:rPr>
              <a:t> </a:t>
            </a:r>
            <a:r>
              <a:rPr lang="cs-CZ" sz="2000" kern="0" dirty="0" err="1" smtClean="0">
                <a:latin typeface="+mn-lt"/>
                <a:cs typeface="+mn-cs"/>
              </a:rPr>
              <a:t>planowania</a:t>
            </a:r>
            <a:endParaRPr lang="cs-CZ" sz="2000" kern="0" dirty="0" smtClean="0">
              <a:latin typeface="+mn-lt"/>
              <a:cs typeface="+mn-cs"/>
            </a:endParaRP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endParaRPr lang="cs-CZ" sz="2000" kern="0" dirty="0" smtClean="0">
              <a:latin typeface="+mn-lt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S3 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Bolkow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A4 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Wroclaw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en-US" sz="2000" kern="0" dirty="0" smtClean="0">
                <a:latin typeface="+mn-lt"/>
                <a:cs typeface="+mn-cs"/>
              </a:rPr>
              <a:t>Via </a:t>
            </a:r>
            <a:r>
              <a:rPr lang="en-US" sz="2000" kern="0" dirty="0" err="1" smtClean="0">
                <a:latin typeface="+mn-lt"/>
                <a:cs typeface="+mn-cs"/>
              </a:rPr>
              <a:t>Strzegom</a:t>
            </a:r>
            <a:r>
              <a:rPr lang="cs-CZ" sz="2000" kern="0" dirty="0" smtClean="0">
                <a:latin typeface="+mn-lt"/>
                <a:cs typeface="+mn-cs"/>
              </a:rPr>
              <a:t>?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cs-CZ" sz="2000" kern="0" dirty="0" smtClean="0">
                <a:latin typeface="+mn-lt"/>
                <a:cs typeface="+mn-cs"/>
              </a:rPr>
              <a:t>Nová silnice / </a:t>
            </a:r>
            <a:r>
              <a:rPr lang="cs-CZ" sz="2000" kern="0" dirty="0" err="1" smtClean="0">
                <a:latin typeface="+mn-lt"/>
                <a:cs typeface="+mn-cs"/>
              </a:rPr>
              <a:t>Nowa</a:t>
            </a:r>
            <a:r>
              <a:rPr lang="cs-CZ" sz="2000" kern="0" dirty="0" smtClean="0">
                <a:latin typeface="+mn-lt"/>
                <a:cs typeface="+mn-cs"/>
              </a:rPr>
              <a:t> droga?</a:t>
            </a:r>
            <a:endParaRPr lang="pl-PL" sz="2000" kern="0" dirty="0">
              <a:latin typeface="+mn-lt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0" dirty="0" smtClean="0"/>
              <a:t>Současný stav silničního spojení Praha – </a:t>
            </a:r>
            <a:r>
              <a:rPr lang="cs-CZ" sz="2400" b="0" dirty="0" err="1" smtClean="0"/>
              <a:t>Wroclaw</a:t>
            </a:r>
            <a:r>
              <a:rPr lang="cs-CZ" sz="2400" b="0" dirty="0" smtClean="0"/>
              <a:t/>
            </a:r>
            <a:br>
              <a:rPr lang="cs-CZ" sz="2400" b="0" dirty="0" smtClean="0"/>
            </a:br>
            <a:r>
              <a:rPr lang="cs-CZ" sz="2400" b="0" dirty="0" smtClean="0"/>
              <a:t> </a:t>
            </a:r>
            <a:r>
              <a:rPr lang="cs-CZ" sz="2400" b="0" dirty="0" err="1" smtClean="0"/>
              <a:t>Obecny</a:t>
            </a:r>
            <a:r>
              <a:rPr lang="cs-CZ" sz="2400" b="0" dirty="0" smtClean="0"/>
              <a:t> stan </a:t>
            </a:r>
            <a:r>
              <a:rPr lang="cs-CZ" sz="2400" b="0" dirty="0" err="1" smtClean="0"/>
              <a:t>połączeń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drogowych</a:t>
            </a:r>
            <a:r>
              <a:rPr lang="cs-CZ" sz="2400" b="0" dirty="0" smtClean="0"/>
              <a:t> Praha - </a:t>
            </a:r>
            <a:r>
              <a:rPr lang="cs-CZ" sz="2400" b="0" dirty="0" err="1" smtClean="0"/>
              <a:t>Wroclaw</a:t>
            </a:r>
            <a:endParaRPr lang="cs-CZ" sz="24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412875"/>
            <a:ext cx="7885112" cy="4464050"/>
          </a:xfrm>
        </p:spPr>
        <p:txBody>
          <a:bodyPr/>
          <a:lstStyle/>
          <a:p>
            <a:pPr marL="361950" indent="-361950">
              <a:spcBef>
                <a:spcPct val="40000"/>
              </a:spcBef>
            </a:pPr>
            <a:endParaRPr lang="cs-CZ" sz="2400" dirty="0" smtClean="0"/>
          </a:p>
        </p:txBody>
      </p:sp>
      <p:pic>
        <p:nvPicPr>
          <p:cNvPr id="4" name="Obrázek 3" descr="Praha-Wroclaw-siln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6336704" cy="52002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51920" y="177281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298 km</a:t>
            </a:r>
          </a:p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3:00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99992" y="34290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 km</a:t>
            </a:r>
          </a:p>
          <a:p>
            <a:r>
              <a:rPr lang="cs-CZ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3:50</a:t>
            </a:r>
            <a:endParaRPr lang="cs-CZ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450912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33CC"/>
                </a:solidFill>
              </a:rPr>
              <a:t>271 km</a:t>
            </a:r>
          </a:p>
          <a:p>
            <a:r>
              <a:rPr lang="cs-CZ" b="1" dirty="0" smtClean="0">
                <a:solidFill>
                  <a:srgbClr val="FF33CC"/>
                </a:solidFill>
              </a:rPr>
              <a:t>3:30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5243512" y="2479278"/>
            <a:ext cx="553483" cy="1978422"/>
          </a:xfrm>
          <a:custGeom>
            <a:avLst/>
            <a:gdLst>
              <a:gd name="connsiteX0" fmla="*/ 85725 w 502444"/>
              <a:gd name="connsiteY0" fmla="*/ 1985169 h 1985169"/>
              <a:gd name="connsiteX1" fmla="*/ 0 w 502444"/>
              <a:gd name="connsiteY1" fmla="*/ 1804194 h 1985169"/>
              <a:gd name="connsiteX2" fmla="*/ 85725 w 502444"/>
              <a:gd name="connsiteY2" fmla="*/ 1637507 h 1985169"/>
              <a:gd name="connsiteX3" fmla="*/ 119062 w 502444"/>
              <a:gd name="connsiteY3" fmla="*/ 1494632 h 1985169"/>
              <a:gd name="connsiteX4" fmla="*/ 147637 w 502444"/>
              <a:gd name="connsiteY4" fmla="*/ 1375569 h 1985169"/>
              <a:gd name="connsiteX5" fmla="*/ 195262 w 502444"/>
              <a:gd name="connsiteY5" fmla="*/ 1251744 h 1985169"/>
              <a:gd name="connsiteX6" fmla="*/ 280987 w 502444"/>
              <a:gd name="connsiteY6" fmla="*/ 1032669 h 1985169"/>
              <a:gd name="connsiteX7" fmla="*/ 338137 w 502444"/>
              <a:gd name="connsiteY7" fmla="*/ 937419 h 1985169"/>
              <a:gd name="connsiteX8" fmla="*/ 338137 w 502444"/>
              <a:gd name="connsiteY8" fmla="*/ 823119 h 1985169"/>
              <a:gd name="connsiteX9" fmla="*/ 485775 w 502444"/>
              <a:gd name="connsiteY9" fmla="*/ 523082 h 1985169"/>
              <a:gd name="connsiteX10" fmla="*/ 438150 w 502444"/>
              <a:gd name="connsiteY10" fmla="*/ 342107 h 1985169"/>
              <a:gd name="connsiteX11" fmla="*/ 423862 w 502444"/>
              <a:gd name="connsiteY11" fmla="*/ 208757 h 1985169"/>
              <a:gd name="connsiteX12" fmla="*/ 414337 w 502444"/>
              <a:gd name="connsiteY12" fmla="*/ 32544 h 1985169"/>
              <a:gd name="connsiteX13" fmla="*/ 409575 w 502444"/>
              <a:gd name="connsiteY13" fmla="*/ 13494 h 1985169"/>
              <a:gd name="connsiteX0" fmla="*/ 85725 w 562942"/>
              <a:gd name="connsiteY0" fmla="*/ 1985169 h 1985169"/>
              <a:gd name="connsiteX1" fmla="*/ 0 w 562942"/>
              <a:gd name="connsiteY1" fmla="*/ 1804194 h 1985169"/>
              <a:gd name="connsiteX2" fmla="*/ 85725 w 562942"/>
              <a:gd name="connsiteY2" fmla="*/ 1637507 h 1985169"/>
              <a:gd name="connsiteX3" fmla="*/ 119062 w 562942"/>
              <a:gd name="connsiteY3" fmla="*/ 1494632 h 1985169"/>
              <a:gd name="connsiteX4" fmla="*/ 147637 w 562942"/>
              <a:gd name="connsiteY4" fmla="*/ 1375569 h 1985169"/>
              <a:gd name="connsiteX5" fmla="*/ 195262 w 562942"/>
              <a:gd name="connsiteY5" fmla="*/ 1251744 h 1985169"/>
              <a:gd name="connsiteX6" fmla="*/ 280987 w 562942"/>
              <a:gd name="connsiteY6" fmla="*/ 1032669 h 1985169"/>
              <a:gd name="connsiteX7" fmla="*/ 338137 w 562942"/>
              <a:gd name="connsiteY7" fmla="*/ 937419 h 1985169"/>
              <a:gd name="connsiteX8" fmla="*/ 338137 w 562942"/>
              <a:gd name="connsiteY8" fmla="*/ 823119 h 1985169"/>
              <a:gd name="connsiteX9" fmla="*/ 485775 w 562942"/>
              <a:gd name="connsiteY9" fmla="*/ 523082 h 1985169"/>
              <a:gd name="connsiteX10" fmla="*/ 552623 w 562942"/>
              <a:gd name="connsiteY10" fmla="*/ 308397 h 1985169"/>
              <a:gd name="connsiteX11" fmla="*/ 423862 w 562942"/>
              <a:gd name="connsiteY11" fmla="*/ 208757 h 1985169"/>
              <a:gd name="connsiteX12" fmla="*/ 414337 w 562942"/>
              <a:gd name="connsiteY12" fmla="*/ 32544 h 1985169"/>
              <a:gd name="connsiteX13" fmla="*/ 409575 w 562942"/>
              <a:gd name="connsiteY13" fmla="*/ 13494 h 1985169"/>
              <a:gd name="connsiteX0" fmla="*/ 85725 w 553483"/>
              <a:gd name="connsiteY0" fmla="*/ 1989774 h 1989774"/>
              <a:gd name="connsiteX1" fmla="*/ 0 w 553483"/>
              <a:gd name="connsiteY1" fmla="*/ 1808799 h 1989774"/>
              <a:gd name="connsiteX2" fmla="*/ 85725 w 553483"/>
              <a:gd name="connsiteY2" fmla="*/ 1642112 h 1989774"/>
              <a:gd name="connsiteX3" fmla="*/ 119062 w 553483"/>
              <a:gd name="connsiteY3" fmla="*/ 1499237 h 1989774"/>
              <a:gd name="connsiteX4" fmla="*/ 147637 w 553483"/>
              <a:gd name="connsiteY4" fmla="*/ 1380174 h 1989774"/>
              <a:gd name="connsiteX5" fmla="*/ 195262 w 553483"/>
              <a:gd name="connsiteY5" fmla="*/ 1256349 h 1989774"/>
              <a:gd name="connsiteX6" fmla="*/ 280987 w 553483"/>
              <a:gd name="connsiteY6" fmla="*/ 1037274 h 1989774"/>
              <a:gd name="connsiteX7" fmla="*/ 338137 w 553483"/>
              <a:gd name="connsiteY7" fmla="*/ 942024 h 1989774"/>
              <a:gd name="connsiteX8" fmla="*/ 338137 w 553483"/>
              <a:gd name="connsiteY8" fmla="*/ 827724 h 1989774"/>
              <a:gd name="connsiteX9" fmla="*/ 485775 w 553483"/>
              <a:gd name="connsiteY9" fmla="*/ 527687 h 1989774"/>
              <a:gd name="connsiteX10" fmla="*/ 552623 w 553483"/>
              <a:gd name="connsiteY10" fmla="*/ 313002 h 1989774"/>
              <a:gd name="connsiteX11" fmla="*/ 480615 w 553483"/>
              <a:gd name="connsiteY11" fmla="*/ 240994 h 1989774"/>
              <a:gd name="connsiteX12" fmla="*/ 414337 w 553483"/>
              <a:gd name="connsiteY12" fmla="*/ 37149 h 1989774"/>
              <a:gd name="connsiteX13" fmla="*/ 409575 w 553483"/>
              <a:gd name="connsiteY13" fmla="*/ 18099 h 1989774"/>
              <a:gd name="connsiteX0" fmla="*/ 85725 w 553483"/>
              <a:gd name="connsiteY0" fmla="*/ 1978422 h 1978422"/>
              <a:gd name="connsiteX1" fmla="*/ 0 w 553483"/>
              <a:gd name="connsiteY1" fmla="*/ 1797447 h 1978422"/>
              <a:gd name="connsiteX2" fmla="*/ 85725 w 553483"/>
              <a:gd name="connsiteY2" fmla="*/ 1630760 h 1978422"/>
              <a:gd name="connsiteX3" fmla="*/ 119062 w 553483"/>
              <a:gd name="connsiteY3" fmla="*/ 1487885 h 1978422"/>
              <a:gd name="connsiteX4" fmla="*/ 147637 w 553483"/>
              <a:gd name="connsiteY4" fmla="*/ 1368822 h 1978422"/>
              <a:gd name="connsiteX5" fmla="*/ 195262 w 553483"/>
              <a:gd name="connsiteY5" fmla="*/ 1244997 h 1978422"/>
              <a:gd name="connsiteX6" fmla="*/ 280987 w 553483"/>
              <a:gd name="connsiteY6" fmla="*/ 1025922 h 1978422"/>
              <a:gd name="connsiteX7" fmla="*/ 338137 w 553483"/>
              <a:gd name="connsiteY7" fmla="*/ 930672 h 1978422"/>
              <a:gd name="connsiteX8" fmla="*/ 338137 w 553483"/>
              <a:gd name="connsiteY8" fmla="*/ 816372 h 1978422"/>
              <a:gd name="connsiteX9" fmla="*/ 485775 w 553483"/>
              <a:gd name="connsiteY9" fmla="*/ 516335 h 1978422"/>
              <a:gd name="connsiteX10" fmla="*/ 552623 w 553483"/>
              <a:gd name="connsiteY10" fmla="*/ 301650 h 1978422"/>
              <a:gd name="connsiteX11" fmla="*/ 480616 w 553483"/>
              <a:gd name="connsiteY11" fmla="*/ 157634 h 1978422"/>
              <a:gd name="connsiteX12" fmla="*/ 414337 w 553483"/>
              <a:gd name="connsiteY12" fmla="*/ 25797 h 1978422"/>
              <a:gd name="connsiteX13" fmla="*/ 409575 w 553483"/>
              <a:gd name="connsiteY13" fmla="*/ 6747 h 1978422"/>
              <a:gd name="connsiteX0" fmla="*/ 85725 w 625492"/>
              <a:gd name="connsiteY0" fmla="*/ 1978422 h 1978422"/>
              <a:gd name="connsiteX1" fmla="*/ 0 w 625492"/>
              <a:gd name="connsiteY1" fmla="*/ 1797447 h 1978422"/>
              <a:gd name="connsiteX2" fmla="*/ 85725 w 625492"/>
              <a:gd name="connsiteY2" fmla="*/ 1630760 h 1978422"/>
              <a:gd name="connsiteX3" fmla="*/ 119062 w 625492"/>
              <a:gd name="connsiteY3" fmla="*/ 1487885 h 1978422"/>
              <a:gd name="connsiteX4" fmla="*/ 147637 w 625492"/>
              <a:gd name="connsiteY4" fmla="*/ 1368822 h 1978422"/>
              <a:gd name="connsiteX5" fmla="*/ 195262 w 625492"/>
              <a:gd name="connsiteY5" fmla="*/ 1244997 h 1978422"/>
              <a:gd name="connsiteX6" fmla="*/ 280987 w 625492"/>
              <a:gd name="connsiteY6" fmla="*/ 1025922 h 1978422"/>
              <a:gd name="connsiteX7" fmla="*/ 338137 w 625492"/>
              <a:gd name="connsiteY7" fmla="*/ 930672 h 1978422"/>
              <a:gd name="connsiteX8" fmla="*/ 338137 w 625492"/>
              <a:gd name="connsiteY8" fmla="*/ 816372 h 1978422"/>
              <a:gd name="connsiteX9" fmla="*/ 485775 w 625492"/>
              <a:gd name="connsiteY9" fmla="*/ 516335 h 1978422"/>
              <a:gd name="connsiteX10" fmla="*/ 624632 w 625492"/>
              <a:gd name="connsiteY10" fmla="*/ 301650 h 1978422"/>
              <a:gd name="connsiteX11" fmla="*/ 480616 w 625492"/>
              <a:gd name="connsiteY11" fmla="*/ 157634 h 1978422"/>
              <a:gd name="connsiteX12" fmla="*/ 414337 w 625492"/>
              <a:gd name="connsiteY12" fmla="*/ 25797 h 1978422"/>
              <a:gd name="connsiteX13" fmla="*/ 409575 w 625492"/>
              <a:gd name="connsiteY13" fmla="*/ 6747 h 1978422"/>
              <a:gd name="connsiteX0" fmla="*/ 85725 w 553483"/>
              <a:gd name="connsiteY0" fmla="*/ 1978422 h 1978422"/>
              <a:gd name="connsiteX1" fmla="*/ 0 w 553483"/>
              <a:gd name="connsiteY1" fmla="*/ 1797447 h 1978422"/>
              <a:gd name="connsiteX2" fmla="*/ 85725 w 553483"/>
              <a:gd name="connsiteY2" fmla="*/ 1630760 h 1978422"/>
              <a:gd name="connsiteX3" fmla="*/ 119062 w 553483"/>
              <a:gd name="connsiteY3" fmla="*/ 1487885 h 1978422"/>
              <a:gd name="connsiteX4" fmla="*/ 147637 w 553483"/>
              <a:gd name="connsiteY4" fmla="*/ 1368822 h 1978422"/>
              <a:gd name="connsiteX5" fmla="*/ 195262 w 553483"/>
              <a:gd name="connsiteY5" fmla="*/ 1244997 h 1978422"/>
              <a:gd name="connsiteX6" fmla="*/ 280987 w 553483"/>
              <a:gd name="connsiteY6" fmla="*/ 1025922 h 1978422"/>
              <a:gd name="connsiteX7" fmla="*/ 338137 w 553483"/>
              <a:gd name="connsiteY7" fmla="*/ 930672 h 1978422"/>
              <a:gd name="connsiteX8" fmla="*/ 338137 w 553483"/>
              <a:gd name="connsiteY8" fmla="*/ 816372 h 1978422"/>
              <a:gd name="connsiteX9" fmla="*/ 485775 w 553483"/>
              <a:gd name="connsiteY9" fmla="*/ 516335 h 1978422"/>
              <a:gd name="connsiteX10" fmla="*/ 552623 w 553483"/>
              <a:gd name="connsiteY10" fmla="*/ 301650 h 1978422"/>
              <a:gd name="connsiteX11" fmla="*/ 480616 w 553483"/>
              <a:gd name="connsiteY11" fmla="*/ 157634 h 1978422"/>
              <a:gd name="connsiteX12" fmla="*/ 414337 w 553483"/>
              <a:gd name="connsiteY12" fmla="*/ 25797 h 1978422"/>
              <a:gd name="connsiteX13" fmla="*/ 409575 w 553483"/>
              <a:gd name="connsiteY13" fmla="*/ 6747 h 1978422"/>
              <a:gd name="connsiteX0" fmla="*/ 85725 w 553483"/>
              <a:gd name="connsiteY0" fmla="*/ 1978422 h 1978422"/>
              <a:gd name="connsiteX1" fmla="*/ 0 w 553483"/>
              <a:gd name="connsiteY1" fmla="*/ 1797447 h 1978422"/>
              <a:gd name="connsiteX2" fmla="*/ 85725 w 553483"/>
              <a:gd name="connsiteY2" fmla="*/ 1630760 h 1978422"/>
              <a:gd name="connsiteX3" fmla="*/ 119062 w 553483"/>
              <a:gd name="connsiteY3" fmla="*/ 1487885 h 1978422"/>
              <a:gd name="connsiteX4" fmla="*/ 147637 w 553483"/>
              <a:gd name="connsiteY4" fmla="*/ 1368822 h 1978422"/>
              <a:gd name="connsiteX5" fmla="*/ 195262 w 553483"/>
              <a:gd name="connsiteY5" fmla="*/ 1244997 h 1978422"/>
              <a:gd name="connsiteX6" fmla="*/ 192584 w 553483"/>
              <a:gd name="connsiteY6" fmla="*/ 949722 h 1978422"/>
              <a:gd name="connsiteX7" fmla="*/ 338137 w 553483"/>
              <a:gd name="connsiteY7" fmla="*/ 930672 h 1978422"/>
              <a:gd name="connsiteX8" fmla="*/ 338137 w 553483"/>
              <a:gd name="connsiteY8" fmla="*/ 816372 h 1978422"/>
              <a:gd name="connsiteX9" fmla="*/ 485775 w 553483"/>
              <a:gd name="connsiteY9" fmla="*/ 516335 h 1978422"/>
              <a:gd name="connsiteX10" fmla="*/ 552623 w 553483"/>
              <a:gd name="connsiteY10" fmla="*/ 301650 h 1978422"/>
              <a:gd name="connsiteX11" fmla="*/ 480616 w 553483"/>
              <a:gd name="connsiteY11" fmla="*/ 157634 h 1978422"/>
              <a:gd name="connsiteX12" fmla="*/ 414337 w 553483"/>
              <a:gd name="connsiteY12" fmla="*/ 25797 h 1978422"/>
              <a:gd name="connsiteX13" fmla="*/ 409575 w 553483"/>
              <a:gd name="connsiteY13" fmla="*/ 6747 h 1978422"/>
              <a:gd name="connsiteX0" fmla="*/ 85725 w 553483"/>
              <a:gd name="connsiteY0" fmla="*/ 1978422 h 1978422"/>
              <a:gd name="connsiteX1" fmla="*/ 0 w 553483"/>
              <a:gd name="connsiteY1" fmla="*/ 1797447 h 1978422"/>
              <a:gd name="connsiteX2" fmla="*/ 85725 w 553483"/>
              <a:gd name="connsiteY2" fmla="*/ 1630760 h 1978422"/>
              <a:gd name="connsiteX3" fmla="*/ 119062 w 553483"/>
              <a:gd name="connsiteY3" fmla="*/ 1487885 h 1978422"/>
              <a:gd name="connsiteX4" fmla="*/ 147637 w 553483"/>
              <a:gd name="connsiteY4" fmla="*/ 1368822 h 1978422"/>
              <a:gd name="connsiteX5" fmla="*/ 195262 w 553483"/>
              <a:gd name="connsiteY5" fmla="*/ 1244997 h 1978422"/>
              <a:gd name="connsiteX6" fmla="*/ 192584 w 553483"/>
              <a:gd name="connsiteY6" fmla="*/ 949722 h 1978422"/>
              <a:gd name="connsiteX7" fmla="*/ 264592 w 553483"/>
              <a:gd name="connsiteY7" fmla="*/ 805706 h 1978422"/>
              <a:gd name="connsiteX8" fmla="*/ 338137 w 553483"/>
              <a:gd name="connsiteY8" fmla="*/ 816372 h 1978422"/>
              <a:gd name="connsiteX9" fmla="*/ 485775 w 553483"/>
              <a:gd name="connsiteY9" fmla="*/ 516335 h 1978422"/>
              <a:gd name="connsiteX10" fmla="*/ 552623 w 553483"/>
              <a:gd name="connsiteY10" fmla="*/ 301650 h 1978422"/>
              <a:gd name="connsiteX11" fmla="*/ 480616 w 553483"/>
              <a:gd name="connsiteY11" fmla="*/ 157634 h 1978422"/>
              <a:gd name="connsiteX12" fmla="*/ 414337 w 553483"/>
              <a:gd name="connsiteY12" fmla="*/ 25797 h 1978422"/>
              <a:gd name="connsiteX13" fmla="*/ 409575 w 553483"/>
              <a:gd name="connsiteY13" fmla="*/ 6747 h 1978422"/>
              <a:gd name="connsiteX0" fmla="*/ 85725 w 553483"/>
              <a:gd name="connsiteY0" fmla="*/ 1978422 h 1978422"/>
              <a:gd name="connsiteX1" fmla="*/ 0 w 553483"/>
              <a:gd name="connsiteY1" fmla="*/ 1797447 h 1978422"/>
              <a:gd name="connsiteX2" fmla="*/ 85725 w 553483"/>
              <a:gd name="connsiteY2" fmla="*/ 1630760 h 1978422"/>
              <a:gd name="connsiteX3" fmla="*/ 119062 w 553483"/>
              <a:gd name="connsiteY3" fmla="*/ 1487885 h 1978422"/>
              <a:gd name="connsiteX4" fmla="*/ 147637 w 553483"/>
              <a:gd name="connsiteY4" fmla="*/ 1368822 h 1978422"/>
              <a:gd name="connsiteX5" fmla="*/ 195262 w 553483"/>
              <a:gd name="connsiteY5" fmla="*/ 1244997 h 1978422"/>
              <a:gd name="connsiteX6" fmla="*/ 192584 w 553483"/>
              <a:gd name="connsiteY6" fmla="*/ 949722 h 1978422"/>
              <a:gd name="connsiteX7" fmla="*/ 264592 w 553483"/>
              <a:gd name="connsiteY7" fmla="*/ 805706 h 1978422"/>
              <a:gd name="connsiteX8" fmla="*/ 336600 w 553483"/>
              <a:gd name="connsiteY8" fmla="*/ 733698 h 1978422"/>
              <a:gd name="connsiteX9" fmla="*/ 485775 w 553483"/>
              <a:gd name="connsiteY9" fmla="*/ 516335 h 1978422"/>
              <a:gd name="connsiteX10" fmla="*/ 552623 w 553483"/>
              <a:gd name="connsiteY10" fmla="*/ 301650 h 1978422"/>
              <a:gd name="connsiteX11" fmla="*/ 480616 w 553483"/>
              <a:gd name="connsiteY11" fmla="*/ 157634 h 1978422"/>
              <a:gd name="connsiteX12" fmla="*/ 414337 w 553483"/>
              <a:gd name="connsiteY12" fmla="*/ 25797 h 1978422"/>
              <a:gd name="connsiteX13" fmla="*/ 409575 w 553483"/>
              <a:gd name="connsiteY13" fmla="*/ 6747 h 197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483" h="1978422">
                <a:moveTo>
                  <a:pt x="85725" y="1978422"/>
                </a:moveTo>
                <a:cubicBezTo>
                  <a:pt x="42862" y="1916906"/>
                  <a:pt x="0" y="1855391"/>
                  <a:pt x="0" y="1797447"/>
                </a:cubicBezTo>
                <a:cubicBezTo>
                  <a:pt x="0" y="1739503"/>
                  <a:pt x="65881" y="1682354"/>
                  <a:pt x="85725" y="1630760"/>
                </a:cubicBezTo>
                <a:cubicBezTo>
                  <a:pt x="105569" y="1579166"/>
                  <a:pt x="108743" y="1531541"/>
                  <a:pt x="119062" y="1487885"/>
                </a:cubicBezTo>
                <a:cubicBezTo>
                  <a:pt x="129381" y="1444229"/>
                  <a:pt x="134937" y="1409303"/>
                  <a:pt x="147637" y="1368822"/>
                </a:cubicBezTo>
                <a:cubicBezTo>
                  <a:pt x="160337" y="1328341"/>
                  <a:pt x="187771" y="1314847"/>
                  <a:pt x="195262" y="1244997"/>
                </a:cubicBezTo>
                <a:cubicBezTo>
                  <a:pt x="202753" y="1175147"/>
                  <a:pt x="181029" y="1022937"/>
                  <a:pt x="192584" y="949722"/>
                </a:cubicBezTo>
                <a:cubicBezTo>
                  <a:pt x="204139" y="876507"/>
                  <a:pt x="240589" y="841710"/>
                  <a:pt x="264592" y="805706"/>
                </a:cubicBezTo>
                <a:cubicBezTo>
                  <a:pt x="288595" y="769702"/>
                  <a:pt x="299736" y="781926"/>
                  <a:pt x="336600" y="733698"/>
                </a:cubicBezTo>
                <a:cubicBezTo>
                  <a:pt x="373464" y="685470"/>
                  <a:pt x="449771" y="588343"/>
                  <a:pt x="485775" y="516335"/>
                </a:cubicBezTo>
                <a:cubicBezTo>
                  <a:pt x="521779" y="444327"/>
                  <a:pt x="553483" y="361433"/>
                  <a:pt x="552623" y="301650"/>
                </a:cubicBezTo>
                <a:cubicBezTo>
                  <a:pt x="551763" y="241867"/>
                  <a:pt x="503664" y="203609"/>
                  <a:pt x="480616" y="157634"/>
                </a:cubicBezTo>
                <a:cubicBezTo>
                  <a:pt x="457568" y="111659"/>
                  <a:pt x="426177" y="50945"/>
                  <a:pt x="414337" y="25797"/>
                </a:cubicBezTo>
                <a:cubicBezTo>
                  <a:pt x="402497" y="649"/>
                  <a:pt x="410765" y="0"/>
                  <a:pt x="409575" y="674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3212976"/>
            <a:ext cx="309634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R11 -</a:t>
            </a:r>
            <a:r>
              <a:rPr lang="en-US" sz="1600" b="1" dirty="0" smtClean="0">
                <a:solidFill>
                  <a:srgbClr val="00B050"/>
                </a:solidFill>
              </a:rPr>
              <a:t>&gt; </a:t>
            </a:r>
            <a:r>
              <a:rPr lang="cs-CZ" sz="1600" b="1" dirty="0" smtClean="0">
                <a:solidFill>
                  <a:srgbClr val="00B050"/>
                </a:solidFill>
              </a:rPr>
              <a:t>S3</a:t>
            </a:r>
            <a:r>
              <a:rPr lang="en-US" sz="1600" b="1" dirty="0" smtClean="0">
                <a:solidFill>
                  <a:srgbClr val="00B050"/>
                </a:solidFill>
              </a:rPr>
              <a:t> -&gt; A4 = </a:t>
            </a:r>
            <a:r>
              <a:rPr lang="cs-CZ" sz="1600" b="1" dirty="0" smtClean="0">
                <a:solidFill>
                  <a:srgbClr val="00B050"/>
                </a:solidFill>
              </a:rPr>
              <a:t>275 km!</a:t>
            </a:r>
            <a:endParaRPr lang="cs-CZ" sz="1600" b="1" dirty="0"/>
          </a:p>
        </p:txBody>
      </p:sp>
      <p:pic>
        <p:nvPicPr>
          <p:cNvPr id="13" name="Obrázek 12" descr="B4_zákazvjezdu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3067794" cy="2614222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4427984" y="3068960"/>
            <a:ext cx="1915666" cy="1557331"/>
            <a:chOff x="4427984" y="3068960"/>
            <a:chExt cx="1915666" cy="1557331"/>
          </a:xfrm>
        </p:grpSpPr>
        <p:pic>
          <p:nvPicPr>
            <p:cNvPr id="14" name="Obrázek 13" descr="B4_zákazvjezdu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144" y="4221088"/>
              <a:ext cx="475506" cy="405203"/>
            </a:xfrm>
            <a:prstGeom prst="rect">
              <a:avLst/>
            </a:prstGeom>
          </p:spPr>
        </p:pic>
        <p:pic>
          <p:nvPicPr>
            <p:cNvPr id="15" name="Obrázek 14" descr="B4_zákazvjezdu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3068960"/>
              <a:ext cx="475506" cy="405203"/>
            </a:xfrm>
            <a:prstGeom prst="rect">
              <a:avLst/>
            </a:prstGeom>
          </p:spPr>
        </p:pic>
      </p:grpSp>
      <p:sp>
        <p:nvSpPr>
          <p:cNvPr id="19" name="TextovéPole 18"/>
          <p:cNvSpPr txBox="1"/>
          <p:nvPr/>
        </p:nvSpPr>
        <p:spPr>
          <a:xfrm>
            <a:off x="5580112" y="3645024"/>
            <a:ext cx="33843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R11 -</a:t>
            </a:r>
            <a:r>
              <a:rPr lang="en-US" sz="1600" b="1" dirty="0" smtClean="0">
                <a:solidFill>
                  <a:srgbClr val="00B050"/>
                </a:solidFill>
              </a:rPr>
              <a:t>&gt; </a:t>
            </a:r>
            <a:r>
              <a:rPr lang="en-US" sz="1600" b="1" dirty="0" err="1" smtClean="0">
                <a:solidFill>
                  <a:srgbClr val="00B050"/>
                </a:solidFill>
              </a:rPr>
              <a:t>Strzegom</a:t>
            </a:r>
            <a:r>
              <a:rPr lang="en-US" sz="1600" b="1" dirty="0" smtClean="0">
                <a:solidFill>
                  <a:srgbClr val="00B050"/>
                </a:solidFill>
              </a:rPr>
              <a:t> -&gt; A4 = </a:t>
            </a:r>
            <a:r>
              <a:rPr lang="cs-CZ" sz="1600" b="1" dirty="0" smtClean="0">
                <a:solidFill>
                  <a:srgbClr val="00B050"/>
                </a:solidFill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</a:rPr>
              <a:t>50</a:t>
            </a:r>
            <a:r>
              <a:rPr lang="cs-CZ" sz="1600" b="1" dirty="0" smtClean="0">
                <a:solidFill>
                  <a:srgbClr val="00B050"/>
                </a:solidFill>
              </a:rPr>
              <a:t> km!</a:t>
            </a:r>
            <a:endParaRPr lang="cs-CZ" sz="16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490983" y="6627168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s</a:t>
            </a:r>
            <a:r>
              <a:rPr lang="cs-CZ" sz="900" dirty="0" smtClean="0"/>
              <a:t> použitím </a:t>
            </a:r>
            <a:r>
              <a:rPr lang="cs-CZ" sz="900" dirty="0" err="1" smtClean="0"/>
              <a:t>maps.google.com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 txBox="1">
            <a:spLocks noGrp="1"/>
          </p:cNvSpPr>
          <p:nvPr/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7764F2-5486-491D-917D-CA9D90E09015}" type="slidenum">
              <a:rPr lang="cs-CZ" sz="1200" b="1">
                <a:solidFill>
                  <a:srgbClr val="2E518A"/>
                </a:solidFill>
              </a:rPr>
              <a:pPr algn="r"/>
              <a:t>7</a:t>
            </a:fld>
            <a:endParaRPr lang="cs-CZ" sz="1200" b="1">
              <a:solidFill>
                <a:srgbClr val="2E518A"/>
              </a:solidFill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/>
              <a:t/>
            </a:r>
            <a:br>
              <a:rPr lang="cs-CZ"/>
            </a:br>
            <a:endParaRPr lang="cs-CZ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243" name="Rectangle 2"/>
          <p:cNvSpPr>
            <a:spLocks noChangeArrowheads="1"/>
          </p:cNvSpPr>
          <p:nvPr/>
        </p:nvSpPr>
        <p:spPr bwMode="auto">
          <a:xfrm>
            <a:off x="1403350" y="188913"/>
            <a:ext cx="72834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242994"/>
                </a:solidFill>
              </a:rPr>
              <a:t>Železniční spojení / </a:t>
            </a:r>
            <a:r>
              <a:rPr lang="cs-CZ" sz="2800" b="1" dirty="0" err="1">
                <a:solidFill>
                  <a:srgbClr val="242994"/>
                </a:solidFill>
              </a:rPr>
              <a:t>P</a:t>
            </a:r>
            <a:r>
              <a:rPr lang="cs-CZ" sz="2800" b="1" dirty="0" err="1" smtClean="0">
                <a:solidFill>
                  <a:srgbClr val="242994"/>
                </a:solidFill>
              </a:rPr>
              <a:t>ołączenie</a:t>
            </a:r>
            <a:r>
              <a:rPr lang="cs-CZ" sz="2800" b="1" dirty="0" smtClean="0">
                <a:solidFill>
                  <a:srgbClr val="242994"/>
                </a:solidFill>
              </a:rPr>
              <a:t> </a:t>
            </a:r>
            <a:r>
              <a:rPr lang="cs-CZ" sz="2800" b="1" dirty="0" err="1" smtClean="0">
                <a:solidFill>
                  <a:srgbClr val="242994"/>
                </a:solidFill>
              </a:rPr>
              <a:t>kolejowe</a:t>
            </a:r>
            <a:endParaRPr lang="cs-CZ" sz="2800" b="1" dirty="0" smtClean="0">
              <a:solidFill>
                <a:srgbClr val="242994"/>
              </a:solidFill>
            </a:endParaRPr>
          </a:p>
          <a:p>
            <a:pPr algn="ctr"/>
            <a:endParaRPr lang="cs-CZ" sz="2400" b="1" dirty="0">
              <a:solidFill>
                <a:srgbClr val="2E518A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87450" y="981075"/>
            <a:ext cx="7956550" cy="5327650"/>
          </a:xfrm>
          <a:prstGeom prst="rect">
            <a:avLst/>
          </a:prstGeom>
        </p:spPr>
        <p:txBody>
          <a:bodyPr/>
          <a:lstStyle/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Fungující spojení / 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połączenie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funkcjonalne</a:t>
            </a:r>
            <a:endParaRPr kumimoji="0" lang="cs-CZ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Ostrava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cs-CZ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Katowice</a:t>
            </a:r>
            <a:endParaRPr kumimoji="0" lang="cs-CZ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2000" kern="0" baseline="0" dirty="0" smtClean="0">
                <a:latin typeface="+mn-lt"/>
                <a:cs typeface="+mn-cs"/>
              </a:rPr>
              <a:t>EC takt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cs-CZ" sz="2000" kern="0" dirty="0" smtClean="0">
                <a:latin typeface="+mn-lt"/>
                <a:cs typeface="+mn-cs"/>
              </a:rPr>
              <a:t>Ústí nad Orlicí - </a:t>
            </a:r>
            <a:r>
              <a:rPr lang="cs-CZ" sz="2000" kern="0" dirty="0" err="1" smtClean="0">
                <a:latin typeface="+mn-lt"/>
                <a:cs typeface="+mn-cs"/>
              </a:rPr>
              <a:t>Lichkov</a:t>
            </a:r>
            <a:r>
              <a:rPr lang="cs-CZ" sz="2000" kern="0" dirty="0" smtClean="0">
                <a:latin typeface="+mn-lt"/>
                <a:cs typeface="+mn-cs"/>
              </a:rPr>
              <a:t> – </a:t>
            </a:r>
            <a:r>
              <a:rPr lang="cs-CZ" sz="2000" kern="0" dirty="0" err="1" smtClean="0">
                <a:latin typeface="+mn-lt"/>
                <a:cs typeface="+mn-cs"/>
              </a:rPr>
              <a:t>Wroclaw</a:t>
            </a:r>
            <a:r>
              <a:rPr lang="cs-CZ" sz="2000" kern="0" dirty="0" smtClean="0">
                <a:latin typeface="+mn-lt"/>
                <a:cs typeface="+mn-cs"/>
              </a:rPr>
              <a:t> (spíše regionální než mezistátní význam, byť součást TEN-T, nákladní doprava / </a:t>
            </a:r>
            <a:r>
              <a:rPr lang="pl-PL" sz="2000" dirty="0"/>
              <a:t>regionalnym, a nie międzynarodowym znaczeniu, być częścią sieci </a:t>
            </a:r>
            <a:r>
              <a:rPr lang="pl-PL" sz="2000" dirty="0" smtClean="0"/>
              <a:t>TEN-T, transport towarowy)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Nové spojení Praha – 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Wroclaw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rámci TEN-T /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Nowa</a:t>
            </a:r>
            <a:r>
              <a:rPr kumimoji="0" lang="pl-PL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Praga - Wrocław w ramach sieci TEN-T</a:t>
            </a:r>
            <a:endParaRPr kumimoji="0" lang="cs-CZ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2000" kern="0" noProof="0" dirty="0" smtClean="0">
                <a:latin typeface="+mn-lt"/>
                <a:cs typeface="+mn-cs"/>
              </a:rPr>
              <a:t>VRT / HSR do 2050</a:t>
            </a: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kumimoji="0" lang="cs-CZ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Musí</a:t>
            </a:r>
            <a:r>
              <a:rPr kumimoji="0" lang="cs-CZ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být ekonomicky efektivní / </a:t>
            </a:r>
            <a:r>
              <a:rPr kumimoji="0" lang="cs-CZ" sz="20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</a:t>
            </a:r>
            <a:r>
              <a:rPr kumimoji="0" lang="cs-CZ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być</a:t>
            </a:r>
            <a:r>
              <a:rPr kumimoji="0" lang="cs-CZ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opłacalne</a:t>
            </a:r>
            <a:endParaRPr kumimoji="0" lang="cs-CZ" sz="20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cs-CZ" sz="2000" kern="0" dirty="0" smtClean="0">
                <a:latin typeface="+mn-lt"/>
                <a:cs typeface="+mn-cs"/>
              </a:rPr>
              <a:t>Vnitrostátní </a:t>
            </a:r>
            <a:r>
              <a:rPr lang="cs-CZ" sz="2000" kern="0" dirty="0" err="1" smtClean="0">
                <a:latin typeface="+mn-lt"/>
                <a:cs typeface="+mn-cs"/>
              </a:rPr>
              <a:t>benefity</a:t>
            </a:r>
            <a:r>
              <a:rPr lang="cs-CZ" sz="2000" kern="0" dirty="0" smtClean="0">
                <a:latin typeface="+mn-lt"/>
                <a:cs typeface="+mn-cs"/>
              </a:rPr>
              <a:t> / </a:t>
            </a:r>
            <a:r>
              <a:rPr lang="cs-CZ" sz="2000" kern="0" dirty="0" err="1" smtClean="0">
                <a:latin typeface="+mn-lt"/>
                <a:cs typeface="+mn-cs"/>
              </a:rPr>
              <a:t>korzyści</a:t>
            </a:r>
            <a:r>
              <a:rPr lang="cs-CZ" sz="2000" kern="0" dirty="0" smtClean="0">
                <a:latin typeface="+mn-lt"/>
                <a:cs typeface="+mn-cs"/>
              </a:rPr>
              <a:t> </a:t>
            </a:r>
            <a:r>
              <a:rPr lang="cs-CZ" sz="2000" kern="0" dirty="0" err="1" smtClean="0">
                <a:latin typeface="+mn-lt"/>
                <a:cs typeface="+mn-cs"/>
              </a:rPr>
              <a:t>krajowe</a:t>
            </a:r>
            <a:endParaRPr lang="cs-CZ" sz="2000" kern="0" dirty="0" smtClean="0">
              <a:latin typeface="+mn-lt"/>
              <a:cs typeface="+mn-cs"/>
            </a:endParaRPr>
          </a:p>
          <a:p>
            <a:pPr marL="609600" lvl="0" indent="-609600" eaLnBrk="0" hangingPunct="0">
              <a:lnSpc>
                <a:spcPct val="80000"/>
              </a:lnSpc>
              <a:spcBef>
                <a:spcPct val="20000"/>
              </a:spcBef>
              <a:buClr>
                <a:srgbClr val="2E518A"/>
              </a:buClr>
              <a:buFont typeface="Wingdings" pitchFamily="2" charset="2"/>
              <a:buChar char="§"/>
            </a:pPr>
            <a:r>
              <a:rPr lang="cs-CZ" sz="2000" kern="0" dirty="0" smtClean="0">
                <a:latin typeface="+mn-lt"/>
                <a:cs typeface="+mn-cs"/>
              </a:rPr>
              <a:t>SP / FS Praha – MB – Liberec</a:t>
            </a:r>
            <a:endParaRPr kumimoji="0" lang="cs-CZ" sz="20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45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396" y="4293096"/>
            <a:ext cx="2784604" cy="21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 txBox="1">
            <a:spLocks noGrp="1"/>
          </p:cNvSpPr>
          <p:nvPr/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D58F07-0D0C-4993-AC30-A112813BC2DF}" type="slidenum">
              <a:rPr lang="cs-CZ" sz="1200" b="1">
                <a:solidFill>
                  <a:srgbClr val="2E518A"/>
                </a:solidFill>
              </a:rPr>
              <a:pPr algn="r"/>
              <a:t>8</a:t>
            </a:fld>
            <a:endParaRPr lang="cs-CZ" sz="1200" b="1">
              <a:solidFill>
                <a:srgbClr val="2E518A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500" dirty="0" smtClean="0"/>
              <a:t>Vodní doprava / Transport </a:t>
            </a:r>
            <a:r>
              <a:rPr lang="cs-CZ" sz="2500" dirty="0" err="1" smtClean="0"/>
              <a:t>wodny</a:t>
            </a:r>
            <a:endParaRPr lang="cs-CZ" sz="2500" dirty="0" smtClean="0"/>
          </a:p>
        </p:txBody>
      </p:sp>
      <p:pic>
        <p:nvPicPr>
          <p:cNvPr id="9222" name="Picture 6" descr="http://www.tyden.cz/obrazek/201311/528f5be7a3d4d/mapa-dol-celek-j-528f635261a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904656" cy="522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Závěr / </a:t>
            </a:r>
            <a:r>
              <a:rPr lang="cs-CZ" sz="2800" dirty="0" err="1" smtClean="0"/>
              <a:t>wniosek</a:t>
            </a:r>
            <a:r>
              <a:rPr lang="cs-CZ" sz="2800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981075"/>
            <a:ext cx="7956550" cy="53276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cs-CZ" sz="2800" dirty="0" smtClean="0"/>
          </a:p>
          <a:p>
            <a:pPr marL="609600" indent="-609600">
              <a:lnSpc>
                <a:spcPct val="80000"/>
              </a:lnSpc>
            </a:pPr>
            <a:r>
              <a:rPr lang="cs-CZ" sz="2800" dirty="0" smtClean="0"/>
              <a:t>Otázky / </a:t>
            </a:r>
            <a:r>
              <a:rPr lang="cs-CZ" sz="2800" dirty="0" err="1" smtClean="0"/>
              <a:t>pytania</a:t>
            </a:r>
            <a:endParaRPr lang="cs-CZ" sz="2800" dirty="0" smtClean="0"/>
          </a:p>
          <a:p>
            <a:pPr marL="609600" indent="-609600">
              <a:lnSpc>
                <a:spcPct val="80000"/>
              </a:lnSpc>
            </a:pPr>
            <a:r>
              <a:rPr lang="cs-CZ" sz="2800" dirty="0" smtClean="0"/>
              <a:t>Diskuse / </a:t>
            </a:r>
            <a:r>
              <a:rPr lang="cs-CZ" sz="2800" dirty="0" err="1" smtClean="0"/>
              <a:t>dyskusja</a:t>
            </a:r>
            <a:endParaRPr lang="cs-CZ" sz="2800" dirty="0" smtClean="0"/>
          </a:p>
        </p:txBody>
      </p:sp>
      <p:pic>
        <p:nvPicPr>
          <p:cNvPr id="10245" name="Picture 5" descr="Vytvoření sítě kontaktních center česko - polské hospodářské spoluprá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40310"/>
            <a:ext cx="5715000" cy="22288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46731" y="6582544"/>
            <a:ext cx="1633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Zdroj obrázku: OHK Jeseník</a:t>
            </a:r>
            <a:endParaRPr lang="cs-CZ" sz="9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59338" y="5229225"/>
            <a:ext cx="39608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60000"/>
            </a:pPr>
            <a:r>
              <a:rPr lang="cs-CZ" sz="2400" b="1" dirty="0">
                <a:solidFill>
                  <a:srgbClr val="2E518A"/>
                </a:solidFill>
              </a:rPr>
              <a:t>Ministerstvo dopravy</a:t>
            </a:r>
          </a:p>
          <a:p>
            <a:pPr>
              <a:spcBef>
                <a:spcPct val="50000"/>
              </a:spcBef>
              <a:buSzPct val="60000"/>
            </a:pPr>
            <a:r>
              <a:rPr lang="cs-CZ" b="1" dirty="0" err="1" smtClean="0">
                <a:solidFill>
                  <a:srgbClr val="2E518A"/>
                </a:solidFill>
              </a:rPr>
              <a:t>martin.janecek</a:t>
            </a:r>
            <a:r>
              <a:rPr lang="cs-CZ" b="1" dirty="0" smtClean="0">
                <a:solidFill>
                  <a:srgbClr val="2E518A"/>
                </a:solidFill>
              </a:rPr>
              <a:t>@</a:t>
            </a:r>
            <a:r>
              <a:rPr lang="cs-CZ" b="1" dirty="0" err="1" smtClean="0">
                <a:solidFill>
                  <a:srgbClr val="2E518A"/>
                </a:solidFill>
              </a:rPr>
              <a:t>mdcr.cz</a:t>
            </a:r>
            <a:endParaRPr lang="cs-CZ" b="1" dirty="0">
              <a:solidFill>
                <a:srgbClr val="2E518A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042988" y="5373688"/>
            <a:ext cx="36353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317</Words>
  <Application>Microsoft Office PowerPoint</Application>
  <PresentationFormat>Předvádění na obrazovce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Výchozí návrh</vt:lpstr>
      <vt:lpstr>Záměry dopravních propojení na česko-polské hranici / Linki intencje transportu do granicy polsko-czeskiej  </vt:lpstr>
      <vt:lpstr>Hlavní dopravní vztahy CZ-PL v rámci TEN-T  Głównych węzłów komunikacyjnych CZ-PL w TEN-T   </vt:lpstr>
      <vt:lpstr>Snímek 3</vt:lpstr>
      <vt:lpstr>Současný stav silničního spojení Praha – Wroclaw  Obecny stan połączeń drogowych Praha - Wroclaw</vt:lpstr>
      <vt:lpstr>Projektová příprava D11/R11/S3 Przygotowanie projektu D11/R11/S3</vt:lpstr>
      <vt:lpstr>Současný stav silničního spojení Praha – Wroclaw  Obecny stan połączeń drogowych Praha - Wroclaw</vt:lpstr>
      <vt:lpstr>Snímek 7</vt:lpstr>
      <vt:lpstr>Vodní doprava / Transport wodny</vt:lpstr>
      <vt:lpstr>Závěr / wniosek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</dc:creator>
  <cp:lastModifiedBy>Martin Janeček 2</cp:lastModifiedBy>
  <cp:revision>269</cp:revision>
  <dcterms:created xsi:type="dcterms:W3CDTF">2010-04-06T23:30:32Z</dcterms:created>
  <dcterms:modified xsi:type="dcterms:W3CDTF">2014-03-24T14:42:16Z</dcterms:modified>
</cp:coreProperties>
</file>