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258" r:id="rId2"/>
    <p:sldId id="367" r:id="rId3"/>
    <p:sldId id="365" r:id="rId4"/>
    <p:sldId id="366" r:id="rId5"/>
    <p:sldId id="375" r:id="rId6"/>
    <p:sldId id="324" r:id="rId7"/>
    <p:sldId id="325" r:id="rId8"/>
    <p:sldId id="326" r:id="rId9"/>
    <p:sldId id="327" r:id="rId10"/>
    <p:sldId id="376" r:id="rId11"/>
    <p:sldId id="377" r:id="rId12"/>
    <p:sldId id="328" r:id="rId13"/>
    <p:sldId id="330" r:id="rId14"/>
    <p:sldId id="331" r:id="rId15"/>
    <p:sldId id="332" r:id="rId16"/>
    <p:sldId id="323" r:id="rId17"/>
    <p:sldId id="316" r:id="rId18"/>
    <p:sldId id="317" r:id="rId19"/>
    <p:sldId id="333" r:id="rId20"/>
    <p:sldId id="306" r:id="rId21"/>
    <p:sldId id="340" r:id="rId22"/>
    <p:sldId id="336" r:id="rId23"/>
    <p:sldId id="337" r:id="rId24"/>
    <p:sldId id="378" r:id="rId25"/>
    <p:sldId id="373" r:id="rId26"/>
    <p:sldId id="307" r:id="rId27"/>
    <p:sldId id="318" r:id="rId28"/>
    <p:sldId id="374" r:id="rId29"/>
    <p:sldId id="341" r:id="rId30"/>
    <p:sldId id="345" r:id="rId31"/>
    <p:sldId id="308" r:id="rId32"/>
    <p:sldId id="339" r:id="rId33"/>
    <p:sldId id="342" r:id="rId34"/>
    <p:sldId id="343" r:id="rId35"/>
    <p:sldId id="346" r:id="rId36"/>
    <p:sldId id="351" r:id="rId37"/>
    <p:sldId id="356" r:id="rId38"/>
    <p:sldId id="338" r:id="rId39"/>
    <p:sldId id="349" r:id="rId40"/>
    <p:sldId id="350" r:id="rId41"/>
    <p:sldId id="321" r:id="rId42"/>
    <p:sldId id="309" r:id="rId43"/>
    <p:sldId id="344" r:id="rId44"/>
    <p:sldId id="347" r:id="rId45"/>
    <p:sldId id="334" r:id="rId46"/>
    <p:sldId id="363" r:id="rId47"/>
    <p:sldId id="368" r:id="rId48"/>
    <p:sldId id="369" r:id="rId49"/>
    <p:sldId id="371" r:id="rId50"/>
    <p:sldId id="372" r:id="rId51"/>
    <p:sldId id="357" r:id="rId52"/>
    <p:sldId id="360" r:id="rId53"/>
    <p:sldId id="359" r:id="rId54"/>
    <p:sldId id="358" r:id="rId55"/>
    <p:sldId id="361" r:id="rId56"/>
    <p:sldId id="362" r:id="rId57"/>
    <p:sldId id="275" r:id="rId5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40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D16DFF4D-E4F4-4372-93C4-22DAB7B4608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59C1BA4B-9DEB-4FC1-9E3E-713E98A1D5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19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53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8398-7ED7-4C75-93C5-EA8858323150}" type="datetime1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3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7E5C-94E1-402F-8557-E669B16B74D5}" type="datetime1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79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743-9523-44DB-82F5-3BE5240CA80E}" type="datetime1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9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D92A-2521-462D-A31D-DADB132BF7A8}" type="datetime1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84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58B2-982A-4CDC-B6D8-4F41827BBFBB}" type="datetime1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25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765C-0759-424F-A660-7A6B3CBF7438}" type="datetime1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02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B5A8-B7BF-49E5-9FFA-615675141569}" type="datetime1">
              <a:rPr lang="cs-CZ" smtClean="0"/>
              <a:t>06.12.2023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61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9C57-584B-4039-865C-D2ECD0383F34}" type="datetime1">
              <a:rPr lang="cs-CZ" smtClean="0"/>
              <a:t>06.12.2023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27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8712-91B1-4EED-96FE-C931127FB8D4}" type="datetime1">
              <a:rPr lang="cs-CZ" smtClean="0"/>
              <a:t>06.12.2023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35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F7A6-8878-4735-91ED-C1FEAE62BAD0}" type="datetime1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7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1530-4DFE-4B1A-A861-BC60B103C15B}" type="datetime1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65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007D-61D4-4D69-9560-8C20109E4CE6}" type="datetime1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60EB2-85D9-40DF-A6A9-558CCE48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46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10" Type="http://schemas.openxmlformats.org/officeDocument/2006/relationships/image" Target="../media/image3.jpeg"/><Relationship Id="rId4" Type="http://schemas.openxmlformats.org/officeDocument/2006/relationships/image" Target="../media/image6.jpeg"/><Relationship Id="rId9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fmp.cz-pl.eu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image" Target="../media/image19.png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-glacensis.cz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6.jpe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3095" y="4736049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36050"/>
            <a:ext cx="390803" cy="39080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FCD72CF-94C2-49A8-9B0F-0553C665CF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7763" y="5816259"/>
            <a:ext cx="1886764" cy="62704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D75712D-83DD-44A3-B913-7C97BF3C7C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978" y="5754675"/>
            <a:ext cx="383960" cy="5296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A120D4C-5261-4BF2-9A68-46A2290EBD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9387" y="5685947"/>
            <a:ext cx="484371" cy="605544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9F7EBB8-A65B-416D-9480-31857A2B4B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3475" y="5621699"/>
            <a:ext cx="787375" cy="78737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E9CBDBA6-4F79-4DBF-ACF7-964F2265AB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6509" y="5779844"/>
            <a:ext cx="550140" cy="541696"/>
          </a:xfrm>
          <a:prstGeom prst="rect">
            <a:avLst/>
          </a:prstGeom>
        </p:spPr>
      </p:pic>
      <p:pic>
        <p:nvPicPr>
          <p:cNvPr id="21" name="Obrázek 20" descr="Obsah obrázku text, klipart&#10;&#10;Popis byl vytvořen automaticky">
            <a:extLst>
              <a:ext uri="{FF2B5EF4-FFF2-40B4-BE49-F238E27FC236}">
                <a16:creationId xmlns:a16="http://schemas.microsoft.com/office/drawing/2014/main" id="{710AE3A5-34FA-4979-83B9-6564D5AFA0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91883" y="5709985"/>
            <a:ext cx="2178237" cy="69908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381901" y="2792126"/>
            <a:ext cx="1142819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cap="small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– 2027 </a:t>
            </a:r>
            <a:endParaRPr lang="pl-PL" sz="3600" b="1" cap="small" dirty="0">
              <a:solidFill>
                <a:srgbClr val="0000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altLang="cs-CZ" sz="3600" b="1" cap="small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  <a:p>
            <a:pPr algn="ctr"/>
            <a:endParaRPr lang="pl-PL" sz="22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 </a:t>
            </a:r>
            <a:endParaRPr lang="pl-PL" sz="2000" b="1" dirty="0">
              <a:solidFill>
                <a:srgbClr val="0000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      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2" name="Obrázek 21" descr="Obsah obrázku text&#10;&#10;Popis byl vytvořen automaticky">
            <a:extLst>
              <a:ext uri="{FF2B5EF4-FFF2-40B4-BE49-F238E27FC236}">
                <a16:creationId xmlns:a16="http://schemas.microsoft.com/office/drawing/2014/main" id="{AA56AFA2-8440-4365-B90E-8A711D35DE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7791" y="547585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3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7AA7FAD-44B5-4A8D-A293-9A9742D0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CD95DFB-D7DA-4C16-8C30-244421632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245395"/>
              </p:ext>
            </p:extLst>
          </p:nvPr>
        </p:nvGraphicFramePr>
        <p:xfrm>
          <a:off x="401652" y="1033801"/>
          <a:ext cx="11399545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731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22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l"/>
                      <a:endParaRPr lang="cs-CZ" altLang="cs-CZ" sz="25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Typy Malých Projektů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cs-CZ" altLang="cs-CZ" sz="17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altLang="cs-CZ" sz="2000" b="1" dirty="0">
                          <a:solidFill>
                            <a:srgbClr val="000099"/>
                          </a:solidFill>
                          <a:effectLst/>
                        </a:rPr>
                        <a:t>společný malý projekt s principem vedoucího partnera: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1700" b="0" dirty="0">
                          <a:solidFill>
                            <a:srgbClr val="000099"/>
                          </a:solidFill>
                          <a:effectLst/>
                        </a:rPr>
                        <a:t>Jeden z partnerů převezme odpovědnost za projekt jako celek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1700" b="0" dirty="0">
                          <a:solidFill>
                            <a:srgbClr val="000099"/>
                          </a:solidFill>
                          <a:effectLst/>
                        </a:rPr>
                        <a:t>VP předkládá společnou projektovou žádost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1700" b="0" dirty="0">
                          <a:solidFill>
                            <a:srgbClr val="000099"/>
                          </a:solidFill>
                          <a:effectLst/>
                        </a:rPr>
                        <a:t>Partneři odpovídají za svůj dílčí rozpočet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1700" b="0" dirty="0">
                          <a:solidFill>
                            <a:srgbClr val="000099"/>
                          </a:solidFill>
                          <a:effectLst/>
                        </a:rPr>
                        <a:t>Smlouva o financování se uzavírá s 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altLang="cs-CZ" sz="25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Typy Małych Projektów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cs-CZ" altLang="cs-CZ" sz="1700" b="1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altLang="cs-CZ" sz="2000" b="1" dirty="0" err="1">
                          <a:solidFill>
                            <a:srgbClr val="FF6600"/>
                          </a:solidFill>
                          <a:effectLst/>
                        </a:rPr>
                        <a:t>wspólny</a:t>
                      </a:r>
                      <a:r>
                        <a:rPr lang="cs-CZ" altLang="cs-CZ" sz="2000" b="1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  <a:r>
                        <a:rPr lang="cs-CZ" altLang="cs-CZ" sz="2000" b="1" dirty="0" err="1">
                          <a:solidFill>
                            <a:srgbClr val="FF6600"/>
                          </a:solidFill>
                          <a:effectLst/>
                        </a:rPr>
                        <a:t>mały</a:t>
                      </a:r>
                      <a:r>
                        <a:rPr lang="cs-CZ" altLang="cs-CZ" sz="2000" b="1" dirty="0">
                          <a:solidFill>
                            <a:srgbClr val="FF6600"/>
                          </a:solidFill>
                          <a:effectLst/>
                        </a:rPr>
                        <a:t> projekt z partnerem </a:t>
                      </a:r>
                      <a:r>
                        <a:rPr lang="pl-PL" altLang="cs-CZ" sz="2000" b="1" dirty="0">
                          <a:solidFill>
                            <a:srgbClr val="FF6600"/>
                          </a:solidFill>
                        </a:rPr>
                        <a:t>wiodącym: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pl-PL" altLang="cs-CZ" sz="2000" b="1" dirty="0">
                        <a:solidFill>
                          <a:srgbClr val="FF6600"/>
                        </a:solidFill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700" b="0" dirty="0">
                          <a:solidFill>
                            <a:srgbClr val="FF6600"/>
                          </a:solidFill>
                        </a:rPr>
                        <a:t>Jeden z partnerów przejmuje odpowiedzialność za projekt jako całoś</a:t>
                      </a:r>
                      <a:r>
                        <a:rPr lang="pl-PL" altLang="cs-CZ" sz="2000" b="0" dirty="0">
                          <a:solidFill>
                            <a:srgbClr val="FF6600"/>
                          </a:solidFill>
                        </a:rPr>
                        <a:t>ć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700" b="0" dirty="0">
                          <a:solidFill>
                            <a:srgbClr val="FF6600"/>
                          </a:solidFill>
                        </a:rPr>
                        <a:t>PW składa wspólny wniosek projektowy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700" b="0" dirty="0">
                          <a:solidFill>
                            <a:srgbClr val="FF6600"/>
                          </a:solidFill>
                        </a:rPr>
                        <a:t>Partnerzy odpowiadają za swoją część budżetu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700" b="0" dirty="0">
                          <a:solidFill>
                            <a:srgbClr val="FF6600"/>
                          </a:solidFill>
                        </a:rPr>
                        <a:t>Umowa o dofinasowaniu zawierana jest z PW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endParaRPr lang="pl-PL" altLang="cs-CZ" sz="17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34402C-6441-4CB6-8173-E49BBBA0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10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694CC96-289A-497D-8751-60F1EA0E1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2E48E72-AED5-474F-B947-16C4FC234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9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7AA7FAD-44B5-4A8D-A293-9A9742D0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CD95DFB-D7DA-4C16-8C30-244421632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14051"/>
              </p:ext>
            </p:extLst>
          </p:nvPr>
        </p:nvGraphicFramePr>
        <p:xfrm>
          <a:off x="401652" y="1033801"/>
          <a:ext cx="11399545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731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22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l"/>
                      <a:endParaRPr lang="cs-CZ" altLang="cs-CZ" sz="25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Typy Malých Projektů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cs-CZ" altLang="cs-CZ" sz="17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altLang="pl-PL" sz="2000" b="1" dirty="0">
                          <a:solidFill>
                            <a:srgbClr val="000099"/>
                          </a:solidFill>
                          <a:effectLst/>
                          <a:cs typeface="Times New Roman" panose="02020603050405020304" pitchFamily="18" charset="0"/>
                        </a:rPr>
                        <a:t>samostatný malý projekt</a:t>
                      </a:r>
                      <a:r>
                        <a:rPr lang="pl-PL" altLang="pl-PL" sz="2000" b="0" dirty="0">
                          <a:solidFill>
                            <a:srgbClr val="000099"/>
                          </a:solidFill>
                          <a:effectLst/>
                          <a:cs typeface="Times New Roman" panose="02020603050405020304" pitchFamily="18" charset="0"/>
                        </a:rPr>
                        <a:t>, kdy finanční příspěvek má pouze partner, který projekt předkládá: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pl-PL" sz="1700" b="0" dirty="0">
                          <a:solidFill>
                            <a:srgbClr val="000099"/>
                          </a:solidFill>
                          <a:effectLst/>
                          <a:cs typeface="Times New Roman" panose="02020603050405020304" pitchFamily="18" charset="0"/>
                        </a:rPr>
                        <a:t>Jedná se o projekt bez finanční účasti zahraničního partnera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pl-PL" sz="1700" b="0" dirty="0">
                          <a:solidFill>
                            <a:srgbClr val="000099"/>
                          </a:solidFill>
                          <a:effectLst/>
                          <a:cs typeface="Times New Roman" panose="02020603050405020304" pitchFamily="18" charset="0"/>
                        </a:rPr>
                        <a:t>Žadatel žádá o finanční prostředky na celý malý projekt, který řídí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pl-PL" sz="1700" b="0" dirty="0">
                          <a:solidFill>
                            <a:srgbClr val="000099"/>
                          </a:solidFill>
                          <a:effectLst/>
                          <a:cs typeface="Times New Roman" panose="02020603050405020304" pitchFamily="18" charset="0"/>
                        </a:rPr>
                        <a:t>partner se projektu účastní ve fázi přípravy a realizace, zapojuje do malého projektu vlastní personál.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endParaRPr lang="pl-PL" altLang="pl-PL" sz="2000" b="0" dirty="0">
                        <a:solidFill>
                          <a:srgbClr val="000099"/>
                        </a:solidFill>
                        <a:effectLst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altLang="cs-CZ" sz="25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Typy Małych Projektów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cs-CZ" altLang="cs-CZ" sz="1700" b="1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altLang="pl-PL" sz="2000" b="1" dirty="0">
                          <a:solidFill>
                            <a:srgbClr val="FF6600"/>
                          </a:solidFill>
                          <a:effectLst/>
                          <a:cs typeface="Times New Roman" panose="02020603050405020304" pitchFamily="18" charset="0"/>
                        </a:rPr>
                        <a:t>samodzielny mały projekt</a:t>
                      </a:r>
                      <a:r>
                        <a:rPr lang="pl-PL" altLang="pl-PL" sz="2000" b="0" dirty="0">
                          <a:solidFill>
                            <a:srgbClr val="FF6600"/>
                          </a:solidFill>
                          <a:effectLst/>
                          <a:cs typeface="Times New Roman" panose="02020603050405020304" pitchFamily="18" charset="0"/>
                        </a:rPr>
                        <a:t>, w którym tylko partner składający projekt ma udział finansowy: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700" b="0" dirty="0">
                          <a:solidFill>
                            <a:srgbClr val="FF6600"/>
                          </a:solidFill>
                          <a:effectLst/>
                        </a:rPr>
                        <a:t>Chodzi o projekt realizowany bez udziału finansowego partnera zagranicznego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700" b="0" dirty="0">
                          <a:solidFill>
                            <a:srgbClr val="FF6600"/>
                          </a:solidFill>
                          <a:effectLst/>
                        </a:rPr>
                        <a:t>Wnioskodawca aplikuje o dofinansowanie całego małego projektu, którym kieruje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700" b="0" dirty="0">
                          <a:solidFill>
                            <a:srgbClr val="FF6600"/>
                          </a:solidFill>
                          <a:effectLst/>
                        </a:rPr>
                        <a:t>Partner projektu uczestniczy w fazie przygotowania i realizacji projektu, angażując w mały projekt własny personel. </a:t>
                      </a:r>
                      <a:endParaRPr lang="cs-CZ" altLang="cs-CZ" sz="1700" b="0" dirty="0">
                        <a:solidFill>
                          <a:srgbClr val="FF66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34402C-6441-4CB6-8173-E49BBBA0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11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694CC96-289A-497D-8751-60F1EA0E1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2E48E72-AED5-474F-B947-16C4FC234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4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677F7D48-0709-4A79-AEDF-C5249949C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A176775-A934-4428-8F24-11848BAB8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06636"/>
              </p:ext>
            </p:extLst>
          </p:nvPr>
        </p:nvGraphicFramePr>
        <p:xfrm>
          <a:off x="390804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752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3518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u="sng" kern="1200" cap="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KRITÉRIA PŘESHRANIČNÍ SPOLUPRÁCE: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900" b="1" u="sng" kern="1200" cap="all" noProof="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cs-CZ" sz="1900" b="1" kern="1200" cap="all" noProof="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Projekt </a:t>
                      </a:r>
                      <a:r>
                        <a:rPr lang="cs-CZ" sz="1900" b="1" kern="1200" cap="all" noProof="0" dirty="0" err="1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SpolečnÝ</a:t>
                      </a:r>
                      <a:r>
                        <a:rPr lang="cs-CZ" sz="1900" b="1" kern="1200" cap="all" noProof="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 vedoucím </a:t>
                      </a:r>
                      <a:r>
                        <a:rPr lang="cs-CZ" sz="1900" b="1" kern="1200" cap="all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partnerem:</a:t>
                      </a:r>
                    </a:p>
                    <a:p>
                      <a:pPr marL="1257300" lvl="2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9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společná příprava</a:t>
                      </a:r>
                    </a:p>
                    <a:p>
                      <a:pPr marL="1257300" lvl="2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9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společná realizace </a:t>
                      </a:r>
                    </a:p>
                    <a:p>
                      <a:pPr marL="1257300" lvl="2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9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společný personál</a:t>
                      </a:r>
                    </a:p>
                    <a:p>
                      <a:pPr marL="12573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9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společné financování </a:t>
                      </a:r>
                    </a:p>
                    <a:p>
                      <a:pPr marL="914400" lvl="2" indent="0">
                        <a:buFont typeface="Arial" panose="020B0604020202020204" pitchFamily="34" charset="0"/>
                        <a:buNone/>
                      </a:pPr>
                      <a:endParaRPr lang="cs-CZ" sz="1900" b="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endParaRPr lang="cs-CZ" sz="1900" b="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900" b="1" kern="1200" cap="all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PROJEKT Samostatně </a:t>
                      </a:r>
                      <a:r>
                        <a:rPr lang="cs-CZ" sz="1900" b="1" kern="1200" cap="all" dirty="0" err="1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realizovanÝ</a:t>
                      </a:r>
                      <a:r>
                        <a:rPr lang="cs-CZ" sz="1900" b="1" kern="1200" cap="all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cs-CZ" sz="19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společná příprava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cs-CZ" sz="19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společná realizace 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cs-CZ" sz="19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společný personál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cap="all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pl-PL" sz="22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KRYTERIA WSPÓŁPRACY TRANSGRANICZNEJ</a:t>
                      </a:r>
                      <a:endParaRPr lang="pl-PL" sz="2200" b="1" u="sng" kern="1200" cap="all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ctr" defTabSz="914400" rtl="0" eaLnBrk="1" latinLnBrk="0" hangingPunct="1"/>
                      <a:endParaRPr lang="pl-PL" sz="1900" b="1" u="sng" kern="1200" cap="all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pl-PL" sz="1900" b="1" kern="1200" cap="all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PROJEKT Wspólny Z partnerem wiodącym: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wspólne przygotowanie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wspólna realizacja  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wspólny personel</a:t>
                      </a:r>
                    </a:p>
                    <a:p>
                      <a:pPr marL="12573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wspólne finansowanie </a:t>
                      </a:r>
                    </a:p>
                    <a:p>
                      <a:pPr marL="914400" lvl="2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pl-PL" sz="19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pl-PL" sz="19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900" b="1" kern="1200" cap="all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PROJEKT Realizowany samodzielnie: 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wspólne przygotowanie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wspólna realizacja  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wspólny personel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cap="all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4F6FAE-0E43-4C0C-95DB-39A15770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12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8CD5D84-6EC2-4E84-A133-45F1734518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7ABC7C0-5CDC-4D8C-8E1B-7725FEFFC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1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A4969D6-79A7-4954-BF43-A1E8F6035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B427676-DADB-460D-88DD-46E8494A2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198815"/>
              </p:ext>
            </p:extLst>
          </p:nvPr>
        </p:nvGraphicFramePr>
        <p:xfrm>
          <a:off x="401652" y="1033801"/>
          <a:ext cx="11399545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731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22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sz="2200" b="1" u="sng" kern="1200" cap="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Doba realizace malých projektů</a:t>
                      </a:r>
                    </a:p>
                    <a:p>
                      <a:endParaRPr lang="cs-CZ" sz="15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cs-CZ" sz="15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Zahájením fyzické realizace malého projektu se rozumí datum započetí aktivit směřujících k naplnění vlastního obsahu a cílů malého projektu.</a:t>
                      </a:r>
                    </a:p>
                    <a:p>
                      <a:pPr algn="l"/>
                      <a:endParaRPr lang="cs-CZ" sz="16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Dokončením malého projektu se rozumí datum ukončení fyzické realizace malého projektu. Je to tedy datum, kdy Konečný uživatel plánuje ukončit veškeré aktivity související s vlastní realizací malého projektu. </a:t>
                      </a:r>
                    </a:p>
                    <a:p>
                      <a:pPr algn="just"/>
                      <a:endParaRPr lang="cs-CZ" sz="16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Doba trvání malého projektu je zpravidla 12 měsíců, v odůvodněných případech 18 měsíců.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cap="all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u="sng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Okres realizacji małych projektów</a:t>
                      </a:r>
                      <a:endParaRPr lang="cs-CZ" sz="2200" b="1" u="sng" kern="1200" cap="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500" b="1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5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Rozpoczęcie rzeczywistej realizacji małego projektu oznacza datę rozpoczęcia działań zmierzających do realizacji przedmiotu i celów małego projektu. </a:t>
                      </a:r>
                    </a:p>
                    <a:p>
                      <a:pPr algn="just"/>
                      <a:endParaRPr lang="pl-PL" sz="16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Zakończenie małego projektu oznacza datę zakończenia rzeczywistej realizacji małego projektu. Jest to zatem data, kiedy beneficjent małego projektu planuje zakończyć wszystkie działania związane z realizacją małego projektu. </a:t>
                      </a:r>
                    </a:p>
                    <a:p>
                      <a:pPr algn="just"/>
                      <a:endParaRPr lang="pl-PL" sz="16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małego projektu wynosi zazwyczaj 12 miesięcy, w uzasadnionych przypadkach 18 miesięcy.</a:t>
                      </a:r>
                    </a:p>
                    <a:p>
                      <a:pPr algn="just"/>
                      <a:r>
                        <a:rPr lang="pl-PL" sz="18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cap="all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DE0D6F2-87EB-48E5-BC30-8E403E53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13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9DE59CF-93E8-45C0-A503-DA71652FE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97A9CEB-C32C-44C9-94D4-94D66D228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66FC88C-C781-4EC4-8BF4-92FD07FDA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9B00564-CF57-4E06-BACC-ADA3A945C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7203"/>
              </p:ext>
            </p:extLst>
          </p:nvPr>
        </p:nvGraphicFramePr>
        <p:xfrm>
          <a:off x="401652" y="1033801"/>
          <a:ext cx="11399545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731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22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200" b="1" u="sng" kern="1200" cap="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Cíle FMP v Euroregionu Glacensis v období 2021-2027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800" b="1" kern="1200" cap="all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Každý malý projekt musí přispívat k naplnění </a:t>
                      </a:r>
                      <a:r>
                        <a:rPr lang="cs-CZ" sz="2000" b="0" u="sng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minimálně jednoho cíle</a:t>
                      </a:r>
                      <a:r>
                        <a:rPr lang="cs-CZ" sz="2000" b="0" u="non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FMP </a:t>
                      </a:r>
                      <a:r>
                        <a:rPr lang="cs-CZ" sz="20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 Euroregionu </a:t>
                      </a:r>
                      <a:r>
                        <a:rPr lang="cs-CZ" sz="20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Glacensis</a:t>
                      </a:r>
                      <a:r>
                        <a:rPr lang="cs-CZ" sz="20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projektové žádosti je vždy třeba uvést, ke kterému konkrétnímu cíli FMP, včetně jeho čísla, malý projekt přispívá</a:t>
                      </a:r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2000" b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cap="all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200" b="1" u="sng" strike="noStrike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Cele FMP w Euroregionie Glacensis na okres 2021-2027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800" b="0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9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Każdy mały projekt musi przyczynić się do realizacji </a:t>
                      </a:r>
                      <a:r>
                        <a:rPr lang="pl-PL" sz="1900" b="0" u="sng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co nejmniej jednego celu</a:t>
                      </a:r>
                      <a:r>
                        <a:rPr lang="pl-PL" sz="1900" b="0" u="none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FMP </a:t>
                      </a:r>
                      <a:r>
                        <a:rPr lang="pl-PL" sz="19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Euroregionie Glacensis.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9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9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900" b="0" dirty="0">
                          <a:solidFill>
                            <a:srgbClr val="FF6600"/>
                          </a:solidFill>
                          <a:effectLst/>
                        </a:rPr>
                        <a:t>W wniosku projektowym zawsze należy wskazać, do jakiego konkretnego celu FMP przyczynia się mały projekt, wraz z podaniem jego numeracji.</a:t>
                      </a:r>
                      <a:endParaRPr lang="cs-CZ" sz="1900" b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cap="all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002229A-A36B-4C6C-863E-5B9E4559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14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36BF0BF-503C-47F4-9443-A331C71F8D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CF03090-17ED-431E-85C5-8DC1C02F08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4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ABD130DC-6D2A-495A-A2C6-CDDB2CB91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36186"/>
              </p:ext>
            </p:extLst>
          </p:nvPr>
        </p:nvGraphicFramePr>
        <p:xfrm>
          <a:off x="401652" y="1033801"/>
          <a:ext cx="11399545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731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22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200" b="1" u="sng" kern="1200" cap="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Hlavní Cíle FMP v Euroregionu </a:t>
                      </a:r>
                      <a:r>
                        <a:rPr lang="cs-CZ" sz="2200" b="1" u="sng" kern="1200" cap="all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Glacensis</a:t>
                      </a:r>
                      <a:r>
                        <a:rPr lang="cs-CZ" sz="2200" b="1" u="sng" kern="1200" cap="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v období 2021-2027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900" b="1" u="sng" kern="1200" cap="all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posílení spolupráce mezi komunitami na obou stranách hranice, a to se    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zaměřením na společné zlepšování kulturních a sociálních vztahů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200" b="0" kern="1200" cap="all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posílení spolupráce institucí a obyvatel v nových tematických oblastech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200" b="0" kern="1200" cap="all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posílení přeshraničních vazeb obyvatel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posílení trvalých kontaktů institucí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vybudování vzájemné důvěry mezi obyvateli, které na území EG žijí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200" b="0" kern="1200" cap="all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rozšíření okruhu spolupracujících partnerů na území EG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posílení spolupráce nevládních organizací včetně nadací a sdružení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200" b="0" kern="1200" cap="all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posílení sítě mezisektorové spolupráce (nevládní, soukromý, veřejný   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sektor)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snížení vnímání předsudků a historicky daných překážek mezi českými a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polskými obyvateli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opětovné nastartování spolupráce institucí po pandemii 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200" b="1" u="sng" strike="noStrike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Główne Cele FMP w Euroregionie Glacensis na okres 2021-2027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1800" b="1" kern="1200" cap="all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 wzmocnienie współpracy społeczności z obu stron granicy, przy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szczególnym uwzględnieniu wspólnej poprawy stosunków kulturalnych 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i społecznych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 wzmocnienie współpracy między instytucjami i mieszkańcami w nowych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obszarach tematycznych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 wzmocnienie transgranicznych powiązań między mieszkańcami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 wzmocnienie stałych kontaktów instytucji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 budowanie wzajemnego zaufania między mieszkańcami, mieszkającymi na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terytorium EG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6. rozszerzenie grona współpracujących partnerów na obszarze EG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7. wzmocnienie współpracy między organizacjami pozarządowymi, w tym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fundacjami i stowarzyszeniami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8. wzmocnienie sieci współpracy międzysektorowej (sektor pozarządowy,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prywatny, publiczny)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9. zmniejszenie postrzeganych uprzedzeń i historycznie uwarunkowanych    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Barier między mieszkańcami Czech i Polski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kern="1200" cap="all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10. wznowienie współpracy instytucjonalnej po pandemii COVID-19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3A72D7F-DB42-455C-9D7E-61B65A5D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15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6B0E828-C5A3-4B58-8E87-8D113D819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A515585-E6AB-4AD9-B383-01EA51F9A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E35F0A4-3A18-432C-B14E-75BC78438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108" y="5311688"/>
            <a:ext cx="1189892" cy="11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11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9D305573-1D67-4712-9CCB-5B481BFD7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9355DD9-241D-46DC-9941-199E2108E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003432C-7C77-43A5-80B8-49AE5A614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A177ADC-4567-4B70-8840-31C76FFF3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038097"/>
              </p:ext>
            </p:extLst>
          </p:nvPr>
        </p:nvGraphicFramePr>
        <p:xfrm>
          <a:off x="410198" y="1033801"/>
          <a:ext cx="11390999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9476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lvl="1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Finanční rozsah malých projektů v P4: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9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1 000 – 30 000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EUR u samostatného projektu</a:t>
                      </a:r>
                    </a:p>
                    <a:p>
                      <a:pPr marL="342900" lvl="1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2 000 – 60 000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EUR u projektu s vedoucím partnerem (minimální podíl partnera/ů z druhého státu musí být min. 10 % z celkových způsobilých výdajů)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Celkový rozpočet projektu nesmí přesáhnout dvojnásobek maximální výše dotace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Zakres finansowy małych projektów w P4: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1 000 - 30 000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EUR na samodzielny projekt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2 000 - 60 000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EUR na projekt z partnerem wiodącym (minimalny udział partnera/-ów z drugiego kraju wynosi co najmniej 10 % całkowitych wydatków kwalifikowalnych projektu)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Całkowity budżet projektu nie może przekroczyć dwukrotności maksymalnej wysokości dofinansowania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399A84B-A207-4CF1-AB65-2849872B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193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71E3D7A-5A5D-4E10-8792-6D424A78A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2E11BAC-21F4-4C81-B594-CE15E8755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6B364BF-BBE6-4CF2-A0B3-0F931B619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78AA335-C816-4C78-8425-A265C5942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76147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Vhodné Aktivity V Rámci Priority 4</a:t>
                      </a:r>
                    </a:p>
                    <a:p>
                      <a:pPr algn="just"/>
                      <a:endParaRPr lang="cs-CZ" sz="2000" b="1" dirty="0">
                        <a:solidFill>
                          <a:srgbClr val="000099"/>
                        </a:solidFill>
                        <a:effectLst/>
                        <a:latin typeface="Calibri 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cs-CZ" sz="1600" b="1" i="0" u="none" strike="noStrike" kern="1200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cs-CZ" sz="1700" b="1" i="0" u="none" strike="noStrike" kern="1200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Podpora spolupráce institucí</a:t>
                      </a:r>
                      <a:r>
                        <a:rPr lang="cs-CZ" sz="1700" b="0" i="0" u="none" strike="noStrike" kern="1200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 rtl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cs-CZ" sz="17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Podporovány jsou aktivity zaměřené na vytváření předpokladů a zvyšování ochoty institucí přeshraničně spolupracovat.</a:t>
                      </a:r>
                    </a:p>
                    <a:p>
                      <a:pPr algn="l" rtl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cs-CZ" sz="17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Financovány mohou být následující aktivity: </a:t>
                      </a:r>
                    </a:p>
                    <a:p>
                      <a:pPr marL="285750" indent="-28575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síťování institucí</a:t>
                      </a:r>
                    </a:p>
                    <a:p>
                      <a:pPr marL="285750" indent="-28575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jazykové vzdělávání pracovníků (českého a polského jazyka)</a:t>
                      </a:r>
                    </a:p>
                    <a:p>
                      <a:pPr marL="285750" indent="-28575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sdílení dobré praxe</a:t>
                      </a:r>
                    </a:p>
                    <a:p>
                      <a:pPr marL="285750" indent="-28575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výměnné stáže pracovníků institucí a jejich příspěvkových organizací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5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Działania</a:t>
                      </a:r>
                      <a:r>
                        <a:rPr lang="cs-CZ" sz="215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15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Kwalifikowalne</a:t>
                      </a:r>
                      <a:r>
                        <a:rPr lang="cs-CZ" sz="215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 </a:t>
                      </a:r>
                      <a:r>
                        <a:rPr lang="cs-CZ" sz="215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Ramach</a:t>
                      </a:r>
                      <a:r>
                        <a:rPr lang="cs-CZ" sz="215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15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Priorytetu</a:t>
                      </a:r>
                      <a:r>
                        <a:rPr lang="cs-CZ" sz="215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</a:t>
                      </a:r>
                    </a:p>
                    <a:p>
                      <a:pPr algn="just"/>
                      <a:endParaRPr lang="pl-PL" sz="2000" dirty="0">
                        <a:solidFill>
                          <a:srgbClr val="FF6600"/>
                        </a:solidFill>
                      </a:endParaRPr>
                    </a:p>
                    <a:p>
                      <a:pPr algn="l" rtl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ea typeface="+mn-ea"/>
                          <a:cs typeface="+mn-cs"/>
                        </a:rPr>
                        <a:t>1. </a:t>
                      </a:r>
                      <a:r>
                        <a:rPr lang="cs-CZ" sz="1700" b="1" i="0" u="none" strike="noStrike" kern="1200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ea typeface="+mn-ea"/>
                          <a:cs typeface="+mn-cs"/>
                        </a:rPr>
                        <a:t>Wsparcie</a:t>
                      </a:r>
                      <a:r>
                        <a:rPr lang="cs-CZ" sz="1700" b="1" i="0" u="none" strike="noStrike" kern="1200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700" b="1" i="0" u="none" strike="noStrike" kern="1200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ea typeface="+mn-ea"/>
                          <a:cs typeface="+mn-cs"/>
                        </a:rPr>
                        <a:t>współpracy</a:t>
                      </a:r>
                      <a:r>
                        <a:rPr lang="cs-CZ" sz="1700" b="1" i="0" u="none" strike="noStrike" kern="1200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700" b="1" i="0" u="none" strike="noStrike" kern="1200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ea typeface="+mn-ea"/>
                          <a:cs typeface="+mn-cs"/>
                        </a:rPr>
                        <a:t>instytucji</a:t>
                      </a:r>
                      <a:endParaRPr lang="pl-PL" sz="1700" b="1" i="0" u="none" strike="noStrike" kern="1200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 "/>
                        <a:ea typeface="+mn-ea"/>
                        <a:cs typeface="+mn-cs"/>
                      </a:endParaRPr>
                    </a:p>
                    <a:p>
                      <a:pPr algn="l" rtl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700" b="0" i="0" u="none" strike="noStrike" kern="1200" baseline="0" dirty="0">
                          <a:solidFill>
                            <a:srgbClr val="FF6600"/>
                          </a:solidFill>
                          <a:latin typeface="Calibri  "/>
                          <a:ea typeface="+mn-ea"/>
                          <a:cs typeface="+mn-cs"/>
                        </a:rPr>
                        <a:t>Wspierane są działania mające na celu stworzenie warunków do współpracy i zwiększenie zainteresowania instytucji współpracą transgraniczną.</a:t>
                      </a:r>
                    </a:p>
                    <a:p>
                      <a:pPr algn="l" rtl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700" b="1" i="0" u="none" strike="noStrike" kern="1200" baseline="0" dirty="0">
                          <a:solidFill>
                            <a:srgbClr val="FF6600"/>
                          </a:solidFill>
                          <a:latin typeface="Calibri  "/>
                          <a:ea typeface="+mn-ea"/>
                          <a:cs typeface="+mn-cs"/>
                        </a:rPr>
                        <a:t>Dofinansowanie  będą mogły otrzymać następujące działania:</a:t>
                      </a:r>
                    </a:p>
                    <a:p>
                      <a:pPr marL="285750" lvl="0" indent="-28575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700" b="0" i="0" u="none" strike="noStrike" kern="1200" baseline="0" dirty="0">
                          <a:solidFill>
                            <a:srgbClr val="FF6600"/>
                          </a:solidFill>
                          <a:latin typeface="Calibri  "/>
                          <a:ea typeface="+mn-ea"/>
                          <a:cs typeface="+mn-cs"/>
                        </a:rPr>
                        <a:t>tworzenie sieci współpracy instytucji</a:t>
                      </a:r>
                    </a:p>
                    <a:p>
                      <a:pPr marL="285750" indent="-28575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700" b="0" i="0" u="none" strike="noStrike" kern="1200" baseline="0" dirty="0">
                          <a:solidFill>
                            <a:srgbClr val="FF6600"/>
                          </a:solidFill>
                          <a:latin typeface="Calibri  "/>
                          <a:ea typeface="+mn-ea"/>
                          <a:cs typeface="+mn-cs"/>
                        </a:rPr>
                        <a:t>szkolenia językowe pracowników (języka polskiego i czeskiego)</a:t>
                      </a:r>
                    </a:p>
                    <a:p>
                      <a:pPr marL="285750" indent="-28575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700" b="0" i="0" u="none" strike="noStrike" kern="1200" baseline="0" dirty="0">
                          <a:solidFill>
                            <a:srgbClr val="FF6600"/>
                          </a:solidFill>
                          <a:latin typeface="Calibri  "/>
                          <a:ea typeface="+mn-ea"/>
                          <a:cs typeface="+mn-cs"/>
                        </a:rPr>
                        <a:t>współdzielenie dobrych praktyk</a:t>
                      </a:r>
                    </a:p>
                    <a:p>
                      <a:pPr marL="285750" lvl="0" indent="-28575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700" b="0" i="0" u="none" strike="noStrike" kern="1200" baseline="0" dirty="0">
                          <a:solidFill>
                            <a:srgbClr val="FF6600"/>
                          </a:solidFill>
                          <a:latin typeface="Calibri  "/>
                          <a:ea typeface="+mn-ea"/>
                          <a:cs typeface="+mn-cs"/>
                        </a:rPr>
                        <a:t>staże pracowników instytucji i ich jednostek budżetowych</a:t>
                      </a:r>
                      <a:endParaRPr lang="pl-PL" sz="1700" b="1" i="0" u="none" strike="noStrike" kern="1200" baseline="0" dirty="0">
                        <a:solidFill>
                          <a:srgbClr val="FF6600"/>
                        </a:solidFill>
                        <a:latin typeface="Calibri  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7177513-63FD-4C1F-A7E2-4C52E807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99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A32EC1EA-2D88-4DBF-968A-AEC239F39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2D124D8-32C9-412A-9465-9B075E581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E33AA7E-9961-44BA-A218-D1DAD712B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0EB710A-B2A3-481B-8C99-5A8C765F8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66492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Vhodné Aktivity V Rámci Priority 4</a:t>
                      </a:r>
                    </a:p>
                    <a:p>
                      <a:pPr algn="just" rtl="0"/>
                      <a:endParaRPr lang="cs-CZ" sz="1600" b="0" i="0" u="none" strike="noStrike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i="0" u="none" strike="noStrike" kern="1200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GB" sz="2000" b="1" i="0" u="none" strike="noStrike" kern="1200" baseline="0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Projekty</a:t>
                      </a:r>
                      <a:r>
                        <a:rPr lang="en-GB" sz="2000" b="1" i="0" u="none" strike="noStrike" kern="1200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i="0" u="none" strike="noStrike" kern="1200" baseline="0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typu</a:t>
                      </a:r>
                      <a:r>
                        <a:rPr lang="en-GB" sz="2000" b="1" i="0" u="none" strike="noStrike" kern="1200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„people to people“</a:t>
                      </a:r>
                    </a:p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Podporovány jsou aktivity zaměřené na rozvoj spolupráce a společných společenských, sportovních a kulturních projektů. </a:t>
                      </a:r>
                    </a:p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Jde o aktivity, které zvyšují úroveň vzájemného poznání a porozumění, budují důvěru mezi místními komunitami na obou stranách hranice a přispívají k sociální a občanské soudržnosti přeshraničního regionu.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5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Działania</a:t>
                      </a:r>
                      <a:r>
                        <a:rPr lang="cs-CZ" sz="215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15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Kwalifikowalne</a:t>
                      </a:r>
                      <a:r>
                        <a:rPr lang="cs-CZ" sz="215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 </a:t>
                      </a:r>
                      <a:r>
                        <a:rPr lang="cs-CZ" sz="215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Ramach</a:t>
                      </a:r>
                      <a:r>
                        <a:rPr lang="cs-CZ" sz="215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15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Priorytetu</a:t>
                      </a:r>
                      <a:r>
                        <a:rPr lang="cs-CZ" sz="215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</a:t>
                      </a:r>
                    </a:p>
                    <a:p>
                      <a:pPr algn="just"/>
                      <a:endParaRPr lang="pl-PL" sz="1600" dirty="0">
                        <a:solidFill>
                          <a:srgbClr val="FF6600"/>
                        </a:solidFill>
                      </a:endParaRPr>
                    </a:p>
                    <a:p>
                      <a:pPr lvl="0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i="0" u="none" strike="noStrike" kern="1200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GB" sz="2000" b="1" i="0" u="none" strike="noStrike" kern="1200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Projekty</a:t>
                      </a:r>
                      <a:r>
                        <a:rPr lang="en-GB" sz="2000" b="1" i="0" u="none" strike="noStrike" kern="1200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i="0" u="none" strike="noStrike" kern="1200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typu</a:t>
                      </a:r>
                      <a:r>
                        <a:rPr lang="en-GB" sz="2000" b="1" i="0" u="none" strike="noStrike" kern="1200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„people to people”</a:t>
                      </a:r>
                    </a:p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Wspierane są działania na rzecz rozwoju współpracy w zakresie wspólnych przedsięwzięć społecznych, sportowych i kulturalnych. </a:t>
                      </a:r>
                    </a:p>
                    <a:p>
                      <a:pPr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Dotyczy to działań, które zwiększają poziom wzajemnego poznania i zrozumienia, budują zaufanie między społeczeństwami lokalnymi po obu stronach granicy oraz przyczyniają się do wzmocnienia spójności społecznej i obywatelskiej regionu transgranicznego.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6907BD3-551B-4D1B-92FC-5B247F7E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501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EFD681E1-88A0-4D71-A2F5-13A11278D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8DD3110-8E19-4799-A943-3B3889945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703AE63-F192-4309-93A9-B68A054DC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2A3F9AE-F887-4D76-9153-B7A09D98D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61700"/>
              </p:ext>
            </p:extLst>
          </p:nvPr>
        </p:nvGraphicFramePr>
        <p:xfrm>
          <a:off x="390804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95889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14505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lvl="1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tabLst>
                          <a:tab pos="809625" algn="l"/>
                        </a:tabLst>
                      </a:pPr>
                      <a:r>
                        <a:rPr kumimoji="0" lang="pl-PL" altLang="cs-CZ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Způsobilí příjemci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809625" algn="l"/>
                        </a:tabLst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809625" algn="l"/>
                        </a:tabLst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organizace zřizované a zakládané orgány veřejné správy 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809625" algn="l"/>
                        </a:tabLst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nestátní neziskové organizace 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809625" algn="l"/>
                        </a:tabLst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809625" algn="l"/>
                        </a:tabLst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vzdělávací instituce včetně vysokých škol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809625" algn="l"/>
                        </a:tabLst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hospodářské a profesní komory, svazy a sdružení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809625" algn="l"/>
                        </a:tabLst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církve a náboženské spolky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809625" algn="l"/>
                        </a:tabLst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sociální družstva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endParaRPr lang="cs-CZ" sz="1600" b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7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altLang="cs-CZ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Kwalifikowalni beneficjenci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organizacje, podmioty, jednostki utworzone przez władze publiczne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organizacje pozarządowe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Europejskie Ugrupowania Współpracy Terytorialnej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instytucje edukacyjne (w tym uczelnie wyższe)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izby, stowarzyszania, związki i organizacje samorządu gospodarczego i zawodowego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kościoły i związki wyznaniowe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spółdzielnie socjalne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BC209F7-58E4-4D95-B066-95BF4FB0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69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D6E31840-8D3F-4D69-B7B8-4ED6B2E54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65" y="5436228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CE77A38-CD91-4B78-B15C-EF38B1DEE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861" y="5422921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811366"/>
              </p:ext>
            </p:extLst>
          </p:nvPr>
        </p:nvGraphicFramePr>
        <p:xfrm>
          <a:off x="390803" y="1033801"/>
          <a:ext cx="11410394" cy="438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449263" lvl="1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SMĚRNICE PRO ŽADATELE FMP </a:t>
                      </a:r>
                    </a:p>
                    <a:p>
                      <a:pPr marL="449263" lvl="1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2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PRIORITA 4 „SPOLUPRÁCE INSTITUCÍ A OBYVATEL”</a:t>
                      </a:r>
                    </a:p>
                    <a:p>
                      <a:pPr marL="449263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endParaRPr kumimoji="0" lang="pl-PL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0" indent="-7937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Směrnice pro žadatele stanovuje metodické postupy pro přípravu projektových žádostí a obsahuje relevantní informace, které by měl znát žadatel o dotaci z Fondu malých projektů v Programu přeshraniční spolupráce programu INTERREG Česko – Polsko 2021-2027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b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28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WYTYCZNE DLA WNIOSKODAWCY FMP</a:t>
                      </a:r>
                    </a:p>
                    <a:p>
                      <a:pPr marL="428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2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PRIORYTET 4 „WSPÓŁPRACA INSTYTUCJI I MIESZKAŃCÓW“</a:t>
                      </a:r>
                    </a:p>
                    <a:p>
                      <a:pPr marL="4286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4286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Wytyczne dla Wnioskodawcy określają procedury metodyczne dotyczące przygotowania wniosków projektowych oraz zawierają najważniejsze informacje, które powinien znać wnioskodawca aplikujący o dofinansowanie z Funduszu Małych Projektów w ramach Programu współpracy transgranicznej INTERREG Czechy – Polska 2021-2027</a:t>
                      </a: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6B6A9F8-8C01-4DA1-B362-7EC9B69E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2860EB2-85D9-40DF-A6A9-558CCE481E1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999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52CC9A4D-E8F1-46A0-A34D-E0EC24101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A38E3B3-F6F3-434C-BD2F-A1C1D5234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41B4B23-8524-4A88-819D-F1602447A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D822058-F0D7-430F-88A6-0E432588E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307054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19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cs-CZ" altLang="cs-CZ" sz="17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400" b="0" dirty="0">
                          <a:solidFill>
                            <a:srgbClr val="000099"/>
                          </a:solidFill>
                        </a:rPr>
                        <a:t>Zjednodušené vykazování 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má za cíl maximální možnou mírou usnadnit 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</a:rPr>
                        <a:t>jak přípravu projektové žádosti, tak následné závěrečné dokladování malých projektů, a tím i zásadně urychlit celý proces proplácení dotace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400" b="0" dirty="0">
                          <a:solidFill>
                            <a:srgbClr val="000099"/>
                          </a:solidFill>
                        </a:rPr>
                        <a:t>možné způsoby vykazování výdajů závisí na tom, pro jakou cílovou skupinu je projekt určen: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400" b="1" dirty="0">
                          <a:solidFill>
                            <a:srgbClr val="000099"/>
                          </a:solidFill>
                        </a:rPr>
                        <a:t>pokud lze definovat předpokládaný počet účastníků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</a:rPr>
                        <a:t>, jedná se o úzkou  cílovou skupinu, kdy bude uplatněna metoda 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  <a:effectLst/>
                        </a:rPr>
                        <a:t>jednotkových nákladů (unit </a:t>
                      </a:r>
                      <a:r>
                        <a:rPr lang="cs-CZ" sz="1400" b="0" dirty="0" err="1">
                          <a:solidFill>
                            <a:srgbClr val="000099"/>
                          </a:solidFill>
                          <a:effectLst/>
                        </a:rPr>
                        <a:t>costs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  <a:effectLst/>
                        </a:rPr>
                        <a:t>) – např. workshopy, výlety, sportovní soutěže, tábory…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400" b="1" dirty="0">
                          <a:solidFill>
                            <a:srgbClr val="000099"/>
                          </a:solidFill>
                          <a:effectLst/>
                        </a:rPr>
                        <a:t>pokud není předem známý počet účastníků a akce jsou volně přístupné všem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  <a:effectLst/>
                        </a:rPr>
                        <a:t>, jedná se o širokou cílovou skupinu, kde bude předložen návrh rozpočtu (draft budget) – např. festivaly, koncerty, trhy, jarmarky, dožínky, veřejné slavnosti, sportovní aktivity masového charakteru bez nutnosti registrace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</a:t>
                      </a:r>
                      <a:r>
                        <a:rPr lang="cs-CZ" altLang="cs-CZ" sz="19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Uproszczonego</a:t>
                      </a:r>
                      <a:r>
                        <a:rPr lang="cs-CZ" altLang="cs-CZ" sz="19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Sposobu</a:t>
                      </a:r>
                      <a:r>
                        <a:rPr lang="cs-CZ" altLang="cs-CZ" sz="19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Rozliczania</a:t>
                      </a:r>
                      <a:r>
                        <a:rPr lang="cs-CZ" altLang="cs-CZ" sz="19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wydatków</a:t>
                      </a:r>
                      <a:endParaRPr lang="cs-CZ" altLang="cs-CZ" sz="1900" b="1" u="sng" cap="sm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300" b="0" noProof="0" dirty="0">
                          <a:solidFill>
                            <a:srgbClr val="FF6600"/>
                          </a:solidFill>
                        </a:rPr>
                        <a:t>Uproszczone metody rozliczania wydatków </a:t>
                      </a:r>
                      <a:r>
                        <a:rPr lang="pl-PL" sz="1300" b="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mają na celu maksymalne ułatwienie</a:t>
                      </a:r>
                      <a:r>
                        <a:rPr lang="pl-PL" sz="1300" b="0" noProof="0" dirty="0">
                          <a:solidFill>
                            <a:srgbClr val="FF6600"/>
                          </a:solidFill>
                        </a:rPr>
                        <a:t> zarówno przygotowania wniosku projektowego, jak i późniejszej dokumentacji końcowej małych projektów, a tym samym znaczne przyspieszenie całego procesu refundacji poniesionych wydatków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300" b="0" noProof="0" dirty="0">
                          <a:solidFill>
                            <a:srgbClr val="FF6600"/>
                          </a:solidFill>
                        </a:rPr>
                        <a:t>Sposoby rozliczania wydatków zależeć będą od tego, do której grupy docelowej złożony będzie projekt: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l-PL" sz="1300" b="1" noProof="0" dirty="0">
                          <a:solidFill>
                            <a:srgbClr val="FF6600"/>
                          </a:solidFill>
                          <a:effectLst/>
                        </a:rPr>
                        <a:t>w przypadku, gdy można wcześniej określić przewidywaną liczbę    uczestników</a:t>
                      </a:r>
                      <a:r>
                        <a:rPr lang="pl-PL" sz="1300" b="0" noProof="0" dirty="0">
                          <a:solidFill>
                            <a:srgbClr val="FF6600"/>
                          </a:solidFill>
                          <a:effectLst/>
                        </a:rPr>
                        <a:t>, chodzi o wąską grupę docelową,  zastosowana będzie metoda</a:t>
                      </a:r>
                      <a:r>
                        <a:rPr lang="pl-PL" sz="1300" b="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l-PL" sz="1300" b="0" noProof="0" dirty="0">
                          <a:solidFill>
                            <a:srgbClr val="FF6600"/>
                          </a:solidFill>
                          <a:effectLst/>
                        </a:rPr>
                        <a:t>stawek jednostkowych (unit costs) – naprz. warsztaty, wyjazdy, zawody sportowe, obozy…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l-PL" sz="1300" b="1" noProof="0" dirty="0">
                          <a:solidFill>
                            <a:srgbClr val="FF6600"/>
                          </a:solidFill>
                        </a:rPr>
                        <a:t>w przypadku, gdy nie jest przedem znana liczba uczestników i wydarzenia mają charakter otwarty dla wszystkich</a:t>
                      </a:r>
                      <a:r>
                        <a:rPr lang="pl-PL" sz="1300" b="0" noProof="0" dirty="0">
                          <a:solidFill>
                            <a:srgbClr val="FF6600"/>
                          </a:solidFill>
                        </a:rPr>
                        <a:t>, chodzi o  szeroką grupę docelową, zostanie przedłożona propozycja budżetu (draft budget) – festiwale, koncerty, targi, jarmarki, dożynki, publiczne festyny</a:t>
                      </a:r>
                      <a:r>
                        <a:rPr lang="pl-PL" sz="1300" b="0" dirty="0">
                          <a:solidFill>
                            <a:srgbClr val="FF6600"/>
                          </a:solidFill>
                        </a:rPr>
                        <a:t>, działania sportowe o charakterze masowym bez konieczności rejestracji</a:t>
                      </a:r>
                      <a:endParaRPr lang="cs-CZ" sz="13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928E13B-5E32-41CC-AAFD-2037708E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20</a:t>
            </a:fld>
            <a:endParaRPr lang="cs-CZ"/>
          </a:p>
        </p:txBody>
      </p:sp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789829A3-6C74-4D1F-96A0-38C4B5610C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9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1BDDEDC-764A-4835-8906-D96A24229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56FB8BA-D8B5-4C75-903D-050141A6E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554948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6983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53411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400" b="0" dirty="0">
                        <a:solidFill>
                          <a:srgbClr val="000099"/>
                        </a:solidFill>
                      </a:endParaRPr>
                    </a:p>
                    <a:p>
                      <a:pPr marL="285750" lvl="0" indent="-285750"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cs-CZ" sz="1400" b="1" i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ostatní malé projekty  -</a:t>
                      </a:r>
                      <a:r>
                        <a:rPr lang="cs-CZ" sz="1400" b="0" i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</a:t>
                      </a:r>
                      <a:r>
                        <a:rPr lang="cs-CZ" sz="16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rámci FMP mohou být realizovány i další malé projekty, pokud takové projekty budou zapadat do zaměření a cílů daného FMP. V případě priority 4 se může jednat např. o </a:t>
                      </a:r>
                      <a:r>
                        <a:rPr lang="cs-CZ" sz="16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studie, brožury nebo publikace.</a:t>
                      </a:r>
                    </a:p>
                    <a:p>
                      <a:pPr marL="285750" lvl="0" indent="-285750"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endParaRPr lang="cs-CZ" sz="16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projektů pro širokou cílovou skupinu a u ostatních malých projektů bude využívána metoda návrhu rozpočtu (draft budget)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 rámci jednoho projektu 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je možné kombinovat aktivity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</a:t>
                      </a:r>
                      <a:r>
                        <a:rPr lang="cs-CZ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Uproszczonego</a:t>
                      </a:r>
                      <a:r>
                        <a:rPr lang="cs-CZ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Sposobu</a:t>
                      </a:r>
                      <a:r>
                        <a:rPr lang="cs-CZ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Rozliczania</a:t>
                      </a:r>
                      <a:r>
                        <a:rPr lang="cs-CZ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wydatków</a:t>
                      </a:r>
                      <a:endParaRPr lang="cs-CZ" altLang="cs-CZ" sz="2200" b="1" u="sng" cap="sm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300" b="0" dirty="0">
                        <a:solidFill>
                          <a:srgbClr val="FF6600"/>
                        </a:solidFill>
                      </a:endParaRPr>
                    </a:p>
                    <a:p>
                      <a:pPr marL="285750" lvl="0" indent="-285750"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l-PL" sz="1600" b="1" dirty="0">
                          <a:solidFill>
                            <a:srgbClr val="FF6600"/>
                          </a:solidFill>
                        </a:rPr>
                        <a:t>pozostałe małe projekty -</a:t>
                      </a:r>
                      <a:r>
                        <a:rPr lang="pl-PL" sz="1600" b="0" dirty="0">
                          <a:solidFill>
                            <a:srgbClr val="FF6600"/>
                          </a:solidFill>
                        </a:rPr>
                        <a:t> w ramach FMP mogą być realizowane także inne małe projektu, o ile takie projekty mieszczą się w zakresie i celach danego FMP. W przypadku priorytetu 4 może to dotyczyć np. </a:t>
                      </a:r>
                      <a:r>
                        <a:rPr lang="pl-PL" sz="1600" b="1" dirty="0">
                          <a:solidFill>
                            <a:srgbClr val="FF6600"/>
                          </a:solidFill>
                        </a:rPr>
                        <a:t>opracowań studyjnych, folderów lub publikacji.</a:t>
                      </a:r>
                    </a:p>
                    <a:p>
                      <a:pPr marL="285750" lvl="0" indent="-285750"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endParaRPr lang="pl-PL" sz="1600" b="0" dirty="0">
                        <a:solidFill>
                          <a:srgbClr val="FF6600"/>
                        </a:solidFill>
                      </a:endParaRPr>
                    </a:p>
                    <a:p>
                      <a:pPr marL="285750" lvl="0" indent="-285750"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rgbClr val="FF6600"/>
                          </a:solidFill>
                        </a:rPr>
                        <a:t>Metoda projektu budżetu będzie stosowana w przypadku projektów dla szerokiej grupy i dla pozostałych małych projektów (draft budget)</a:t>
                      </a:r>
                    </a:p>
                    <a:p>
                      <a:pPr marL="285750" lvl="0" indent="-285750"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 ramach jednego projektu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można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łączyć działania</a:t>
                      </a:r>
                      <a:endParaRPr lang="cs-CZ" sz="16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CF50AB-6DD5-48C9-9CB1-C51B00E1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21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B4A182C-9BB1-440C-A2C3-D43269B79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528445C-52D6-488E-A198-6495B58D50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1131E591-80DC-40BD-815E-FC35E1D8A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65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C25AEDD2-8BD9-4EBC-B351-0AB390619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C627315-592F-4A1C-814A-A96626EBE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735888"/>
              </p:ext>
            </p:extLst>
          </p:nvPr>
        </p:nvGraphicFramePr>
        <p:xfrm>
          <a:off x="390803" y="1033801"/>
          <a:ext cx="11410394" cy="4277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7673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533663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19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</a:p>
                    <a:p>
                      <a:pPr algn="l"/>
                      <a:endParaRPr lang="cs-CZ" sz="16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cs-CZ" sz="16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Akce Pro Úzkou Cílovou Skupinu:</a:t>
                      </a:r>
                    </a:p>
                    <a:p>
                      <a:pPr algn="l"/>
                      <a:endParaRPr lang="cs-CZ" sz="16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V žádosti musí žadatel specifikovat konkrétně náplň jednotlivých aktivit projektu, časový rozsah (min. 4 hod. trvání akce), umístění, počet CZ a PL účastníků. 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V žádosti musí být konkrétně specifikováno, co vše bude v rámci projektu poskytnuto účastníkům jednotlivých aktivit / akcí (např. doprava, ubytování, strava 3x denně, tlumočení, vstupy, přednáška apod.).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Žadatel nepředkládá podrobný rozpočet projektu, způsobilé výdaje budou stanoveny podle počtu osob a počtu dní (tzv. </a:t>
                      </a:r>
                      <a:r>
                        <a:rPr lang="cs-CZ" sz="16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osobodny</a:t>
                      </a: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) – </a:t>
                      </a: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počet osob X počet dní = počet </a:t>
                      </a:r>
                      <a:r>
                        <a:rPr lang="cs-CZ" sz="1600" b="0" baseline="0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osobodní</a:t>
                      </a: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X sazba dle typu akce = </a:t>
                      </a:r>
                      <a:r>
                        <a:rPr lang="cs-CZ" sz="1600" b="0" u="sng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jednotkový náklad</a:t>
                      </a:r>
                      <a:endParaRPr lang="cs-CZ" altLang="cs-CZ" sz="1700" b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endParaRPr lang="cs-CZ" sz="1600" b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</a:t>
                      </a:r>
                      <a:r>
                        <a:rPr lang="cs-CZ" altLang="cs-CZ" sz="19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Uproszczonego</a:t>
                      </a:r>
                      <a:r>
                        <a:rPr lang="cs-CZ" altLang="cs-CZ" sz="19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Sposobu</a:t>
                      </a:r>
                      <a:r>
                        <a:rPr lang="cs-CZ" altLang="cs-CZ" sz="19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Rozliczania</a:t>
                      </a:r>
                      <a:r>
                        <a:rPr lang="cs-CZ" altLang="cs-CZ" sz="19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wydatków</a:t>
                      </a:r>
                      <a:endParaRPr lang="cs-CZ" altLang="cs-CZ" sz="1900" b="1" u="sng" cap="sm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cs-CZ" sz="16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Działania</a:t>
                      </a:r>
                      <a:r>
                        <a:rPr lang="cs-CZ" sz="16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16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Dla</a:t>
                      </a:r>
                      <a:r>
                        <a:rPr lang="cs-CZ" sz="16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16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Wąskiej</a:t>
                      </a:r>
                      <a:r>
                        <a:rPr lang="cs-CZ" sz="16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Grupy </a:t>
                      </a:r>
                      <a:r>
                        <a:rPr lang="cs-CZ" sz="16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Docelowej</a:t>
                      </a:r>
                      <a:r>
                        <a:rPr lang="cs-CZ" sz="16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</a:p>
                    <a:p>
                      <a:pPr algn="l"/>
                      <a:endParaRPr lang="cs-CZ" sz="1600" b="1" u="sng" cap="small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u="none" cap="none" baseline="0" noProof="0" dirty="0">
                          <a:solidFill>
                            <a:srgbClr val="FF6600"/>
                          </a:solidFill>
                          <a:effectLst/>
                        </a:rPr>
                        <a:t>Wnioskodawca musi we wniosku konkretnie określić przedmiot poszczególnych działań projektu, zakres czasowy (min. 4 godz. trwania wydarzenia), lokalizacja, liczba CZ i PL uczestników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u="none" cap="none" baseline="0" noProof="0" dirty="0">
                          <a:solidFill>
                            <a:srgbClr val="FF6600"/>
                          </a:solidFill>
                          <a:effectLst/>
                        </a:rPr>
                        <a:t>We wniosku musi być konkretnie określono, co będzie w ramach projektu uczestnikom poszczególnych działań / wydarzeń zapewnione (np. transport, noclegi, wyżywienie 3x w ciągu dnia, tłumaczenie, bilety wstępu, wykład itp.).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500" b="0" u="none" baseline="0" noProof="0" dirty="0">
                          <a:solidFill>
                            <a:srgbClr val="FF6600"/>
                          </a:solidFill>
                          <a:effectLst/>
                        </a:rPr>
                        <a:t>Wnioskodawca nie będzie składał szczegółowego budżetu projektu, wydatki kwalifikowalne będą ustalane na podstawie liczby osób i liczby dni (tzw. osobodni) – </a:t>
                      </a:r>
                      <a:r>
                        <a:rPr lang="pl-PL" sz="1500" b="0" u="none" baseline="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liczba osób x liczba dni = liczba osobodni x stawka zależnie od typu działania = </a:t>
                      </a:r>
                      <a:r>
                        <a:rPr lang="pl-PL" sz="1500" b="0" u="sng" baseline="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stawka jednostkowa. </a:t>
                      </a:r>
                      <a:endParaRPr lang="pl-PL" sz="1500" b="0" u="sng" baseline="0" noProof="0" dirty="0">
                        <a:solidFill>
                          <a:srgbClr val="FF66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3BC5448-080A-4391-9394-5888742D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22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C703681-2529-4CC5-A1D8-187CB2EBE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8FBEE49-D4C3-49D1-B630-B84501757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05C8EFC7-3386-4E73-A79B-F17DD895DB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68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6F0E21E7-7C78-4565-80C6-788F30AFE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7EBE4D1-AD7D-4665-B926-BC00E8F6C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5682432-7DC4-4254-B0C7-217A2F02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9060BF1-D9D9-49C9-97E4-658B6B27C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98897"/>
              </p:ext>
            </p:extLst>
          </p:nvPr>
        </p:nvGraphicFramePr>
        <p:xfrm>
          <a:off x="410198" y="1033801"/>
          <a:ext cx="11390999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9476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600" b="1" baseline="0" dirty="0">
                          <a:solidFill>
                            <a:srgbClr val="000099"/>
                          </a:solidFill>
                          <a:effectLst/>
                        </a:rPr>
                        <a:t>Aktuální sazby 2023 (každý rok bude k 1.2. navýšeno o inflaci):</a:t>
                      </a: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Sportovní aktivity a aktivity spolků – 30 EUR / </a:t>
                      </a:r>
                      <a:r>
                        <a:rPr lang="cs-CZ" sz="16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osoboden</a:t>
                      </a: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Tábory a výměnné pobyty – 47 EUR / </a:t>
                      </a:r>
                      <a:r>
                        <a:rPr lang="cs-CZ" sz="16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osoboden</a:t>
                      </a: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Konference a workshopy – 44 EUR / </a:t>
                      </a:r>
                      <a:r>
                        <a:rPr lang="cs-CZ" sz="16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osoboden</a:t>
                      </a: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Poznávací/turistické zájezdy, výlety, exkurze – 36 EUR / </a:t>
                      </a:r>
                      <a:r>
                        <a:rPr lang="cs-CZ" sz="16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osoboden</a:t>
                      </a: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Výukové a vzdělávací akce – 36 EUR / </a:t>
                      </a:r>
                      <a:r>
                        <a:rPr lang="cs-CZ" sz="16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osoboden</a:t>
                      </a: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600" b="0" baseline="0" dirty="0">
                          <a:solidFill>
                            <a:srgbClr val="000099"/>
                          </a:solidFill>
                          <a:effectLst/>
                        </a:rPr>
                        <a:t>Publicita – 35 EUR / projekt</a:t>
                      </a: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900" b="0" dirty="0">
                          <a:solidFill>
                            <a:srgbClr val="000099"/>
                          </a:solidFill>
                        </a:rPr>
                        <a:t>K sestavení rozpočtu budou použity sazby platné ke dni vyhlášení výzvy, do které bude rozpočet k projektové žádosti předkládán.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baseline="0" noProof="0" dirty="0">
                          <a:solidFill>
                            <a:srgbClr val="FF6600"/>
                          </a:solidFill>
                          <a:effectLst/>
                        </a:rPr>
                        <a:t>Obowiązujące stawki 2023 (co roku prowadzono będzie od dnia 1.2. dostosowanie stawek do wskaźnika inflacji):</a:t>
                      </a: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b="0" baseline="0" noProof="0" dirty="0">
                          <a:solidFill>
                            <a:srgbClr val="FF6600"/>
                          </a:solidFill>
                          <a:effectLst/>
                        </a:rPr>
                        <a:t>Działania sportowe i działania związków i stowarzyszeń – 30 EUR / osoboden</a:t>
                      </a: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b="0" baseline="0" noProof="0" dirty="0">
                          <a:solidFill>
                            <a:srgbClr val="FF6600"/>
                          </a:solidFill>
                          <a:effectLst/>
                        </a:rPr>
                        <a:t>Obozy i pobyty wymienne – 47 EUR / osoboden</a:t>
                      </a: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b="0" baseline="0" noProof="0" dirty="0">
                          <a:solidFill>
                            <a:srgbClr val="FF6600"/>
                          </a:solidFill>
                          <a:effectLst/>
                        </a:rPr>
                        <a:t>Konferencje i warsztaty – 44 EUR / osoboden</a:t>
                      </a: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b="0" baseline="0" noProof="0" dirty="0">
                          <a:solidFill>
                            <a:srgbClr val="FF6600"/>
                          </a:solidFill>
                          <a:effectLst/>
                        </a:rPr>
                        <a:t>Wyjazdy poznawcze/turystyczne, wycieczki i zwiedzanie 36 EUR / osoboden</a:t>
                      </a: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b="0" baseline="0" noProof="0" dirty="0">
                          <a:solidFill>
                            <a:srgbClr val="FF6600"/>
                          </a:solidFill>
                          <a:effectLst/>
                        </a:rPr>
                        <a:t>Wydarzenia związane z nauczaniem i edukacją – 36 EUR / osoboden</a:t>
                      </a:r>
                    </a:p>
                    <a:p>
                      <a:pPr marL="800100" lvl="1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600" b="0" baseline="0" noProof="0" dirty="0">
                          <a:solidFill>
                            <a:srgbClr val="FF6600"/>
                          </a:solidFill>
                          <a:effectLst/>
                        </a:rPr>
                        <a:t>Promocja – 35 EUR / projekt</a:t>
                      </a: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l-PL" sz="1500" b="0" baseline="0" noProof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l-PL" sz="1900" b="0" dirty="0">
                          <a:solidFill>
                            <a:srgbClr val="FF6600"/>
                          </a:solidFill>
                        </a:rPr>
                        <a:t>Do opracowania budżetu wykorzystane zostaną stawki obowiązujące w dniu ogłoszenia naboru, do którego będzie budżet wniosku projektowego złożony.</a:t>
                      </a:r>
                      <a:endParaRPr lang="cs-CZ" sz="19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5ACB839-0165-4433-9900-67E29B05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740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6F0E21E7-7C78-4565-80C6-788F30AFE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7EBE4D1-AD7D-4665-B926-BC00E8F6C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5682432-7DC4-4254-B0C7-217A2F02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9060BF1-D9D9-49C9-97E4-658B6B27C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116969"/>
              </p:ext>
            </p:extLst>
          </p:nvPr>
        </p:nvGraphicFramePr>
        <p:xfrm>
          <a:off x="410198" y="1033801"/>
          <a:ext cx="11390999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9476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9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 účastníky, na které je možné uplatnit částky na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osoboden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mohou být započítáni všichni účastníci, kteří se aktivně účastní aktivity projektu. Nemohou být započítáni žádní externí dodavatelé (jako např. tlumočníci) ani žádní diváci.</a:t>
                      </a: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8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8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grupy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uczestników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dla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których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można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zastosować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stawki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osobodzień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można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zaliczyć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wszystkich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uczestników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którzy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aktywnie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uczestniczą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działaniach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projektu.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można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zaliczyć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żadnych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wykonawców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zewnętrznych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tłumaczy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ani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żadnych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widzów</a:t>
                      </a:r>
                      <a:r>
                        <a:rPr lang="cs-CZ" sz="18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5ACB839-0165-4433-9900-67E29B05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FAF213D4-FDE4-4431-8102-05F58C50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C6D6E7F-7B20-4003-9945-C094F162F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7C60501-DE29-4473-B67D-7B0F7305E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840BB89-4E24-4EA5-A508-0DCB45D23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59611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endParaRPr lang="cs-CZ" sz="2000" b="0" u="none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endParaRPr lang="cs-CZ" sz="2000" b="1" u="sng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cs-CZ" sz="2000" b="1" u="sng" baseline="0" dirty="0">
                          <a:solidFill>
                            <a:srgbClr val="000099"/>
                          </a:solidFill>
                          <a:effectLst/>
                        </a:rPr>
                        <a:t>Příklad:</a:t>
                      </a:r>
                      <a:r>
                        <a:rPr lang="cs-CZ" sz="2000" b="1" u="none" baseline="0" dirty="0">
                          <a:solidFill>
                            <a:srgbClr val="000099"/>
                          </a:solidFill>
                          <a:effectLst/>
                        </a:rPr>
                        <a:t> Pětidenní dětský CZ-PL tábor </a:t>
                      </a:r>
                      <a:r>
                        <a:rPr lang="cs-CZ" sz="2000" b="0" baseline="0" dirty="0">
                          <a:solidFill>
                            <a:srgbClr val="000099"/>
                          </a:solidFill>
                          <a:effectLst/>
                        </a:rPr>
                        <a:t>30 osob x 5 dní = 150 </a:t>
                      </a:r>
                      <a:r>
                        <a:rPr lang="cs-CZ" sz="20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osobodní</a:t>
                      </a:r>
                      <a:r>
                        <a:rPr lang="cs-CZ" sz="2000" b="0" baseline="0" dirty="0">
                          <a:solidFill>
                            <a:srgbClr val="000099"/>
                          </a:solidFill>
                          <a:effectLst/>
                        </a:rPr>
                        <a:t> x 47 EUR = 7</a:t>
                      </a:r>
                      <a:r>
                        <a:rPr lang="cs-CZ" sz="2000" b="0" u="none" baseline="0" dirty="0">
                          <a:solidFill>
                            <a:srgbClr val="000099"/>
                          </a:solidFill>
                          <a:effectLst/>
                        </a:rPr>
                        <a:t>.050 EUR + 35 EUR = </a:t>
                      </a:r>
                      <a:r>
                        <a:rPr lang="cs-CZ" sz="2000" b="1" u="sng" baseline="0" dirty="0">
                          <a:solidFill>
                            <a:srgbClr val="000099"/>
                          </a:solidFill>
                          <a:effectLst/>
                        </a:rPr>
                        <a:t>7.085 EUR (CZV při předložení žádosti)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endParaRPr lang="cs-CZ" sz="2000" b="1" u="sng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cs-CZ" sz="2000" b="0" baseline="0" dirty="0">
                          <a:solidFill>
                            <a:srgbClr val="000099"/>
                          </a:solidFill>
                          <a:effectLst/>
                        </a:rPr>
                        <a:t>Skutečná účast 28 osob: 28 osob x 5 dní = 140 </a:t>
                      </a:r>
                      <a:r>
                        <a:rPr lang="cs-CZ" sz="20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osobodní</a:t>
                      </a:r>
                      <a:r>
                        <a:rPr lang="cs-CZ" sz="2000" b="0" baseline="0" dirty="0">
                          <a:solidFill>
                            <a:srgbClr val="000099"/>
                          </a:solidFill>
                          <a:effectLst/>
                        </a:rPr>
                        <a:t> x 47 EUR = </a:t>
                      </a:r>
                      <a:r>
                        <a:rPr lang="cs-CZ" sz="2000" b="0" u="none" baseline="0" dirty="0">
                          <a:solidFill>
                            <a:srgbClr val="000099"/>
                          </a:solidFill>
                          <a:effectLst/>
                        </a:rPr>
                        <a:t>6.580 EUR + 35 EUR = </a:t>
                      </a:r>
                      <a:r>
                        <a:rPr lang="cs-CZ" sz="2000" b="1" u="sng" baseline="0" dirty="0">
                          <a:solidFill>
                            <a:srgbClr val="000099"/>
                          </a:solidFill>
                          <a:effectLst/>
                        </a:rPr>
                        <a:t>6.615 EUR (CZV při vyúčtování)</a:t>
                      </a:r>
                      <a:endParaRPr lang="cs-CZ" sz="200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endParaRPr lang="pl-PL" sz="2000" b="1" u="sng" baseline="0" noProof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endParaRPr lang="pl-PL" sz="2000" b="1" u="sng" baseline="0" noProof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pl-PL" sz="2000" b="1" u="sng" baseline="0" noProof="0" dirty="0">
                          <a:solidFill>
                            <a:srgbClr val="FF6600"/>
                          </a:solidFill>
                          <a:effectLst/>
                        </a:rPr>
                        <a:t>Przykład: </a:t>
                      </a:r>
                      <a:r>
                        <a:rPr lang="pl-PL" sz="2000" b="1" baseline="0" noProof="0" dirty="0">
                          <a:solidFill>
                            <a:srgbClr val="FF6600"/>
                          </a:solidFill>
                          <a:effectLst/>
                        </a:rPr>
                        <a:t>Pięciodniowy obóz dziecięcy PL-CZ </a:t>
                      </a:r>
                      <a:r>
                        <a:rPr lang="pl-PL" sz="2000" b="0" baseline="0" noProof="0" dirty="0">
                          <a:solidFill>
                            <a:srgbClr val="FF6600"/>
                          </a:solidFill>
                          <a:effectLst/>
                        </a:rPr>
                        <a:t>30 osób x 5 dni = 150 osobodni x 47 EUR = 7.050 EUR + 35 EUR =</a:t>
                      </a:r>
                      <a:r>
                        <a:rPr lang="pl-PL" sz="2000" baseline="0" noProof="0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  <a:r>
                        <a:rPr lang="pl-PL" sz="2000" u="sng" baseline="0" noProof="0" dirty="0">
                          <a:solidFill>
                            <a:srgbClr val="FF6600"/>
                          </a:solidFill>
                          <a:effectLst/>
                        </a:rPr>
                        <a:t>7.085 EUR (CWK przy składaniu wniosku)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endParaRPr lang="pl-PL" sz="2000" u="sng" baseline="0" noProof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pl-PL" sz="2000" b="0" baseline="0" noProof="0" dirty="0">
                          <a:solidFill>
                            <a:srgbClr val="FF6600"/>
                          </a:solidFill>
                          <a:effectLst/>
                        </a:rPr>
                        <a:t>Faktyczny udział 28 osób: 28 osób x 5 dni = 140 osobodni x 47 EUR = 6.580 EUR + 35 EUR = </a:t>
                      </a:r>
                      <a:r>
                        <a:rPr lang="pl-PL" sz="2000" b="1" u="sng" baseline="0" noProof="0" dirty="0">
                          <a:solidFill>
                            <a:srgbClr val="FF6600"/>
                          </a:solidFill>
                          <a:effectLst/>
                        </a:rPr>
                        <a:t>6.615 EUR (przy rozliczeniu)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5ACB839-0165-4433-9900-67E29B05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819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024ABC70-36C6-423F-9167-F1091522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2E0A3CB-0A39-46F2-A1CF-146B2D0DD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291C700-F50D-440E-859B-E64B143B2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56562DF-4C70-4304-A3A5-EA41C6027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74453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</a:p>
                    <a:p>
                      <a:pPr algn="ctr"/>
                      <a:endParaRPr lang="cs-CZ" altLang="cs-CZ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V rámci závěrečného dokladování tak již </a:t>
                      </a:r>
                      <a:r>
                        <a:rPr lang="cs-CZ" sz="1600" b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nebudou předkládány a kontrolovány konkrétní účetní doklady</a:t>
                      </a:r>
                      <a:endParaRPr lang="cs-CZ" sz="1600" b="0" dirty="0">
                        <a:solidFill>
                          <a:srgbClr val="000099"/>
                        </a:solidFill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V průběhu realizace projektu bude Správcem ověřováno, že je projekt realizován podle schválené projektové žádosti - </a:t>
                      </a:r>
                      <a:r>
                        <a:rPr lang="cs-CZ" sz="1600" b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kontroly na místě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V průběhu kontroly závěrečného dokladování po ukončení realizace projektu bude Správcem ověřováno, že byl projekt realizován podle schválené projektové žádosti - </a:t>
                      </a:r>
                      <a:r>
                        <a:rPr lang="cs-CZ" sz="1600" b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doložení podrobné závěrečné zprávy a dalších podpůrných dokumentů, prezenčních listin, fotodokumentace, publicity, apod.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 Uproszczonego Sposobu Rozliczania wydatków</a:t>
                      </a:r>
                      <a:endParaRPr kumimoji="0" lang="pl-PL" altLang="cs-CZ" sz="22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ramach dokumentacji końcowej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nie będzie konieczności składania i sprawdzania konkretnych dokumentów księgowych</a:t>
                      </a: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trakcie realizacji projektu Zarządzający będzie weryfikował, czy projekt jest realizowany zgodnie z zatwierdzonym wnioskiem projektowym –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wizyty monitorujące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trakcie kontroli dokumentacji końcowej po zakończeniu realizacji projektu Zarządzający będzie weryfikować, czy projekt został zrealizowany zgodnie z zatwierdzonym wnioskiem projektowym na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podstawie szczegółowego raportu końcowego i innych dokumentów pomocniczych: list obecności, dokumentacji zdjęciowej, promocji, itp.</a:t>
                      </a:r>
                      <a:endParaRPr lang="pl-PL" sz="1600" b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ADD4C8A-5524-472E-A4C0-EC9A9742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280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D306CE04-9580-48C6-A124-7EF8B2CDC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901099A-58EF-44AF-83B0-AE1CE8B4E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271A193-BEFC-4835-9075-FB5268724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2A986FC-CE61-47FC-AE3E-D14070A95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75615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55109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55285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</a:p>
                    <a:p>
                      <a:pPr algn="ctr"/>
                      <a:endParaRPr lang="cs-CZ" sz="1600" b="1" u="sng" cap="small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700" b="1" u="sng" cap="small" baseline="0" dirty="0">
                          <a:solidFill>
                            <a:srgbClr val="000099"/>
                          </a:solidFill>
                          <a:effectLst/>
                        </a:rPr>
                        <a:t>Akce Pro Širokou Cílovou Skupinu a Ostatní Malé Projekty: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6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Žadatel</a:t>
                      </a:r>
                      <a:r>
                        <a:rPr lang="cs-CZ" sz="1600" b="0" baseline="0" dirty="0">
                          <a:solidFill>
                            <a:srgbClr val="000099"/>
                          </a:solidFill>
                        </a:rPr>
                        <a:t> předkládá s projektovou žádostí detailní návrh rozpočtu</a:t>
                      </a:r>
                      <a:r>
                        <a:rPr lang="cs-CZ" sz="1600" b="0" dirty="0">
                          <a:solidFill>
                            <a:srgbClr val="000099"/>
                          </a:solidFill>
                        </a:rPr>
                        <a:t> (tzv. draft budget)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 dvě kategorie nákladů: 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externí služby </a:t>
                      </a:r>
                    </a:p>
                    <a:p>
                      <a:pPr marL="342900" lvl="1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vybavení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Ostatní kategorie nákladů se stanoví formou paušálů z těchto dvou kontrolovaných kategorií: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20% personální náklady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 následně z toho: 15% administrativní náklady a 15% cestovné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 Uproszczonego Sposobu Rozliczania wydatków</a:t>
                      </a:r>
                    </a:p>
                    <a:p>
                      <a:pPr algn="ctr"/>
                      <a:endParaRPr lang="pl-PL" altLang="cs-CZ" sz="1900" b="1" u="sng" cap="sm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pl-PL" sz="1700" b="1" u="sng" cap="small" baseline="0" dirty="0">
                          <a:solidFill>
                            <a:srgbClr val="FF6600"/>
                          </a:solidFill>
                          <a:effectLst/>
                        </a:rPr>
                        <a:t>Działania Dla Szerokiej Grupy DoceloweJ I PozostaŁe maŁe projekty:</a:t>
                      </a:r>
                      <a:endParaRPr lang="pl-PL" sz="1300" b="0" baseline="0" dirty="0">
                        <a:solidFill>
                          <a:srgbClr val="FF6600"/>
                        </a:solidFill>
                      </a:endParaRP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600" b="0" baseline="0" dirty="0">
                          <a:solidFill>
                            <a:srgbClr val="FF6600"/>
                          </a:solidFill>
                        </a:rPr>
                        <a:t>Wnioskodawca do wniosku projektowego załącza szczegółowy projekt budżetu (tzw. draft budget)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dla dwóch kategorii kosztów: </a:t>
                      </a:r>
                    </a:p>
                    <a:p>
                      <a:pPr marL="342900" lvl="1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usług zewnętrznych</a:t>
                      </a:r>
                    </a:p>
                    <a:p>
                      <a:pPr marL="342900" lvl="1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wyposażenia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Pozostałe kategorie kosztów ustalone będą w formie ryczałtów z tych dwóch podlegających kontroli kategorii: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20% kosztów personelu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 następnie z kosztów personelu: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15% koszty administracyjne i 15% koszty podróży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8783D5-55C6-492C-97AA-A1CBB09F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27</a:t>
            </a:fld>
            <a:endParaRPr lang="cs-CZ"/>
          </a:p>
        </p:txBody>
      </p:sp>
      <p:pic>
        <p:nvPicPr>
          <p:cNvPr id="18" name="Obrázek 17" descr="Obsah obrázku text&#10;&#10;Popis byl vytvořen automaticky">
            <a:extLst>
              <a:ext uri="{FF2B5EF4-FFF2-40B4-BE49-F238E27FC236}">
                <a16:creationId xmlns:a16="http://schemas.microsoft.com/office/drawing/2014/main" id="{5C1153C6-F90C-46F1-960F-29B2BF61B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23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EE374CD-32F6-44D3-825E-BE7FE2FE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91B2C81-8B22-4445-9F3E-8163E1591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323314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55109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55285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  <a:endParaRPr lang="pl-PL" altLang="cs-CZ" sz="19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 "/>
                        <a:cs typeface="Arial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300" b="0" dirty="0">
                        <a:solidFill>
                          <a:srgbClr val="000099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Při kontrole návrhu rozpočtů tohoto typu malých projektů bude Správce pro posouzení adekvátnosti nákladů externích služeb a vybavení využívat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Katalog cen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který je vytvořen jako seznam typických (opakujících se) nákladů tohoto typu malých projektů.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Každý rok bude katalog cen k 1.2. navýšen o inflaci. </a:t>
                      </a:r>
                      <a:endParaRPr lang="cs-CZ" sz="17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700" b="0" dirty="0">
                          <a:solidFill>
                            <a:srgbClr val="000099"/>
                          </a:solidFill>
                        </a:rPr>
                        <a:t>K sestavení rozpočtu budou použity sazby katalogu cen platné ke dni vyhlášení výzvy, do které bude rozpočet k projektové žádosti předkládán.</a:t>
                      </a:r>
                      <a:endParaRPr lang="cs-CZ" sz="17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 Uproszczonego Sposobu Rozliczania wydatków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400" b="1" i="0" u="sng" strike="noStrike" kern="1200" cap="small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Podczas kontroli projektu budżetów dla tego typu małych projektów Zarządzający będzie w celu oceny adekwatności kosztów usług zewnętrznych i wyposażenia korzystał z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Katalogu cen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który zostanie sporządzony jako wykaz typowych (powtarzających się) kosztów tego typu małych projektów.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cs-CZ" sz="1700" b="1" u="none" cap="all" baseline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 roku prowadzono będzie od dnia 1.2. dostosowanie stawek do wskaźnika inflacji.</a:t>
                      </a:r>
                      <a:endParaRPr kumimoji="0" lang="pl-PL" alt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b="0" dirty="0">
                          <a:solidFill>
                            <a:srgbClr val="FF6600"/>
                          </a:solidFill>
                        </a:rPr>
                        <a:t>Do opracowania budżetu wykorzystane zostaną stawki Katalogu cen obowiązujące w dniu ogłoszenia naboru, do którego będzie budżet wniosku projektowego przedłożony.</a:t>
                      </a:r>
                      <a:endParaRPr lang="cs-CZ" sz="17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8783D5-55C6-492C-97AA-A1CBB09F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28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18971E7-89D3-4BAC-B5A4-19DAB6CC2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E80A188-BEFC-451D-9CE6-68212F312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7DD5C7BA-2BEC-465A-9D0E-A1E439703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72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FE2E283-A773-43CA-B6B2-152AD5500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EE40FA4-14DB-42C1-8222-1A54E8A5C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97D722F-2E61-4847-8875-CAB31A7E9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906CAB2-059E-41B4-AD2C-34D74E22E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54E78CF-B68F-47A4-8C19-71E20EFE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29</a:t>
            </a:fld>
            <a:endParaRPr lang="cs-CZ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3B3B80B-40EE-4E8A-9FA4-7645C3DF3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918934"/>
              </p:ext>
            </p:extLst>
          </p:nvPr>
        </p:nvGraphicFramePr>
        <p:xfrm>
          <a:off x="479885" y="1038491"/>
          <a:ext cx="11232228" cy="42524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21130">
                  <a:extLst>
                    <a:ext uri="{9D8B030D-6E8A-4147-A177-3AD203B41FA5}">
                      <a16:colId xmlns:a16="http://schemas.microsoft.com/office/drawing/2014/main" val="3806800251"/>
                    </a:ext>
                  </a:extLst>
                </a:gridCol>
                <a:gridCol w="5711098">
                  <a:extLst>
                    <a:ext uri="{9D8B030D-6E8A-4147-A177-3AD203B41FA5}">
                      <a16:colId xmlns:a16="http://schemas.microsoft.com/office/drawing/2014/main" val="4267443204"/>
                    </a:ext>
                  </a:extLst>
                </a:gridCol>
              </a:tblGrid>
              <a:tr h="4252454">
                <a:tc>
                  <a:txBody>
                    <a:bodyPr/>
                    <a:lstStyle/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Zavedení Zjednodušených Metod Vykazování Výdajů</a:t>
                      </a:r>
                      <a:endParaRPr lang="pl-PL" altLang="cs-CZ" sz="19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 "/>
                        <a:cs typeface="Arial" charset="0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altLang="cs-CZ" sz="1400" b="0" u="none" dirty="0">
                          <a:solidFill>
                            <a:srgbClr val="000099"/>
                          </a:solidFill>
                          <a:effectLst/>
                        </a:rPr>
                        <a:t>V</a:t>
                      </a:r>
                      <a:r>
                        <a:rPr lang="cs-CZ" altLang="cs-CZ" sz="1400" b="0" dirty="0">
                          <a:solidFill>
                            <a:srgbClr val="000099"/>
                          </a:solidFill>
                          <a:effectLst/>
                        </a:rPr>
                        <a:t> případě, že je výše nákladu vyšší než 1 000 EUR, provede žadatel vždy průzkum trhu a doloží alespoň 3 srovnatelné nabídky. Předmětem kontroly ze strany Správce v tomto případě není pouze výsledná cena, ale i způsob provedení průzkumu trhu, aby Správce získal ujištění, že předmět plnění byl vymezen dostatečně podrobně a srozumitelně a odpovídá potřebám projektu a jeho cílům.</a:t>
                      </a:r>
                      <a:endParaRPr lang="cs-CZ" altLang="cs-CZ" sz="14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endParaRPr lang="cs-CZ" altLang="cs-CZ" sz="14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altLang="cs-CZ" sz="1400" b="0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altLang="cs-CZ" sz="1400" b="0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UPOZORNĚNÍ: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altLang="cs-CZ" sz="1400" b="0" dirty="0">
                          <a:solidFill>
                            <a:srgbClr val="000099"/>
                          </a:solidFill>
                          <a:effectLst/>
                        </a:rPr>
                        <a:t>U vybavení je žadatel povinen dodržovat pravidla efektivity vynakládaných výdajů, z tohoto důvodu je třeba v konkrétních případech zvážit, zda je opravdu nutná koupě určitého vybavení či zařízení a zda by nebyl efektivnější pronájem. </a:t>
                      </a:r>
                      <a:r>
                        <a:rPr lang="cs-CZ" altLang="cs-CZ" sz="1400" b="1" u="sng" dirty="0">
                          <a:solidFill>
                            <a:srgbClr val="000099"/>
                          </a:solidFill>
                          <a:effectLst/>
                        </a:rPr>
                        <a:t>Nákup vybavení by měl být spíše výjimečný.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</a:t>
                      </a:r>
                      <a:r>
                        <a:rPr lang="cs-CZ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Uproszczonego</a:t>
                      </a:r>
                      <a:r>
                        <a:rPr lang="cs-CZ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Sposobu</a:t>
                      </a:r>
                      <a:r>
                        <a:rPr lang="cs-CZ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Rozliczania</a:t>
                      </a:r>
                      <a:r>
                        <a:rPr lang="cs-CZ" altLang="cs-CZ" sz="2200" b="1" u="sng" cap="sm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200" b="1" u="sng" cap="small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wydatków</a:t>
                      </a:r>
                      <a:endParaRPr lang="cs-CZ" altLang="cs-CZ" sz="2200" b="1" u="sng" cap="sm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300" b="0" dirty="0">
                          <a:solidFill>
                            <a:srgbClr val="FF6600"/>
                          </a:solidFill>
                        </a:rPr>
                        <a:t>Jeżeli </a:t>
                      </a:r>
                      <a:r>
                        <a:rPr lang="pl-PL" sz="1400" b="0" dirty="0">
                          <a:solidFill>
                            <a:srgbClr val="FF6600"/>
                          </a:solidFill>
                        </a:rPr>
                        <a:t>koszt przekracza wartość 1 000 EUR, wnioskodawca każdorazowo przeprowadzi rozpoznanie rynku i przedstawi co najmniej 3 porównywalne oferty. Przedmiotem kontroli przeprowadzanej przez Zarządzającego w tym przypadku jest nie tylko ostateczna cena, ale również sposób przeprowadzenia rozeznania rynku, tak aby Zarządzający miał pewność, że przedmiot świadczenia został określony wystarczająco szczegółowo i zrozumiale oraz odpowiada potrzebom projektu i jego celom.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pl-PL" sz="1400" b="0" u="sng" cap="small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l-PL" sz="1400" b="0" u="sng" cap="small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OSTRZEŻENIE</a:t>
                      </a:r>
                      <a:r>
                        <a:rPr lang="pl-PL" sz="1400" b="0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 każdych okolicznościach beneficjent powinien przestrzegać zasad efektywności ponoszonych wydatków i z tego powodu w konkretnych przypadkach należy rozważyć, czy naprawdę konieczny jest zakup danego wyposażenia lub urządzenia i czy bardziej efektywny nie byłby przykładowo wynajem.</a:t>
                      </a:r>
                      <a:r>
                        <a:rPr lang="pl-PL" sz="13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400" b="1" u="sng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Zakup wyposażenia powinien być raczej wyjątkowy.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51939"/>
                  </a:ext>
                </a:extLst>
              </a:tr>
            </a:tbl>
          </a:graphicData>
        </a:graphic>
      </p:graphicFrame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973B9233-A328-4960-9701-C1EE8DB797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4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9C975992-EF77-4B02-93C5-1E59F4132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F399797-B133-44B1-8D16-EA5BB80C7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75263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10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400" b="0" baseline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300" b="0" baseline="0" dirty="0">
                          <a:solidFill>
                            <a:srgbClr val="000099"/>
                          </a:solidFill>
                          <a:effectLst/>
                        </a:rPr>
                        <a:t>Celková hodnota finančních prostředků, které má Euroregion </a:t>
                      </a:r>
                      <a:r>
                        <a:rPr lang="cs-CZ" sz="1300" b="0" baseline="0" dirty="0" err="1">
                          <a:solidFill>
                            <a:srgbClr val="000099"/>
                          </a:solidFill>
                          <a:effectLst/>
                        </a:rPr>
                        <a:t>Glacensis</a:t>
                      </a:r>
                      <a:r>
                        <a:rPr lang="cs-CZ" sz="1300" b="0" baseline="0" dirty="0">
                          <a:solidFill>
                            <a:srgbClr val="000099"/>
                          </a:solidFill>
                          <a:effectLst/>
                        </a:rPr>
                        <a:t> k dispozici v období 2021-2027 v rámci priority 4 činí </a:t>
                      </a:r>
                      <a:r>
                        <a:rPr lang="cs-CZ" sz="1300" b="1" baseline="0" dirty="0">
                          <a:solidFill>
                            <a:srgbClr val="000099"/>
                          </a:solidFill>
                          <a:effectLst/>
                        </a:rPr>
                        <a:t>4.552.800 EUR.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300" b="0" baseline="0" dirty="0">
                          <a:solidFill>
                            <a:srgbClr val="000099"/>
                          </a:solidFill>
                          <a:effectLst/>
                        </a:rPr>
                        <a:t>FMP potrvá až do 30.9.2029, kdy musí být veškeré </a:t>
                      </a:r>
                      <a:r>
                        <a:rPr lang="cs-CZ" sz="1300" b="0" baseline="0">
                          <a:solidFill>
                            <a:srgbClr val="000099"/>
                          </a:solidFill>
                          <a:effectLst/>
                        </a:rPr>
                        <a:t>malé projekty ukončeny </a:t>
                      </a:r>
                      <a:r>
                        <a:rPr lang="cs-CZ" sz="1300" b="0" baseline="0" dirty="0">
                          <a:solidFill>
                            <a:srgbClr val="000099"/>
                          </a:solidFill>
                          <a:effectLst/>
                        </a:rPr>
                        <a:t>a vyúčtovány.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1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000" b="1" u="sng" cap="small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1" u="sng" cap="small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1" u="sng" cap="none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1" u="sng" cap="none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1" u="sng" cap="none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1" u="sng" cap="none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1" u="sng" cap="none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1" u="sng" cap="none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pl-PL" sz="1400" b="0" u="none" cap="none" baseline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l-PL" sz="1300" b="0" u="none" cap="none" baseline="0" dirty="0">
                          <a:solidFill>
                            <a:srgbClr val="FF6600"/>
                          </a:solidFill>
                          <a:effectLst/>
                        </a:rPr>
                        <a:t>Całkowita wartość środków, będących do dyspozycji Euroregionu Glacensis w okresie 2021-2027 w Priorytecie 4, wynosi </a:t>
                      </a:r>
                      <a:r>
                        <a:rPr lang="cs-CZ" sz="1300" b="1" baseline="0" dirty="0">
                          <a:solidFill>
                            <a:srgbClr val="FF6600"/>
                          </a:solidFill>
                          <a:effectLst/>
                        </a:rPr>
                        <a:t>4.552.800 EUR.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l-PL" sz="1300" b="0" u="none" cap="none" baseline="0" dirty="0">
                          <a:solidFill>
                            <a:srgbClr val="FF6600"/>
                          </a:solidFill>
                          <a:effectLst/>
                        </a:rPr>
                        <a:t>Zakończenie nastąpi 30 września 2029 r., kiedy wszystkie małe projekty muszą zostać zakończone i rozliczone.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900" b="1" u="sng" cap="none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3490137-3D2C-4D8B-AE21-4F6B4B6104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665172"/>
            <a:ext cx="5367688" cy="176382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271CD22-D81A-4A08-B7BA-78293C8FCA2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307"/>
          <a:stretch/>
        </p:blipFill>
        <p:spPr>
          <a:xfrm>
            <a:off x="515446" y="1665171"/>
            <a:ext cx="5189349" cy="1763829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21D6F2-E171-4033-8E34-342F5512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</a:t>
            </a:fld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FD11153-3744-4EA4-A27B-10BE555404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90EB618-517B-48E8-BEE4-C8EC6C475C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95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5335AAB1-342D-4B31-BA69-D2361B2A1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ACFB4FB-5528-4057-A402-34B30342A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C2167D1-1A74-4F5E-86C4-A1FBCD772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94AFE33-5005-4339-ABC7-40E09DE27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21075"/>
              </p:ext>
            </p:extLst>
          </p:nvPr>
        </p:nvGraphicFramePr>
        <p:xfrm>
          <a:off x="598206" y="1033801"/>
          <a:ext cx="11202991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06759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sng" dirty="0">
                          <a:solidFill>
                            <a:srgbClr val="000099"/>
                          </a:solidFill>
                        </a:rPr>
                        <a:t>Příklad:</a:t>
                      </a:r>
                      <a:r>
                        <a:rPr lang="cs-CZ" sz="1500" dirty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Třídenní CZ-PL řemeslné sympozium,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cca 500 návštěvníků.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Návrh rozpočtu: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Honoráře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dřevořezbáři, kováři, lektoři 7.400 EUR + </a:t>
                      </a:r>
                      <a:r>
                        <a:rPr kumimoji="0" lang="pl-PL" sz="15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Materiál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(dřevo, kámen, kov, dílny pro děti) 2.960 EUR + </a:t>
                      </a:r>
                      <a:r>
                        <a:rPr kumimoji="0" lang="pl-PL" sz="15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Ubytování a stravování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vystupujících 2.300 EUR + </a:t>
                      </a:r>
                      <a:r>
                        <a:rPr kumimoji="0" lang="pl-PL" sz="15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Hudební vystoup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ení 710 EUR + </a:t>
                      </a:r>
                      <a:r>
                        <a:rPr kumimoji="0" lang="pl-PL" sz="15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Propagace akce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(plakáty, letáky, cedulky na díla) 1.340 EUR + </a:t>
                      </a:r>
                      <a:r>
                        <a:rPr kumimoji="0" lang="pl-PL" sz="15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Překlady a tlumočení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310 EUR + </a:t>
                      </a:r>
                      <a:r>
                        <a:rPr kumimoji="0" lang="pl-PL" sz="15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Zapůjčení vybavení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1.200 EUR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=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16.220 EUR způsobilé výdaje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+ 20 % osobní výdaje 3.244 EUR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+ z os. výdajů 15 % na adm. výdaje 486,60 EUR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+ z os. výdajů 15 % na cestovné a ubytování 486,60 EUR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=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20.437,20 EUR celkové způsobilé výdaje</a:t>
                      </a:r>
                    </a:p>
                    <a:p>
                      <a:pPr algn="ctr"/>
                      <a:endParaRPr lang="cs-CZ" altLang="cs-CZ" sz="1300" b="0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b="1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Przykład:</a:t>
                      </a:r>
                      <a:r>
                        <a:rPr lang="pl-PL" sz="1500" b="1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 Trzydniowe CZ-PL sympozjum rzemieślnicze, 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około 500 gości</a:t>
                      </a:r>
                    </a:p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l-PL" sz="1500" b="0" dirty="0">
                        <a:solidFill>
                          <a:srgbClr val="FF6600"/>
                        </a:solidFill>
                        <a:latin typeface="Calibri  "/>
                        <a:cs typeface="Arial" panose="020B0604020202020204" pitchFamily="34" charset="0"/>
                      </a:endParaRPr>
                    </a:p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b="0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Projekt budżetu: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500" b="0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honorarium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 dla rzeźbiarzy, kowali, lektorów 7.400 EUR + </a:t>
                      </a:r>
                      <a:r>
                        <a:rPr lang="pl-PL" sz="1500" b="0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materiał 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(drewno, kamień, metal, warsztaty dla dzieci) 2.960 EUR + </a:t>
                      </a:r>
                      <a:r>
                        <a:rPr lang="pl-PL" sz="1500" b="0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Noclegi i wyżywienie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 dla prowadzących 2.300 EUR + </a:t>
                      </a:r>
                      <a:r>
                        <a:rPr lang="pl-PL" sz="1500" b="0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Występ muzyczny 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710 EUR + </a:t>
                      </a:r>
                      <a:r>
                        <a:rPr lang="pl-PL" sz="1500" b="0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Promocja wydarzenia 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(plakaty, ulotki, tabliczki z opisem prac) 1.340 EUR + </a:t>
                      </a:r>
                      <a:r>
                        <a:rPr lang="pl-PL" sz="1500" b="0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Tłumaczenia pisemne i ustne 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310 EUR + </a:t>
                      </a:r>
                      <a:r>
                        <a:rPr lang="pl-PL" sz="1500" b="0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Wynajem wyposażenia </a:t>
                      </a:r>
                      <a:r>
                        <a:rPr lang="pl-PL" sz="1500" b="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1.200 EUR</a:t>
                      </a:r>
                    </a:p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= </a:t>
                      </a:r>
                      <a:r>
                        <a:rPr lang="pl-PL" sz="1500" b="1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16.220 EUR wydatki kwalifikowalne</a:t>
                      </a:r>
                    </a:p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b="1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+ 20 % na koszty osobowe 3.244 EUR</a:t>
                      </a:r>
                    </a:p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b="1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+ z kosztów osobowych 15% na wydatki administracyjne 486,60 EUR</a:t>
                      </a:r>
                    </a:p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b="1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+ z kosztów osobowych 15% na koszty podróży i zakwaterowanie 486,60 EUR</a:t>
                      </a:r>
                    </a:p>
                    <a:p>
                      <a:pPr marL="0" indent="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b="1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= </a:t>
                      </a:r>
                      <a:r>
                        <a:rPr lang="pl-PL" sz="1500" b="1" u="sng" dirty="0">
                          <a:solidFill>
                            <a:srgbClr val="FF6600"/>
                          </a:solidFill>
                          <a:latin typeface="Calibri  "/>
                          <a:cs typeface="Arial" panose="020B0604020202020204" pitchFamily="34" charset="0"/>
                        </a:rPr>
                        <a:t>20.437,20 EUR całkowite wydatki kwalifikowalne</a:t>
                      </a:r>
                      <a:endParaRPr lang="pl-PL" sz="1500" b="0" u="sng" cap="small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4590728-F5AB-4029-9562-0FA9C35C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477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329288FD-2C12-4795-8CC2-C57F65DA4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F76AEF9-6E19-41CE-9FC6-81DF4081A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9782E79-DBAB-43B0-BD31-3F0F0DDE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7038FF0-4473-492B-B1E1-3E7EF03DB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057481"/>
              </p:ext>
            </p:extLst>
          </p:nvPr>
        </p:nvGraphicFramePr>
        <p:xfrm>
          <a:off x="880217" y="1033801"/>
          <a:ext cx="10920980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2474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9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INDIKÁTORY VÝSTUPU A VÝSLEDKU VE FMP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50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Žadatel </a:t>
                      </a:r>
                      <a:r>
                        <a:rPr lang="cs-CZ" sz="15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povinně</a:t>
                      </a:r>
                      <a:r>
                        <a:rPr lang="cs-CZ" sz="15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vybírá podle zaměření svého malého projektu indikátory: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50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malé projekty pro úzkou cílovou skupinu (metoda jednotkových cen):</a:t>
                      </a:r>
                      <a:endParaRPr lang="cs-CZ" sz="15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výstupový indikátor 914101 – </a:t>
                      </a: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Účast na společných přeshraničních akcích (tolerance 20%)</a:t>
                      </a: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výstupový indikátor 917001 – </a:t>
                      </a: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Organizace zapojené do přeshraniční spolupráce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výsledkový indikátor 917201 – </a:t>
                      </a:r>
                      <a:r>
                        <a:rPr lang="pl-PL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Organizace zapojené do přeshraniční spolupráce po dokončení projektu</a:t>
                      </a: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900" b="1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Wskaźniki produktu i rezultatu w FMP</a:t>
                      </a:r>
                      <a:endParaRPr lang="cs-CZ" sz="1900" b="1" kern="1200" cap="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3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5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</a:t>
                      </a:r>
                      <a:r>
                        <a:rPr lang="pl-PL" sz="1500" b="1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musi </a:t>
                      </a:r>
                      <a:r>
                        <a:rPr lang="pl-PL" sz="15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wybrać wskaźniki zgodnie z charakterem działań związanych z jego małym projektem: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5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500" b="1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500" b="1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małe projekty do wąskiej grupy docelowej (stawki jednostkowe):</a:t>
                      </a:r>
                      <a:endParaRPr lang="pl-PL" sz="1500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wskaźnik produktu 914101 – </a:t>
                      </a: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Uczestnictwo we wspólnych działaniach transgranicznych (tolerancja 20%)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wskaźnik produktu 917001 – </a:t>
                      </a: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Organizacje współpracujące ponad granicami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pl-PL" sz="1500" b="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wskaźnik rezultatu 917201 – Organizacje współpracujące ponad granicami po zakończeniu projektu</a:t>
                      </a:r>
                      <a:endParaRPr lang="pl-PL" sz="1500" b="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cs-CZ" altLang="cs-CZ" sz="16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C0219B-C592-4187-88F2-CCEB2F1A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206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A4B4A02-6B79-4BC9-B010-27F57051C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936EA24-90C9-430F-8EDA-95218AF9B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622C286-4316-451A-9C6B-1011CD128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1067956-5E46-40FA-BFEA-22F792968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17570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INDIKÁTORY VÝSTUPU A VÝSLEDKU VE FMP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cs-CZ" sz="1500" b="1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malé projekty pro širokou cílovou skupinu (metoda návrhu rozpočtu):</a:t>
                      </a:r>
                      <a:endParaRPr lang="cs-CZ" sz="15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výstupový indikátor 917001 – </a:t>
                      </a: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Organizace zapojené do přeshraniční spolupráce</a:t>
                      </a: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výstupový indikátor 914001 – </a:t>
                      </a: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Společně organizované přeshraniční veřejné akce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výsledkový indikátor 917201 – </a:t>
                      </a:r>
                      <a:r>
                        <a:rPr lang="pl-PL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Organizace zapojené do přeshraniční spolupráce po dokončení projektu</a:t>
                      </a: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výsledkový indikátor 918201 – Společně organizované přeshraniční veřejné události po dokončení projektu</a:t>
                      </a: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aseline="0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900" b="1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Wskaźniki produktu i rezultatu w FMP</a:t>
                      </a:r>
                      <a:endParaRPr lang="cs-CZ" sz="1900" b="1" kern="1200" cap="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1500" b="1" u="sng" cap="small" baseline="0" noProof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l-PL" sz="1500" b="1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małe projekty do szerokiej grupy docelowej (metoda draft budget):</a:t>
                      </a:r>
                      <a:endParaRPr lang="pl-PL" sz="1500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wskaźnik produktu 917001 – </a:t>
                      </a: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Organizacje współpracujące ponad granicami</a:t>
                      </a:r>
                      <a:endParaRPr lang="pl-PL" sz="1500" b="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wskaźnik produktu 914001 – </a:t>
                      </a: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Wspólnie organizowane transgraniczne wydarzenia publiczne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pl-PL" sz="1500" b="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wskaźnik rezultatu 917201 – Organizacje współpracujące ponad granicami po zakończeniu projektu</a:t>
                      </a:r>
                      <a:endParaRPr lang="pl-PL" sz="1500" b="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wskaźnik rezultatu 918201 – Wspólnie organizowane transgraniczne wydarzenia publiczne po zakończeniu projektu</a:t>
                      </a:r>
                      <a:endParaRPr lang="pl-PL" sz="1500" b="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endParaRPr lang="cs-CZ" altLang="cs-CZ" sz="16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BEF30B1-C478-4E2B-BC21-2B962092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548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5F51856-083D-40FC-B5DD-CF8C69776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E4E640A-8A19-42F5-8639-963044549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FB02A5C-CF2B-4EC3-B13E-303504441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CC4F52A-1E41-46F9-A7CB-4F5F3F12C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226169"/>
              </p:ext>
            </p:extLst>
          </p:nvPr>
        </p:nvGraphicFramePr>
        <p:xfrm>
          <a:off x="390804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262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57766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INDIKÁTORY VÝSTUPU A VÝSLEDKU VE FMP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cs-CZ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cs-CZ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ostatní malé projekty (metoda návrhu rozpočtu):</a:t>
                      </a:r>
                      <a:endParaRPr lang="cs-CZ" sz="16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výstupový indikátor 917001 – </a:t>
                      </a:r>
                      <a:r>
                        <a:rPr lang="cs-CZ" sz="16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Organizace zapojené do přeshraniční spolupráce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cs-CZ" sz="16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6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výsledkový indikátor 917201 – </a:t>
                      </a:r>
                      <a:r>
                        <a:rPr lang="pl-PL" sz="16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Organizace zapojené do přeshraniční spolupráce po dokončení projektu</a:t>
                      </a:r>
                      <a:endParaRPr lang="cs-CZ" sz="16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aseline="0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900" b="1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Wskaźniki produktu i rezultatu w FMP</a:t>
                      </a:r>
                      <a:endParaRPr lang="cs-CZ" sz="1900" b="1" kern="1200" cap="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600" b="1" u="sng" cap="small" baseline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algn="just"/>
                      <a:endParaRPr lang="pl-PL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pozostałe małe projekty (metoda draft budget):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wskaźnik produktu 917001 – Organizacje współpracujące ponad granicami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pl-PL" sz="16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wskaźnik rezultatu 917201 – Organizacje współpracujące ponad granicami po zakończeniu projektu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endParaRPr lang="cs-CZ" altLang="cs-CZ" sz="16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711DB4B-5B43-4FE7-A9B7-ABB14D5F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559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3BD4E021-B0BB-44DA-B571-D61CC00C8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7962"/>
            <a:ext cx="863391" cy="10418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27BC94A-2F04-4D7D-B489-723F836FB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56" y="5729282"/>
            <a:ext cx="928366" cy="10418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65E30C7-DD78-4741-8C69-D5D065700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817962"/>
            <a:ext cx="696774" cy="104003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553998B-5E74-4BA4-AE82-2C500D0A4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8375" y="5704353"/>
            <a:ext cx="750240" cy="9673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3887"/>
              </p:ext>
            </p:extLst>
          </p:nvPr>
        </p:nvGraphicFramePr>
        <p:xfrm>
          <a:off x="487110" y="1033801"/>
          <a:ext cx="11314088" cy="46705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1364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600044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392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INDIKÁTORY VÝSTUPU A VÝSLEDKU VE FMP</a:t>
                      </a:r>
                      <a:endParaRPr lang="cs-CZ" sz="13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500" b="1" u="sng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1" u="sng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Povinná příloha u setkávacích malých projektů:</a:t>
                      </a:r>
                      <a:endParaRPr lang="cs-CZ" sz="150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Malé projekty, které vykazují některý z níže uvedených indikátorů výstupu, předloží spolu s žádostí také vyplněnou </a:t>
                      </a:r>
                      <a:r>
                        <a:rPr lang="cs-CZ" sz="1500" b="0" u="sng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přílohu </a:t>
                      </a:r>
                      <a:r>
                        <a:rPr lang="cs-CZ" sz="1500" b="0" i="0" u="sng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 projekty zaměřené na vzájemné setkávání</a:t>
                      </a:r>
                      <a:r>
                        <a:rPr lang="cs-CZ" sz="1500" b="0" i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914101 (RCO81) Účast na společných přeshraničních akcích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5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914001 (RCO115) Společně organizované přeshraniční akce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5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5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Pokud nebude ze strany příjemce po ukončení projektu doloženo, že se aktivit účastnila cílová skupina z druhé strany hranice, nebude projekt považován za přeshraniční a nebude možné dotaci vyplatit.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5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aseline="0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900" b="1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Wskaźniki produktu i rezultatu w FMP</a:t>
                      </a:r>
                      <a:endParaRPr lang="cs-CZ" sz="1600" b="1" u="sng" cap="small" baseline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500" b="1" u="sng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Obowiązkowy załącznik dla małych projektów dotyczących spotkań:</a:t>
                      </a:r>
                      <a:endParaRPr lang="pl-PL" sz="15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Małe projekty, które raportują któryś z poniższych wskaźników produktu, składają wraz z wnioskiem także wypełniony </a:t>
                      </a:r>
                      <a:r>
                        <a:rPr lang="pl-PL" sz="1500" b="0" i="0" u="sng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załacznik dla projektów dotyczących wzajemnych spotkań</a:t>
                      </a:r>
                      <a:r>
                        <a:rPr lang="pl-PL" sz="1500" b="0" i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500" b="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914101 </a:t>
                      </a:r>
                      <a:r>
                        <a:rPr lang="cs-CZ" sz="1500" b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(RCO81) </a:t>
                      </a: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Uczestnictwo we wspólnych działaniach transgranicznych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l-PL" sz="1500" b="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Wingdings" panose="05000000000000000000" pitchFamily="2" charset="2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pl-PL" sz="1500" b="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914001 (RCO115) Wspólnie organizowane transgraniczne wydarzenia publiczne</a:t>
                      </a:r>
                    </a:p>
                    <a:p>
                      <a:pPr algn="just"/>
                      <a:endParaRPr lang="pl-PL" sz="1500" b="1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5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Jeśli beneficjent po zakończeniu projektu nie udokumentuje, że grupa docelowa z drugiej strony granicy uczestniczyła w działaniach, projekt nie zostanie uznany za transgraniczny, a dotacja nie będzie mogła zostać wypłacona.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4123" y="5824199"/>
            <a:ext cx="3842910" cy="95951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0C4F5D5-4C79-4B1F-91C6-4093CB39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420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2E06572-4EB5-43BB-B13F-AEB6B867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6ECE5E0-1AC8-44E7-B095-33AB1948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F999311-F28F-46F5-8BC1-B1CCC1083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E92658F-3365-4609-A469-4246D56C1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62273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9984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1055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l"/>
                      <a:r>
                        <a:rPr lang="cs-CZ" altLang="cs-CZ" sz="1900" b="1" u="none" cap="sm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</a:t>
                      </a:r>
                      <a:r>
                        <a:rPr lang="cs-CZ" altLang="cs-CZ" sz="1900" b="1" u="sng" cap="sm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Monitorovací Systém</a:t>
                      </a:r>
                      <a:r>
                        <a:rPr lang="cs-CZ" altLang="cs-CZ" sz="19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pro FMP – MS21+ 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endParaRPr lang="cs-CZ" sz="1000" b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dirty="0">
                          <a:solidFill>
                            <a:srgbClr val="000099"/>
                          </a:solidFill>
                          <a:effectLst/>
                        </a:rPr>
                        <a:t>Pro Fond malých projektů je připraven nový monitorovací systém pro předkládání malých projektů, jehož cílem je výrazně zjednodušit formulář projektové žádosti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altLang="cs-CZ" sz="1600" b="1" i="0" u="sng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hlinkClick r:id="rId8"/>
                        </a:rPr>
                        <a:t>http://fmp.cz-pl.eu</a:t>
                      </a:r>
                      <a:endParaRPr lang="cs-CZ" altLang="cs-CZ" sz="16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altLang="cs-CZ" sz="16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dirty="0">
                          <a:solidFill>
                            <a:srgbClr val="000099"/>
                          </a:solidFill>
                          <a:effectLst/>
                        </a:rPr>
                        <a:t>Formulář projektové žádosti obsahuje pouze nezbytné informace </a:t>
                      </a:r>
                      <a:r>
                        <a:rPr lang="cs-CZ" sz="1700" b="0" i="1" dirty="0">
                          <a:solidFill>
                            <a:srgbClr val="000099"/>
                          </a:solidFill>
                          <a:effectLst/>
                        </a:rPr>
                        <a:t>(identifikace žadatele a projektového partnera, harmonogram realizace, zdroje financování, popis aktivit, cílů a indikátorů projektu)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i="0" dirty="0">
                          <a:solidFill>
                            <a:srgbClr val="000099"/>
                          </a:solidFill>
                        </a:rPr>
                        <a:t>Všechny záložky žádosti musí být v obou jazykových mutacích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altLang="cs-CZ" sz="1900" b="0" u="none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</a:t>
                      </a:r>
                      <a:r>
                        <a:rPr lang="cs-CZ" alt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System</a:t>
                      </a:r>
                      <a:r>
                        <a:rPr lang="cs-CZ" alt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Monitorujący</a:t>
                      </a:r>
                      <a:r>
                        <a:rPr lang="cs-CZ" alt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Dla</a:t>
                      </a:r>
                      <a:r>
                        <a:rPr lang="cs-CZ" alt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FMP – MS21+</a:t>
                      </a:r>
                    </a:p>
                    <a:p>
                      <a:pPr algn="ctr"/>
                      <a:endParaRPr lang="cs-CZ" sz="1000" b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rgbClr val="FF6600"/>
                          </a:solidFill>
                          <a:effectLst/>
                        </a:rPr>
                        <a:t>Dla </a:t>
                      </a:r>
                      <a:r>
                        <a:rPr lang="pl-PL" sz="1600" b="0" noProof="0" dirty="0">
                          <a:solidFill>
                            <a:srgbClr val="FF6600"/>
                          </a:solidFill>
                          <a:effectLst/>
                        </a:rPr>
                        <a:t>Funduszu Małych Projektów przygotowany jest nowy system informatyczny do składania małych projektów, którego celem jest znaczne uproszczenie formularza wniosku projektowego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altLang="cs-CZ" sz="1600" b="1" i="0" u="sng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hlinkClick r:id="rId8"/>
                        </a:rPr>
                        <a:t>http://fmp.cz-pl.eu</a:t>
                      </a:r>
                      <a:endParaRPr lang="pl-PL" altLang="cs-CZ" sz="1600" b="1" i="0" u="sng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altLang="cs-CZ" sz="1600" b="1" u="sng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i="0" noProof="0" dirty="0">
                          <a:solidFill>
                            <a:srgbClr val="FF6600"/>
                          </a:solidFill>
                          <a:effectLst/>
                        </a:rPr>
                        <a:t>Formularz wniosku projektowego zawiera tylko niezbędne informacje </a:t>
                      </a:r>
                      <a:r>
                        <a:rPr lang="pl-PL" sz="1600" b="0" i="1" noProof="0" dirty="0">
                          <a:solidFill>
                            <a:srgbClr val="FF6600"/>
                          </a:solidFill>
                          <a:effectLst/>
                        </a:rPr>
                        <a:t>(identyfikacja wnioskodawcy i partnera projektu, harmonogram realizacji, źródła finansowania, opis działań, celów oraz wskaźników projektu</a:t>
                      </a:r>
                      <a:r>
                        <a:rPr lang="pl-PL" sz="1600" b="0" i="0" noProof="0" dirty="0">
                          <a:solidFill>
                            <a:srgbClr val="FF6600"/>
                          </a:solidFill>
                          <a:effectLst/>
                        </a:rPr>
                        <a:t>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pl-PL" sz="1600" b="0" i="0" noProof="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i="0" noProof="0" dirty="0">
                          <a:solidFill>
                            <a:srgbClr val="FF6600"/>
                          </a:solidFill>
                        </a:rPr>
                        <a:t>Wszytkie zakładki wniosku muszą być w obu językach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87BC6C4-60EF-4D23-B64D-3331DE0E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35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B79EEC4-6EEA-4F1C-B970-173C89042F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3030" y="1181207"/>
            <a:ext cx="289566" cy="28494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1CDFBB0-FC7E-455D-B162-48D224FB5F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64234" y="1181207"/>
            <a:ext cx="289566" cy="2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17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7AA12A8-772A-4FE0-A843-65E307E68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890EB07-79C7-447F-90E8-78F283B24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348731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91313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919081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u="sng" cap="sm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PŘÍLOHY PROJEKTOVÉ ŽÁDOSTI</a:t>
                      </a:r>
                    </a:p>
                    <a:p>
                      <a:pPr algn="ctr"/>
                      <a:endParaRPr lang="cs-CZ" altLang="cs-CZ" sz="19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3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projektové žádosti je třeba přiložit všechny nezbytné přílohy: 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3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Seznam povinných příloh:</a:t>
                      </a:r>
                      <a:endParaRPr lang="cs-CZ" sz="1800" b="1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Dohoda o spolupráci (společné projekty) </a:t>
                      </a:r>
                      <a:r>
                        <a:rPr lang="cs-CZ" sz="1300" b="0" kern="1200" cap="all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nebo</a:t>
                      </a: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Deklarace partnerství (samostatné projekty)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Rozpočet projektu (jednotkové náklady)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Rozpočet projektu (návrh rozpočtu – draft budget)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cs-CZ" sz="13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Přílohy předkládané českými partnery: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Čestné prohlášení partnera z ČR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Doklad jednatelského oprávnění partnera z ČR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Přílohy předkládané polskými partnery: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Doklad o vhodnosti partnera z PR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Čestné prohlášení partnera z PR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Prohlášení partnera z PR o souladu s Listinou základních práv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Doklad jednatelského oprávnění partnera z PR</a:t>
                      </a:r>
                      <a:endParaRPr lang="cs-CZ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ZAŁĄCZNIKI WNIOSKU PROJEKTOWEGO</a:t>
                      </a:r>
                    </a:p>
                    <a:p>
                      <a:pPr algn="l"/>
                      <a:endParaRPr lang="pl-PL" sz="1300" b="1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1300" b="1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wniosku należy dołączyć wszystkie niezbędne załączniki:</a:t>
                      </a:r>
                    </a:p>
                    <a:p>
                      <a:pPr algn="l"/>
                      <a:r>
                        <a:rPr lang="pl-PL" sz="1300" b="1" i="0" u="sng" kern="120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Lista obowiązkowych załączników: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Porozumienie o współpracy (współne projekty) </a:t>
                      </a:r>
                      <a:r>
                        <a:rPr lang="pl-PL" sz="1300" b="0" kern="1200" cap="all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</a:t>
                      </a:r>
                      <a:r>
                        <a:rPr lang="pl-PL" sz="13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Deklaracja partnerstwa (samodzielne projekty)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Budżet projektu (stawki jednostkowe)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Budżet projektu (projekt budżetu – draft budget)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l-PL" sz="1300" b="1" kern="1200" noProof="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u="none" kern="120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Załączniki składane przez partnerów czeskich: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Oświadczenie partnera z RCz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 upoważniający do reprezentowania podmiotu partnera z RCz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1300" b="1" u="sng" kern="1200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300" b="1" u="sng" kern="120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Załączniki składane przez partnerów polskich:</a:t>
                      </a:r>
                      <a:endParaRPr lang="pl-PL" sz="1300" b="1" kern="1200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300" b="0" noProof="0" dirty="0">
                          <a:solidFill>
                            <a:srgbClr val="FF6600"/>
                          </a:solidFill>
                          <a:effectLst/>
                        </a:rPr>
                        <a:t>Dokument o kwalifikowalności partnera z PR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Oświadczenie partnera z RP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300" b="0" noProof="0" dirty="0">
                          <a:solidFill>
                            <a:srgbClr val="FF6600"/>
                          </a:solidFill>
                          <a:effectLst/>
                        </a:rPr>
                        <a:t>Oświadczenie partnerów z RP dot. przestrzegania karty praw podstawowych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300" b="0" noProof="0" dirty="0">
                          <a:solidFill>
                            <a:srgbClr val="FF6600"/>
                          </a:solidFill>
                          <a:effectLst/>
                        </a:rPr>
                        <a:t>Dokument upoważniający do reprezentowania podmiotu partnera z 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E0DE035-0877-490C-902D-3B0728BA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36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9B49EF3-A305-4536-91B4-EDE682377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EBB46C5-BC01-448F-8654-3FAB48BF89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980682F9-71E4-4E37-9354-871DFBDF11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15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80B19F6F-6451-47BD-8468-8A98A1320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CBF4968-ACDB-4009-8FFC-8D0876DF6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E810618-B476-4226-8DB7-688F95CAB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CB8B6AF-50C9-4922-A695-3A928B448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67240"/>
              </p:ext>
            </p:extLst>
          </p:nvPr>
        </p:nvGraphicFramePr>
        <p:xfrm>
          <a:off x="390803" y="1033801"/>
          <a:ext cx="11410394" cy="42571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91313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919081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4"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u="sng" cap="sm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PŘÍLOHY PROJEKTOVÉ ŽÁDOSTI</a:t>
                      </a:r>
                    </a:p>
                    <a:p>
                      <a:pPr algn="ctr"/>
                      <a:endParaRPr lang="cs-CZ" altLang="cs-CZ" sz="1500" b="1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sz="16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6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projektové žádosti je třeba přiložit všechny nezbytné přílohy: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Specifické přílohy: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Závazek žadatele zajistit využitelnost studie, strategie, plánu apod. v praxi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Příloha pro projekty zaměřené na vzájemné setkávání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Příloha pro projekty realizované na území NATURA 2000 (týká se jen českých partnerů)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lang="cs-CZ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300" b="0" dirty="0">
                          <a:solidFill>
                            <a:srgbClr val="000099"/>
                          </a:solidFill>
                          <a:effectLst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ZAŁĄCZNIKI WNIOSKU PROJEKTOWEGO</a:t>
                      </a:r>
                    </a:p>
                    <a:p>
                      <a:pPr algn="l"/>
                      <a:endParaRPr lang="pl-PL" sz="1300" b="1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l-PL" sz="1300" b="1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l-PL" sz="1600" b="1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1600" b="1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wniosku o dofinansowanie projektu i dołączyć wszystkie niezbędne załączniki:</a:t>
                      </a:r>
                    </a:p>
                    <a:p>
                      <a:pPr algn="l"/>
                      <a:endParaRPr lang="pl-PL" sz="1600" b="1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b="1" u="sng" kern="120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Specjalne załączniki: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Zobowiązanie wnioskodawcy do zapewnienia użyteczności studiów, strategii,  planu itp. w praktyce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Załącznik dla projektów dotyczących wzajemnych spotkań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Załącznik dla projektów realizowanych na obszarze NATURA 2000 (dotyczy tylko czeskich partnerów)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A62B3E-C719-45FD-AF9D-F076AE6A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37</a:t>
            </a:fld>
            <a:endParaRPr lang="cs-CZ"/>
          </a:p>
        </p:txBody>
      </p:sp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FD17299D-B50A-4AFE-B075-CE22A87A05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27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FF2D256C-6FD0-433D-AC12-D35F8AB4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CBF362F-8C50-4D7D-9598-E305A2A63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0B7CEA0-74F8-44C6-9621-ADC854862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E8627E0-2B68-476A-A70B-2030A3529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666220"/>
              </p:ext>
            </p:extLst>
          </p:nvPr>
        </p:nvGraphicFramePr>
        <p:xfrm>
          <a:off x="390804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262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57766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lvl="1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9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Předložení žádosti</a:t>
                      </a:r>
                    </a:p>
                    <a:p>
                      <a:pPr marL="0" lvl="1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Žádost bude po řádném vyplnění finalizována, následně je třeba projektovou žádost exportovat do PDF. Verzi v PDF je nutné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elektronicky podepsat 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 poté podepsanou vložit jako přílohu do systému. 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Tím je žádost podána u Správce Fondu. Toto podání žádosti u Správce se považuje za zaevidování projektové žádosti.</a:t>
                      </a:r>
                    </a:p>
                    <a:p>
                      <a:pPr algn="l"/>
                      <a:endParaRPr lang="cs-CZ" sz="1600" baseline="0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altLang="cs-CZ" sz="19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Składanie wniosku</a:t>
                      </a:r>
                      <a:endParaRPr kumimoji="0" lang="pl-PL" sz="19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Wniosek zostanie po prawidłowym wypełnieniu sfinalizowany, po czym należy go wyeksportować do pliku PDF. Wersję PDF należy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podpisać elektronicznie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a następnie podpisaną wgrać do systemu jako załącznik.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 ten sposób wniosek jest złożony u Zarządzającego Funduszem. Takie złożenie wniosku u Zarządzającego uważa się za zaewidencjonowanie wniosku projektowego.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cs-CZ" sz="1600" b="1" u="sng" cap="small" baseline="0" dirty="0">
                        <a:solidFill>
                          <a:srgbClr val="FF66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B69EA3E-8EA3-4ED3-8BFC-E2D9989C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048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984663A-7805-4E1C-A582-0F11989E9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835A191-C162-4145-802E-D1B1DAC7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6214BF5-0E8C-442A-99E4-F5B5AB4DE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DABA89F-558F-46D3-88F5-6D6D0D796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03196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endParaRPr lang="cs-CZ" altLang="cs-CZ" sz="17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altLang="cs-CZ" sz="20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Fond malých projektů 2021 - 2027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pl-PL" alt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A2E482D-47CE-4CA2-8D2C-0EF2E42EEF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407" y="1375873"/>
            <a:ext cx="4084070" cy="361944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FEA659C-6556-4975-9DAB-5F4CC0B2EF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7353" y="1375874"/>
            <a:ext cx="4366901" cy="3641308"/>
          </a:xfrm>
          <a:prstGeom prst="rect">
            <a:avLst/>
          </a:prstGeom>
        </p:spPr>
      </p:pic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FA978EF8-0073-469A-B4DF-87A29EBB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55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A890C5F-B02F-40C1-8248-34727D6D2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AB00FD2-1E6F-4261-B0CA-E41B11C7B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5393C85-ECE0-4311-AC1A-3D221145A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43985"/>
              </p:ext>
            </p:extLst>
          </p:nvPr>
        </p:nvGraphicFramePr>
        <p:xfrm>
          <a:off x="390803" y="1033801"/>
          <a:ext cx="11410393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6981">
                  <a:extLst>
                    <a:ext uri="{9D8B030D-6E8A-4147-A177-3AD203B41FA5}">
                      <a16:colId xmlns:a16="http://schemas.microsoft.com/office/drawing/2014/main" val="3126597345"/>
                    </a:ext>
                  </a:extLst>
                </a:gridCol>
                <a:gridCol w="5753412">
                  <a:extLst>
                    <a:ext uri="{9D8B030D-6E8A-4147-A177-3AD203B41FA5}">
                      <a16:colId xmlns:a16="http://schemas.microsoft.com/office/drawing/2014/main" val="1675753925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sz="2200" b="1" u="sng" kern="1200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Podporované území</a:t>
                      </a:r>
                    </a:p>
                    <a:p>
                      <a:pPr algn="just"/>
                      <a:r>
                        <a:rPr lang="cs-CZ" sz="15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6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cs-CZ" sz="16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Správní území okresů (obcí) spadajících do působnosti Správce Euroregionu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Glacensis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just"/>
                      <a:endParaRPr lang="cs-CZ" sz="1900" b="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lvl="0" algn="just"/>
                      <a:r>
                        <a:rPr lang="cs-CZ" sz="19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CZ: 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okresy Jičín, Trutnov, Náchod, Hradec Králové, Rychnov nad Kněžnou, Pardubice, Chrudim, Ústí nad Orlicí, Svitavy, Šumperk a katastrální území obce Bílá Voda</a:t>
                      </a:r>
                    </a:p>
                    <a:p>
                      <a:pPr lvl="0" algn="just"/>
                      <a:endParaRPr lang="cs-CZ" sz="19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cs-CZ" sz="19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PL: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powiaty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dzierżoniowski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kłodzki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strzeliński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świdnicki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wałbrzyski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ząbkowicki</a:t>
                      </a:r>
                      <a:r>
                        <a:rPr lang="cs-CZ" sz="19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město </a:t>
                      </a:r>
                      <a:r>
                        <a:rPr lang="cs-CZ" sz="19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Wałbrzych</a:t>
                      </a:r>
                      <a:endParaRPr lang="cs-CZ" sz="19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l-PL" sz="1600" b="0" dirty="0">
                        <a:solidFill>
                          <a:srgbClr val="000099"/>
                        </a:solidFill>
                        <a:effectLst/>
                        <a:latin typeface="Calibri 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u="sng" kern="1200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Obszar wsparcia</a:t>
                      </a:r>
                      <a:endParaRPr lang="cs-CZ" sz="2200" b="1" u="sng" kern="1200" cap="small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pl-PL" sz="15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1500" b="1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Obszar administracyjny powiatów (gmin) objętych działalnością Zarządzającego Euroregionu Glacensis: </a:t>
                      </a:r>
                    </a:p>
                    <a:p>
                      <a:pPr algn="just"/>
                      <a:endParaRPr lang="pl-PL" sz="19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pl-PL" sz="1900" b="1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CZ: </a:t>
                      </a: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okresy Jičín, Trutnov, Náchod, Hradec Králové, Rychnov nad Kněžnou, Pardubice, Chrudim, Ústí nad Orlicí, Svitavy, Šumperk a obszar katastralny gminy Bílá Voda </a:t>
                      </a:r>
                    </a:p>
                    <a:p>
                      <a:pPr lvl="0" algn="just"/>
                      <a:endParaRPr lang="pl-PL" sz="19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pl-PL" sz="1900" b="1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PL: </a:t>
                      </a:r>
                      <a:r>
                        <a:rPr lang="pl-PL" sz="19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powiaty dzierżoniowski, kłodzki, strzeliński, świdnicki, wałbrzyski, ząbkowicki, miasto Wałbrzych</a:t>
                      </a:r>
                      <a:endParaRPr lang="pl-PL" sz="1900" b="0" noProof="0" dirty="0">
                        <a:solidFill>
                          <a:srgbClr val="FF6600"/>
                        </a:solidFill>
                        <a:effectLst/>
                        <a:latin typeface="Calibri 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072925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268B18-AE27-4C16-AB68-4D7E5234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9E7C581-A612-4197-81F6-4FBA88D3B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C7BAF67-A7A4-4AC5-99C2-EC4D28345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B56E0BFF-4B9D-4C09-B911-0A0D06FFD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1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E54D9BE-E3CA-46E2-BF82-11E5A33EF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8D90257-1D3F-4149-8594-F223EDC23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C3FAFAA-F690-435A-AF47-F81EAAE4C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C0A6B11-9E0F-452A-8DB2-9A328D1DB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31484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l"/>
                      <a:endParaRPr lang="cs-CZ" altLang="cs-CZ" sz="18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endParaRPr lang="cs-CZ" altLang="cs-CZ" sz="17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altLang="cs-CZ" sz="20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05F839C-8F2A-4A27-9CD8-7A64AA56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40</a:t>
            </a:fld>
            <a:endParaRPr lang="cs-CZ"/>
          </a:p>
        </p:txBody>
      </p:sp>
      <p:pic>
        <p:nvPicPr>
          <p:cNvPr id="18" name="Obrázek 17" descr="Obsah obrázku text&#10;&#10;Popis byl vytvořen automaticky">
            <a:extLst>
              <a:ext uri="{FF2B5EF4-FFF2-40B4-BE49-F238E27FC236}">
                <a16:creationId xmlns:a16="http://schemas.microsoft.com/office/drawing/2014/main" id="{AD83E001-6789-429C-B110-13315BC99C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5100DEC-1198-4C21-8EA0-37F7F81BE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8819" y="1109916"/>
            <a:ext cx="7602323" cy="403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56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029D16E6-79C2-4C25-9FF1-6236269AC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781A20-B1D1-433B-9E42-4F529907B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96518CB-2AA8-4483-B7D7-C78F66257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7CE6569-109B-493C-884B-A6B50B468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896309"/>
              </p:ext>
            </p:extLst>
          </p:nvPr>
        </p:nvGraphicFramePr>
        <p:xfrm>
          <a:off x="401652" y="1033801"/>
          <a:ext cx="11399545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3313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 formálních náležitostí a přijatelnosti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cs-CZ" sz="1900" b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 předložení žádostí o podporu Správce provede Kontrolu formálních náležitostí a přijatelnosti.</a:t>
                      </a:r>
                    </a:p>
                    <a:p>
                      <a:pPr marL="285750" lvl="1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 případě neúplnosti nebo jiných nesrovnalostí v žádosti vyzve Správce žadatele k doplnění žádosti o podporu. </a:t>
                      </a:r>
                    </a:p>
                    <a:p>
                      <a:pPr marL="285750" lvl="1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Žádost o podporu může být vrácena k doplnění dvakrát.</a:t>
                      </a:r>
                    </a:p>
                    <a:p>
                      <a:pPr marL="285750" lvl="1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Žadatel má na první doplnění žádosti o podporu 10 pracovních dnů a na druhé doplnění 5 pracovních dní.</a:t>
                      </a:r>
                      <a:endParaRPr lang="cs-CZ" sz="1300" b="0" u="sng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Žadatel má právo požádat o přezkum výsledků Kontroly formálních náležitosti a přijatelnosti.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Žádost o přezkum je možné předložit v nejzazším termínu 5 pracovních dní od odeslání  příslušného oznámení. </a:t>
                      </a:r>
                      <a:endParaRPr lang="cs-CZ" sz="1300" b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 wymogów formalnych i kwalifikowalności</a:t>
                      </a:r>
                    </a:p>
                    <a:p>
                      <a:pPr marL="285750" indent="-285750" algn="ctr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endParaRPr lang="pl-PL" sz="1300" b="0" i="0" u="sng" strike="noStrike" kern="12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3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 złożeniu wniosków o dofinansowanie Zarządzający przeprowadza kontrolę wymogów formalnych i kwalifikowalności.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 przypadku niekompletności lub innych nieprawidłowości we wniosku, Zarządzający wezwie wnioskodawcę do uzupełnienia wniosku o dofinansowanie.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Wniosek o dofinansowanie może być zwrócony do uzupełnienia dwa razy.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Wnioskodawca ma 10 dni roboczych na pierwsze uzupełnienie wniosku o dofinansowanie i 5 dni roboczych na drugie uzupełnienie wniosku. </a:t>
                      </a:r>
                      <a:endParaRPr kumimoji="0" lang="pl-PL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3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ma prawo wystąpić o ponowną weryfikację wyników kontroli wymogów formalnych i kwalifikowalności.</a:t>
                      </a:r>
                      <a:endParaRPr lang="cs-CZ" sz="13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rtl="0" eaLnBrk="1" fontAlgn="t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3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Wniosek o weryfikację można złożyć w terminie nie dłuższym niż 5 dni roboczych od wysłania stosownego </a:t>
                      </a:r>
                      <a:r>
                        <a:rPr lang="pl-PL" sz="1300" b="0" kern="120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powiadomienia.     </a:t>
                      </a:r>
                      <a:endParaRPr lang="pl-PL" sz="1300" b="0" i="0" u="sng" strike="noStrike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55C06A-01E6-4462-B364-5F49486F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88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D00746B1-4AC5-4AE4-BA12-1002B08A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1DEFC6D-AF3E-42B7-88C4-C4AC33E67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7C015CE-C693-4A35-83F4-DCA70E08F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AC5B174-900E-4AD8-A66E-8CBB5C2ED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010266"/>
              </p:ext>
            </p:extLst>
          </p:nvPr>
        </p:nvGraphicFramePr>
        <p:xfrm>
          <a:off x="390803" y="1033801"/>
          <a:ext cx="11410394" cy="42677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67780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Hodnocení malých projektů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Ø"/>
                      </a:pPr>
                      <a:endParaRPr lang="cs-CZ" altLang="cs-CZ" sz="16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 Kontrole formálních náležitostí a přijatelnosti jsou u malých projektů hodnoceny kritéria finanční a věcné kvality a přeshraniční spolupráce a přeshraniční dopad malých projektů nezávislými regionálními experty.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Minimální bodová hranice nezbytná k projednání a případného schválení malého projektu EŘV je 60 bodů. Malé projekty, které v hodnocení neobdrží tento minimální počet bodů, nebudou schváleny k financování.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malé projekty s vedoucím partnerem -  max. 100 bodů</a:t>
                      </a: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samostatné malé projekty – max. 80 bodů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cs-CZ" altLang="cs-CZ" sz="19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Ocena małych projektów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Ø"/>
                      </a:pPr>
                      <a:endParaRPr lang="pl-PL" altLang="cs-CZ" sz="1600" b="0" u="sng" kern="12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 przeprowadzeniu kontroli wymogów formalnych i kwalifikowalności oceniane są kryteria jakości finansowej i merytorycznej oraz współpraca transgraniczna i wpływ transgraniczny małych projektów ze strony  </a:t>
                      </a:r>
                      <a:r>
                        <a:rPr lang="pl-PL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niezależnych ekspertów z zewnątrz.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Minimalna liczba punktów niezbędna do omówienia i ewentualnego zatwierdzenia małego projektu przez EKS wynosi </a:t>
                      </a:r>
                      <a:r>
                        <a:rPr lang="cs-CZ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pl-PL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punktów. Małe projekty, które nie otrzymają w ocenie </a:t>
                      </a:r>
                      <a:r>
                        <a:rPr lang="cs-CZ" sz="155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minimalnej</a:t>
                      </a:r>
                      <a:r>
                        <a:rPr lang="cs-CZ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55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liczby</a:t>
                      </a:r>
                      <a:r>
                        <a:rPr lang="cs-CZ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550" b="0" kern="1200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punktów</a:t>
                      </a:r>
                      <a:r>
                        <a:rPr lang="pl-PL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nie będą zatwierdzone do dofinansowania.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155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małe projekty z partnerem wiodącym – maks. 100 punktów</a:t>
                      </a:r>
                      <a:endParaRPr lang="cs-CZ" sz="155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5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samodzielne małe projekty – maks. 80 punktów</a:t>
                      </a:r>
                      <a:endParaRPr lang="cs-CZ" sz="155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cs-CZ" altLang="cs-CZ" sz="190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17FAC33-E29D-48D6-AE7A-9141529D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240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392EA7A8-7757-47FA-A365-7A3FE2290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2E07797-FA93-4CAD-BED2-70E0B0AE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E06195B-F17A-40A7-BB33-8DD620C08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9746EC2-470C-46DB-85D1-1B9852661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538349"/>
              </p:ext>
            </p:extLst>
          </p:nvPr>
        </p:nvGraphicFramePr>
        <p:xfrm>
          <a:off x="354316" y="1033802"/>
          <a:ext cx="11410394" cy="42678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67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u="sng" kern="1200" cap="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Schvalování malých projektů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u="sng" kern="1200" cap="all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Ohodnocené žádosti na malé projekty jsou předloženy Euroregionálnímu řídícímu výboru.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 rozhodnutí EŘV udělit dotaci bude Správcem Konečnému uživateli navržena Smlouva o financování malého projektu z FMP. 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Ve Smlouvě o financování malého projektu z FMP jsou stanoveny podmínky, za jakých bude malý projekt realizován. </a:t>
                      </a:r>
                    </a:p>
                    <a:p>
                      <a:pPr algn="l"/>
                      <a:endParaRPr lang="cs-CZ" altLang="cs-CZ" sz="18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ZATWIERDZANIE MAŁYCH PROJEKTÓW</a:t>
                      </a:r>
                    </a:p>
                    <a:p>
                      <a:pPr algn="l"/>
                      <a:endParaRPr lang="pl-PL" altLang="cs-CZ" sz="1800" b="1" u="sng" kern="12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Ocenione wnioski o dofinansowanie małych projektów są składane Euroregionalnemu Komitetowi Sterującemu.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 decyzji EKS o przyznaniu dofinansowania, Zarządzający zaproponuje beneficjentowi małego projektu umowę o dofinansowanie małego projektu z FMP.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Umowa o finansowaniu małego projektu z FMP określa warunki, na jakich mały projekt będzie realizowany.</a:t>
                      </a:r>
                    </a:p>
                    <a:p>
                      <a:pPr algn="l"/>
                      <a:endParaRPr lang="cs-CZ" altLang="cs-CZ" sz="200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DD259E9-8878-417C-8183-0D640C22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733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D186FCB7-BE4D-45FA-9D15-5C1FD94D2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D55CD67-8B0B-4599-AEAE-349B6DE28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744841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Změny v průběhu realizace malého projektu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endParaRPr lang="cs-CZ" altLang="cs-CZ" sz="18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Jakékoliv změny v malém projektu, ke kterým v průběhu realizace dojde, musí příjemce bezodkladně, nejpozději do 7 kalendářních dní, oznámit Správci.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sz="17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7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případě závažných změn ovlivňujících cíle malého projektu, měnících jeho charakter, strukturu nebo rozsah ukazatelů musí změnu projektu schválit EŘV.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sz="17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7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Popis změn musí být uveden v Závěrečné zprávě za malý projekt, kterou vyhotovuje příjemce po ukončení malého projektu.</a:t>
                      </a:r>
                    </a:p>
                    <a:p>
                      <a:pPr algn="just"/>
                      <a:endParaRPr lang="cs-CZ" altLang="cs-CZ" sz="1900" b="0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Zmiany w trakcie realizacji małego projektu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pl-PL" altLang="cs-CZ" sz="1900" b="1" u="sng" kern="1200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7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Wszelkie zmiany w małym projekcie, które wystąpią w trakcie realizacji, beneficjent musi zgłosić Zarządzającemu niezwłocznie, nie później niż w ciągu 7 dni kalendarzowych.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l-PL" sz="17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7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istotnych zmian wpływających na cele małego projektu, zmieniających jego charakter, strukturę lub zakres wskaźników, zmiana projektu musi zostać zatwierdzona przez EKS.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l-PL" sz="17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7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zmian musi być zawarty w raporcie końcowym za mały projekt, który beneficjent małego projektu sporządza po zakończeniu małego projektu.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cs-CZ" altLang="cs-CZ" sz="190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9DE463C-0DF5-4B72-9523-6C3652D5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809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0584ACF9-3011-4446-9D60-109A1D84F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54CEF79-76B6-412D-8921-710F56F45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316589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 na místě ze strany Správce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altLang="cs-CZ" sz="16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altLang="cs-CZ" sz="16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Každý realizátor malého projektu (žadatel / konečný uživatel) je povinen předem informovat Správce o každé pořádané aktivitě uskutečňované v rámci realizace malého projektu, tzn. pozvat jej na akci tak, aby měl Správce reálnou možnost se akce účastnit formou kontroly na místě / monitorovací návštěvy.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sz="16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naplnění této povinnosti musí žadatel/konečný uživatel zaslat pozvánku nejpozději 10 pracovních dní před konáním akce.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endParaRPr lang="cs-CZ" sz="16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 malého projektu bude probíhat přímo na pořádané akci/aktivitě.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 na miejscu przeprowadzana przez Zarządzającego</a:t>
                      </a:r>
                    </a:p>
                    <a:p>
                      <a:pPr algn="ctr"/>
                      <a:endParaRPr lang="pl-PL" altLang="cs-CZ" sz="1900" b="1" u="sng" kern="12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Każdy realizator małego projektu (wnioskodawca/beneficjent małego projektu) zobowiązany jest do wcześniejszego poinformowania Zarządzającego o każdym działaniu organizowanym w ramach realizacji małego projektu, tj. do zaproszenia go na wydarzenie, tak aby Zarządzający miał realną możliwość uczestniczenia w wydarzeniu w formie kontroli na miejscu/wizyty monitorującej. 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Aby spełnić ten obowiązek, wnioskodawca/beneficjent małego projektu musi wysłać zaproszenie najpóźniej 10 dni roboczych przed wydarzeniem.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 małego projektu będzie przebiegała bezpośrednio na organizowanym wydarzeniu/działaniu. 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E5422C-152E-49E3-A081-E2A565C6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94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F947445-B9B3-4A2F-9027-81F3515BC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F916C03-885F-4567-8B93-EFFFFDF7A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716288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PUBLICITA PROJEKTU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altLang="cs-CZ" sz="1600" b="0" i="0" u="non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cs-CZ" altLang="cs-CZ" sz="1600" b="0" i="0" u="none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cs-CZ" altLang="cs-CZ" sz="1600" b="0" i="0" u="none" dirty="0">
                          <a:solidFill>
                            <a:srgbClr val="000099"/>
                          </a:solidFill>
                          <a:effectLst/>
                        </a:rPr>
                        <a:t>Platí zásada, že poskytnutí dotace z programu musí být dostatečně prezentováno a zviditelněno.</a:t>
                      </a:r>
                    </a:p>
                    <a:p>
                      <a:pPr algn="just"/>
                      <a:endParaRPr lang="cs-CZ" altLang="cs-CZ" sz="1600" b="0" i="0" u="none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Logo programu se skládá ze symbolu EU, informace o spolufinancování z Evropské unie, označení </a:t>
                      </a:r>
                      <a:r>
                        <a:rPr lang="cs-CZ" sz="1600" b="0" i="0" u="none" strike="noStrike" kern="1200" baseline="0" dirty="0" err="1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Interreg</a:t>
                      </a: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a názvu programu. Logo může být ve třech jazykových verzích: anglická, česká a polská v souladu s grafickými normami stanovenými v </a:t>
                      </a:r>
                      <a:r>
                        <a:rPr lang="cs-CZ" sz="16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Manuálu k použití loga programu </a:t>
                      </a: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dostupným na stránkách Euroregionu </a:t>
                      </a:r>
                      <a:r>
                        <a:rPr lang="cs-CZ" sz="1600" b="0" i="0" u="none" strike="noStrike" kern="1200" baseline="0" dirty="0" err="1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Glacensis</a:t>
                      </a: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.	</a:t>
                      </a:r>
                    </a:p>
                    <a:p>
                      <a:pPr algn="just"/>
                      <a:endParaRPr lang="cs-CZ" altLang="cs-CZ" sz="1600" b="0" i="0" u="none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PROMOCJA NA PROJEKTU</a:t>
                      </a:r>
                    </a:p>
                    <a:p>
                      <a:pPr algn="just"/>
                      <a:endParaRPr lang="pl-PL" altLang="cs-CZ" sz="1600" b="0" u="non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algn="just"/>
                      <a:endParaRPr lang="pl-PL" altLang="cs-CZ" sz="1600" b="0" u="non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algn="just"/>
                      <a:r>
                        <a:rPr lang="pl-PL" altLang="cs-CZ" sz="160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charset="0"/>
                        </a:rPr>
                        <a:t>Obowiązuje zasada, że przyznanie dofinansowania z programu musi być odpowiednio prezentowane i uwidocznione.</a:t>
                      </a:r>
                    </a:p>
                    <a:p>
                      <a:pPr algn="just"/>
                      <a:endParaRPr lang="pl-PL" altLang="cs-CZ" sz="1600" b="0" u="non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Logotyp programu składa się z symbolu Unii Europejskiej, informacji o dofinansowaniu z Unii Europejskiej, terminu Interreg i nazwy programu. Logotyp może występować w trzech wersjach językowych: angielska, czeska i polska, zgodnie z normami graficznymi określonymi w </a:t>
                      </a:r>
                      <a:r>
                        <a:rPr lang="pl-PL" sz="1600" b="1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Instrukcji używania logotypu programu </a:t>
                      </a:r>
                      <a:r>
                        <a:rPr lang="pl-PL" sz="1600" b="0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dostępnej na stronie Euroregionu Glacensis.	</a:t>
                      </a:r>
                    </a:p>
                    <a:p>
                      <a:pPr algn="just"/>
                      <a:endParaRPr lang="cs-CZ" altLang="cs-CZ" sz="1600" b="0" u="non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61B484-B1A6-4261-8005-220075A9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443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727288A8-36E7-4238-9AB3-91B2F55CD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1403D9F-3A9B-4582-B5B0-80FE8DE29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74653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endParaRPr lang="cs-CZ" sz="1900" b="1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PUBLICITA PROJEKTU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altLang="cs-CZ" sz="16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cs-CZ" altLang="cs-CZ" sz="19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900" b="1" u="sng" kern="12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PROMOCJA NA PROJEKTU</a:t>
                      </a:r>
                    </a:p>
                    <a:p>
                      <a:pPr algn="just"/>
                      <a:endParaRPr lang="cs-CZ" altLang="cs-CZ" sz="190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5C9489D-59FB-4F7A-9FDC-4D9E36F83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0482" y="2187723"/>
            <a:ext cx="7535951" cy="2217189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F2D1087-D798-4B5B-8185-2043F45E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006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C0177E8A-BC05-4E0C-B53D-8DB8EC9ED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EA03380-1311-4EFC-BF45-4A3DDA762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9401"/>
              </p:ext>
            </p:extLst>
          </p:nvPr>
        </p:nvGraphicFramePr>
        <p:xfrm>
          <a:off x="390804" y="947544"/>
          <a:ext cx="11410394" cy="4343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6047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49917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2454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POVINNÉ ZAJIŠTĚNÍ PUBLICITY PROJEKTU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altLang="cs-CZ" sz="13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1. Umístit plakát o minimální velikosti A3 v místě konání každé aktivity</a:t>
                      </a:r>
                    </a:p>
                    <a:p>
                      <a:pPr marL="285750" indent="-285750" algn="just">
                        <a:buFont typeface="Calibri" panose="020F0502020204030204" pitchFamily="34" charset="0"/>
                        <a:buChar char="‐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minimální informace, které musí být zveřejněny, jsou následující: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název a registrační číslo projektu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hlavní cíl projektu a výsledky projektu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stručný popis projektu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logo programu</a:t>
                      </a:r>
                    </a:p>
                    <a:p>
                      <a:pPr marL="0" indent="0" algn="just">
                        <a:buFont typeface="Calibri" panose="020F0502020204030204" pitchFamily="34" charset="0"/>
                        <a:buNone/>
                      </a:pPr>
                      <a:endParaRPr lang="cs-CZ" sz="1300" b="0" i="0" u="none" strike="noStrike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Calibri" panose="020F0502020204030204" pitchFamily="34" charset="0"/>
                        <a:buNone/>
                      </a:pPr>
                      <a:r>
                        <a:rPr lang="cs-CZ" sz="13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2. Webové stránky a post na sociální síti (existují-li)</a:t>
                      </a:r>
                    </a:p>
                    <a:p>
                      <a:pPr marL="285750" indent="-285750" algn="just">
                        <a:buFont typeface="Calibri" panose="020F0502020204030204" pitchFamily="34" charset="0"/>
                        <a:buChar char="‐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minimální informace, které musí být zveřejněny, jsou </a:t>
                      </a:r>
                    </a:p>
                    <a:p>
                      <a:pPr algn="just"/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       následující: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název a registrační číslo projektu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hlavní cíl a výsledky projektu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stručný popis projektu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logo programu. </a:t>
                      </a:r>
                    </a:p>
                    <a:p>
                      <a:pPr algn="just"/>
                      <a:r>
                        <a:rPr lang="cs-CZ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3. Prohlášení zdůrazňující podporu z fondu </a:t>
                      </a:r>
                      <a:r>
                        <a:rPr lang="cs-CZ" sz="1300" b="1" i="0" u="none" strike="noStrike" kern="1200" baseline="0" dirty="0" err="1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Interreg</a:t>
                      </a:r>
                      <a:r>
                        <a:rPr lang="cs-CZ" sz="13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na dokumentech a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   komunikačních materiálech určených pro širokou veřejnost nebo pro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   účastníky projektových aktivit)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OBOWIĄZKOWE ZAPEWNIENIE PROMOCJI NA PROJEKTU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altLang="cs-CZ" sz="1300" b="1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pl-PL" sz="1300" b="1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mieścić plakat o minimalnym formacie A3 w miejscu realizacji  każdego działania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minimalny zakres informacji, które muszą być umieszczone, jest następujący: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tytuł  i numer rejestracyjny projektu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główny cel projektu i rezultaty projektu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krótki opis projektu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logotyp programu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1300" b="0" i="0" u="none" strike="noStrike" kern="1200" baseline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  Strona internetowa i strona w mediach społecznościowych (jeśli takie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istnieją)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‐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minimalny zakres informacji, które muszą być umieszczone, jest następujący: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tytuł  i numer rejestracyjny projektu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główny cel projektu i rezultaty projektu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krótki opis projektu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0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logotyp programu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300" b="0" i="0" u="none" strike="noStrike" kern="1200" baseline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Zamieszczenie w widoczny sposób informacji o wsparciu z funduszu Interreg w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dokumentach i materiałach informacyjnych dotyczących wdrażania operacji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Interreg, przeznaczonych dla opinii publicznej lub uczestników działań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kern="1200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F952A25-0C7F-4527-8EBD-6940D216A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7EFFBA8-D826-4439-9BC5-9C932FCC4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95C2667D-5472-42BE-8EC0-0E15B4CD28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31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03679"/>
              </p:ext>
            </p:extLst>
          </p:nvPr>
        </p:nvGraphicFramePr>
        <p:xfrm>
          <a:off x="390803" y="1033801"/>
          <a:ext cx="11410394" cy="42571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4826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621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4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NEPOVINNÉ ZAJIŠTĚNÍ PUBLICITY PROJEKTU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altLang="cs-CZ" sz="14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Všechny ostatní propagační aktivity spadají mezi nepovinné nástroje publicity.</a:t>
                      </a:r>
                    </a:p>
                    <a:p>
                      <a:pPr algn="just"/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Nepovinná publicita </a:t>
                      </a: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spočívá v tom, že si partneři mohou dle potřeb projektu zvolit propagaci nad rámec povinné publicity. Pokud se takto rozhodnou, pak i jednotlivé nástroje nepovinné publicity musí splňovat veškerá pravidla pro vzhled a umísťování loga dle manuálu k použití loga programu.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V opačném případě se partneři vystavují riziku finančních oprav.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NIEOBOWIĄZKOWE ZAPEWNIENIE PROMOCJI NA PROJEKTU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0" u="none" strike="noStrike" kern="1200" baseline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Wszystkie pozostałe działania promocyjne są narzędziami  nieobowiązkowymi promocji.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0" u="none" strike="noStrike" kern="1200" baseline="0" dirty="0">
                        <a:solidFill>
                          <a:srgbClr val="FF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b="1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Nieobowiązkowa promocja </a:t>
                      </a:r>
                      <a:r>
                        <a:rPr lang="pl-PL" sz="1600" b="0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polega na tym, że partnerzy mogą zdecydować się na promocję wykraczającą poza zakres obowiązkowej promocji zgodnie z potrzebami projektu. Jeśli zdecydują się na takie rozwiązanie, poszczególne narzędzia nieobowiązkowej promocji muszą również spełniać wszystkie zasady dotyczące wyglądu i umieszczania logotypu zawarte w Instrukcji używania logotypu programu. </a:t>
                      </a:r>
                    </a:p>
                    <a:p>
                      <a:pPr algn="just"/>
                      <a:r>
                        <a:rPr lang="pl-PL" sz="1600" b="0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W przeciwnym razie partnerzy wystawiają się na ryzyko korekt finansowych. </a:t>
                      </a:r>
                      <a:endParaRPr lang="cs-CZ" altLang="cs-CZ" sz="160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6B64818-942D-4B04-9CBC-07098DEC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49</a:t>
            </a:fld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97C0BAF-2DF8-47B8-A296-A8FA0779C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DA51CD9-63F7-4695-9038-854913B06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DBA8E9DF-BC9C-41DF-8EBD-3EFE918DB9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7">
            <a:extLst>
              <a:ext uri="{FF2B5EF4-FFF2-40B4-BE49-F238E27FC236}">
                <a16:creationId xmlns:a16="http://schemas.microsoft.com/office/drawing/2014/main" id="{EBD3AC24-DE5E-49B2-BA83-5D3CE888E7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07186" y="1033801"/>
            <a:ext cx="6377628" cy="422847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2E72375-FC99-4F5D-8A9A-1E7EC418C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8296011-0CBA-4BEB-802D-2E8EB171F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5393C85-ECE0-4311-AC1A-3D221145A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40776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6983">
                  <a:extLst>
                    <a:ext uri="{9D8B030D-6E8A-4147-A177-3AD203B41FA5}">
                      <a16:colId xmlns:a16="http://schemas.microsoft.com/office/drawing/2014/main" val="3126597345"/>
                    </a:ext>
                  </a:extLst>
                </a:gridCol>
                <a:gridCol w="5753411">
                  <a:extLst>
                    <a:ext uri="{9D8B030D-6E8A-4147-A177-3AD203B41FA5}">
                      <a16:colId xmlns:a16="http://schemas.microsoft.com/office/drawing/2014/main" val="1675753925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cs-CZ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endParaRPr lang="pl-PL" sz="1600" b="0" baseline="0" dirty="0">
                        <a:solidFill>
                          <a:schemeClr val="bg1"/>
                        </a:solidFill>
                        <a:effectLst/>
                        <a:latin typeface="Calibri 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baseline="0" noProof="0" dirty="0">
                        <a:solidFill>
                          <a:schemeClr val="bg1"/>
                        </a:solidFill>
                        <a:effectLst/>
                        <a:latin typeface="Calibri 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072925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268B18-AE27-4C16-AB68-4D7E5234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1FB006E-7BE1-4DDA-BE7D-F3D2FEDA24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D81F592-562A-4403-8675-FCCE9CF24D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8" name="Obrázek 17" descr="Obsah obrázku text&#10;&#10;Popis byl vytvořen automaticky">
            <a:extLst>
              <a:ext uri="{FF2B5EF4-FFF2-40B4-BE49-F238E27FC236}">
                <a16:creationId xmlns:a16="http://schemas.microsoft.com/office/drawing/2014/main" id="{AE58943C-0F32-42F8-B396-A1F8CEC906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22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FECF6458-72DF-481B-AC58-9F2DEA8C4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C1E2F9B-5791-476E-B8BE-B0E6957AB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36911"/>
              </p:ext>
            </p:extLst>
          </p:nvPr>
        </p:nvGraphicFramePr>
        <p:xfrm>
          <a:off x="390803" y="1033801"/>
          <a:ext cx="11410394" cy="42571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4826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621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4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NEPOVINNÉ ZAJIŠTĚNÍ PUBLICITY PROJEKTU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cs-CZ" altLang="cs-CZ" sz="14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cs-CZ" sz="1600" b="1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Mezi nástroje nepovinné publicity patří: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zajištění informovanosti o financování výstupů projektu (publikace, kalendář, mobilní aplikace apod.) z prostředků programu;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články v tisku;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příspěvky v rozhlasovém či TV vysílání;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i="0" u="none" strike="noStrike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propagační předměty, tj. neadresné předměty, které je možné nechat volně k dispozici veřejnosti a další.</a:t>
                      </a:r>
                    </a:p>
                    <a:p>
                      <a:pPr algn="just"/>
                      <a:endParaRPr lang="cs-CZ" altLang="cs-CZ" sz="19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u="sng" kern="120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NIEOBOWIĄZKOWE ZAPEWNIENIE PROMOCJI NA PROJEKTU</a:t>
                      </a:r>
                    </a:p>
                    <a:p>
                      <a:endParaRPr lang="pl-PL" sz="1800" b="0" i="0" u="none" strike="noStrike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800" b="0" i="0" u="none" strike="noStrike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b="1" i="0" u="none" strike="noStrike" kern="1200" baseline="0" noProof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Nieobowiązkowe narzędzia promocyjne obejmują: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noProof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zapewnienie świadomości o finansowaniu produktów projektu (publikacje, kalendarz, aplikacja mobilna itp.) ze środków programu;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noProof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artykuły prasowe;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noProof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materiały/spoty radiowe lub telewizyjne;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noProof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gadżety promocyjne, tj. nieadresowane gadżety, które mogą być swobodnie dostępne publiczności i inne. </a:t>
                      </a:r>
                    </a:p>
                    <a:p>
                      <a:pPr algn="just"/>
                      <a:r>
                        <a:rPr lang="cs-CZ" sz="1600" b="0" i="0" u="none" strike="noStrike" kern="1200" baseline="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0" u="none" strike="noStrike" kern="1200" baseline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AD3A0C8-1767-4A06-A49F-47B26090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50</a:t>
            </a:fld>
            <a:endParaRPr lang="cs-CZ"/>
          </a:p>
        </p:txBody>
      </p:sp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46DEE201-B364-4B72-AA49-11D73E8D0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165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E5D22F27-2447-45A8-9DB7-83AEB84A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C624A9C-BCAE-48DA-9AD1-ECC19E92F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42137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UKONČENÍ REALIZACE MALÉHO PROJEKTU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Ø"/>
                      </a:pPr>
                      <a:endParaRPr lang="cs-CZ" altLang="cs-CZ" sz="1900" b="1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Ukončením malého projektu se rozumí prokazatelné uzavření všech aktivit malého projektu v souladu se Smlouvou o financování malého projektu.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Konečný uživatel vyhotoví a doručí Správci prostřednictvím systému: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Závěrečnou zprávu za malý projekt včetně příloh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Žádost o platbu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Konečný uživatel tyto dokumenty přes systém doručí nejpozději do 30 kalendářních dnů od ukončení realizace malého projektu dle Smlouvy o financování malého projektu. </a:t>
                      </a:r>
                    </a:p>
                    <a:p>
                      <a:pPr algn="just"/>
                      <a:endParaRPr lang="cs-CZ" altLang="cs-CZ" sz="1900" b="0" i="0" u="none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1" u="sng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Zakończenie realizacji małego projektu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900" b="1" u="sng" kern="1200" cap="all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Zakończenie małego projektu oznacza możliwe do wykazania zakończenie wszystkich działań małego projektu zgodnie z umową o dofinansowanie małego projektu. 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Beneficjent małego projektu sporządzi i dostarczy Zarządzającemu za pośrednictwem systemu: 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Raport końcowy z małego projektu wraz z załącznikami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Wniosek o płatność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Beneficjent małego projektu dostarczy te dokumenty za pośrednictwem systemu najpóźniej przed upływem 30 dni kalendarzowych od zakończenia realizacji małego projektu zgodnie z umową o dofinansowanie małego projektu. 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cs-CZ" altLang="cs-CZ" sz="1900" b="0" u="none" dirty="0"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42A6903-37F7-46C4-B60D-6EDE4D77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51</a:t>
            </a:fld>
            <a:endParaRPr lang="cs-CZ"/>
          </a:p>
        </p:txBody>
      </p:sp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0D93F275-B6BA-4008-A50C-C48018E54A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916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ABDFE61-7B25-4384-A5D2-244CE347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327181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FC272B7-89E6-4117-87E8-1A390513E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327914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2292"/>
            <a:ext cx="1097518" cy="10975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838751"/>
              </p:ext>
            </p:extLst>
          </p:nvPr>
        </p:nvGraphicFramePr>
        <p:xfrm>
          <a:off x="390803" y="1020495"/>
          <a:ext cx="11410394" cy="4297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84374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 POSKYTNUTÝCH DOKUMENTŮ </a:t>
                      </a:r>
                    </a:p>
                    <a:p>
                      <a:pPr algn="ctr"/>
                      <a:r>
                        <a:rPr lang="cs-CZ" sz="19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 Úzkou Cílovou Skupinu</a:t>
                      </a:r>
                      <a:endParaRPr lang="cs-CZ" sz="1900" b="1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endParaRPr lang="cs-CZ" altLang="cs-CZ" sz="1400" b="0" i="0" u="sng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400" b="0" u="non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malých projektů vykazovaných jednotkovými náklady probíhá kontrola ve zjednodušené formě. Není třeba vyplňovat/dokládat jednotlivé </a:t>
                      </a: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doklady (objednávky, faktury, dodací listy, doklady o zaplacení atd.).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Žadatel předloží Zprávu o realizaci s těmito přílohami: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Fotodokumentaci </a:t>
                      </a: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konání akce – je dokladem o konání akce, indikuje počet účastníků, realizované aktivity apod.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Prezenční listiny </a:t>
                      </a: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klíčový podklad pro ověření počtu účastníků. U vícedenních akcí musí být z prezenční listiny patrné, kolika dní se účastník zúčastnil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Pozvánka</a:t>
                      </a: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realizované aktivity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akce včetně časového harmonogramu pro prokázání doby/délky trvání akce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Naplnění indikátorů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Dokumenty k prokázání </a:t>
                      </a:r>
                      <a:r>
                        <a:rPr lang="cs-CZ" sz="14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splnění povinné publicity </a:t>
                      </a: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malého projektu 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(plakát A3, informace na webových stránkách a post na soc. sítích, jsou-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cs-CZ" sz="14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 dispozici).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u="sng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KONTROLA DOSTARCZONYCH DOKUMENTÓW</a:t>
                      </a:r>
                    </a:p>
                    <a:p>
                      <a:pPr algn="ctr"/>
                      <a:r>
                        <a:rPr 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Dla</a:t>
                      </a:r>
                      <a:r>
                        <a:rPr 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Wąskiej</a:t>
                      </a:r>
                      <a:r>
                        <a:rPr 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Grupy </a:t>
                      </a:r>
                      <a:r>
                        <a:rPr 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Docelowej</a:t>
                      </a:r>
                      <a:endParaRPr lang="cs-CZ" sz="1900" b="1" u="sng" cap="small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cs-CZ" altLang="cs-CZ" sz="125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25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małych projektów rozliczanych przy zastosowaniu stawek jednostkowych kontrola przebiega w formie uproszczonej. Nie ma potrzeby wypełniania/składania poszczególnych </a:t>
                      </a:r>
                      <a:r>
                        <a:rPr lang="pl-PL" sz="1250" b="0" u="none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dokumentów (zamówień, faktur, dowodów dostawy, dowodów zapłaty itp.).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2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przedłoży Raport z realizacji wraz z poniższymi załącznikami: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250" b="1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Dokumentacja fotograficzna</a:t>
                      </a:r>
                      <a:r>
                        <a:rPr lang="pl-PL" sz="12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wydarzenia – jest dokumentem potwierdzającym zrealizowanie wydarzenia, wskazującym na liczbę uczestników, realizowane działania itp.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250" b="1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Listy obecności </a:t>
                      </a:r>
                      <a:r>
                        <a:rPr lang="pl-PL" sz="12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kluczowy dokument służący do weryfikacji liczby uczestników. W przypadku wydarzeń wielodniowych z listy obecności musi wynikać, ile dni uczestnik brał udział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250" b="1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Zaproszenie</a:t>
                      </a:r>
                      <a:r>
                        <a:rPr lang="pl-PL" sz="12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realizowane działania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250" b="1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r>
                        <a:rPr lang="pl-PL" sz="12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wydarzenia wraz z harmonogramem w celu wykazania czasu/długości trwania wydarzenia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250" b="1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Zrealizowanie wskaźników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2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Dokumenty potwierdzające </a:t>
                      </a:r>
                      <a:r>
                        <a:rPr lang="pl-PL" sz="1250" b="1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obowiązkowej promocji </a:t>
                      </a:r>
                      <a:r>
                        <a:rPr lang="pl-PL" sz="12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małego projektu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(Plakat A3, strona internetowa i strona w mediach społecznościowych (jeśli takie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istnieją)</a:t>
                      </a:r>
                      <a:endParaRPr lang="cs-CZ" sz="125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7534FD4-2C1E-4F3D-92AE-4CFF419E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52</a:t>
            </a:fld>
            <a:endParaRPr lang="cs-CZ"/>
          </a:p>
        </p:txBody>
      </p:sp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8D27F10A-EB24-4C4C-A195-E10B64C3A9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52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FF91FCC5-F4D5-4AB7-91A1-B86ACF07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04BD509-07E7-4D7E-B9DD-753601DEA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560754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 POSKYTNUTÝCH DOKUMENTŮ </a:t>
                      </a:r>
                    </a:p>
                    <a:p>
                      <a:pPr algn="ctr"/>
                      <a:r>
                        <a:rPr lang="cs-CZ" sz="19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 Širokou Cílovou Skupinu </a:t>
                      </a:r>
                    </a:p>
                    <a:p>
                      <a:pPr algn="ctr"/>
                      <a:endParaRPr lang="cs-CZ" altLang="cs-CZ" sz="2000" b="1" i="0" u="sng" cap="small" baseline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400" b="0" u="non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malých projektů při použití metody návrhu rozpočtu (draft budget) probíhá kontrola ve zjednodušené formě. Není třeba vyplňovat/dokládat jednotlivé </a:t>
                      </a: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doklady (objednávky, faktury, dodací listy, doklady o zaplacení atd.).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Žadatel předloží Zprávu o realizaci s těmito přílohami: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3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Fotodokumentaci </a:t>
                      </a:r>
                      <a:r>
                        <a:rPr lang="cs-CZ" sz="13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konání akce – je dokladem o konání akce, realizovaných aktivitách apod. </a:t>
                      </a:r>
                      <a:endParaRPr lang="cs-CZ" sz="13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300" b="1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Videosestřih</a:t>
                      </a:r>
                      <a:r>
                        <a:rPr lang="cs-CZ" sz="13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reportáže, mediální výstupy</a:t>
                      </a:r>
                      <a:r>
                        <a:rPr lang="cs-CZ" sz="13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apod.</a:t>
                      </a:r>
                      <a:endParaRPr lang="cs-CZ" sz="13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3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Plakáty, program akce </a:t>
                      </a:r>
                      <a:r>
                        <a:rPr lang="cs-CZ" sz="13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apod. </a:t>
                      </a:r>
                      <a:endParaRPr lang="cs-CZ" sz="13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3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Naplnění indikátorů </a:t>
                      </a:r>
                      <a:r>
                        <a:rPr lang="cs-CZ" sz="13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včetně doložení, že vykázaná akce byla uspořádána společně subjekty z obou stran hranice a vykázaná akce byla veřejně přístupná a inzerovaná na obou stranách hranice relevantními způsoby</a:t>
                      </a:r>
                      <a:endParaRPr lang="cs-CZ" sz="13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Dokumenty k prokázání </a:t>
                      </a:r>
                      <a:r>
                        <a:rPr lang="cs-CZ" sz="13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splnění povinné publicity </a:t>
                      </a:r>
                      <a:r>
                        <a:rPr lang="cs-CZ" sz="13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malého </a:t>
                      </a:r>
                      <a:r>
                        <a:rPr lang="cs-CZ" sz="13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projektu (</a:t>
                      </a: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plakát A3, informace na webových stránkách a post na soc. sítích, jsou-li k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cs-CZ" sz="13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dispozici).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u="sng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KONTROLA DOSTARCZONYCH DOKUMENTÓW</a:t>
                      </a:r>
                    </a:p>
                    <a:p>
                      <a:pPr algn="ctr"/>
                      <a:r>
                        <a:rPr 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Dla</a:t>
                      </a:r>
                      <a:r>
                        <a:rPr 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Szerokiej</a:t>
                      </a:r>
                      <a:r>
                        <a:rPr 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Grupy </a:t>
                      </a:r>
                      <a:r>
                        <a:rPr lang="cs-CZ" sz="1900" b="1" u="sng" cap="small" baseline="0" dirty="0" err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DoceloweJ</a:t>
                      </a:r>
                      <a:r>
                        <a:rPr lang="cs-CZ" sz="19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endParaRPr lang="cs-CZ" altLang="cs-CZ" sz="1200" b="1" u="sng" cap="small" baseline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250" b="0" u="none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małych projektów w przypadku zastosowania metody projektu budżetu (draft budget) kontrola przebiega w formie uproszczonej. Nie ma potrzeby wypełniania/składania poszczególnych dokumentów (zamówień, faktur, dowodów dostawy, dowodów zapłaty itp.).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25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przedłoży Raport z realizacji wraz z poniższymi załącznikami: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50" b="1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Dokumentacja fotograficzna </a:t>
                      </a:r>
                      <a:r>
                        <a:rPr lang="pl-PL" sz="125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wydarzenia – </a:t>
                      </a:r>
                      <a:r>
                        <a:rPr lang="pl-PL" sz="125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jest dokumentem potwierdzającym zrealizowanie wydarzenia, realizowane działania itp. </a:t>
                      </a:r>
                      <a:endParaRPr lang="pl-PL" sz="1250" b="0" u="none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50" b="1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Dokumentacja wideo, reportaż, produkty medialne </a:t>
                      </a:r>
                      <a:r>
                        <a:rPr lang="pl-PL" sz="125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itd.</a:t>
                      </a:r>
                      <a:endParaRPr lang="pl-PL" sz="1250" b="0" u="none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50" b="1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Plakaty, program wydarzenia </a:t>
                      </a:r>
                      <a:r>
                        <a:rPr lang="pl-PL" sz="125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itp. </a:t>
                      </a:r>
                      <a:endParaRPr lang="pl-PL" sz="1250" b="0" u="none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50" b="1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Zrealizowanie wskaźników</a:t>
                      </a:r>
                      <a:r>
                        <a:rPr lang="pl-PL" sz="125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w tym udokumentowanie, że wykazywane wydarzenie było zorganizowane wspólnie przez podmioty z obu stron granicy i wykazywane wydarzenie było ogólnie dostępne i odpowiednimi sposobami promowane po obu stronach granicy</a:t>
                      </a:r>
                      <a:endParaRPr lang="pl-PL" sz="1250" b="0" u="none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5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Dokumenty potwierdzające </a:t>
                      </a:r>
                      <a:r>
                        <a:rPr lang="pl-PL" sz="1250" b="1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obowiązkowej promocji</a:t>
                      </a:r>
                      <a:r>
                        <a:rPr lang="pl-PL" sz="125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małego proje</a:t>
                      </a:r>
                      <a:r>
                        <a:rPr lang="pl-PL" sz="1250" b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ktu (plakat A3, strona internetowa i strona w mediach społecznościowych (jeśli takie istnieją)</a:t>
                      </a:r>
                      <a:endParaRPr lang="pl-PL" sz="1250" b="0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cs-CZ" altLang="cs-CZ" sz="1400" b="0" u="none" dirty="0"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C38D7A-3F42-414A-AE29-7D1BBC6F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53</a:t>
            </a:fld>
            <a:endParaRPr lang="cs-CZ"/>
          </a:p>
        </p:txBody>
      </p:sp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EBB24007-799D-47EC-9E7F-3F3755E0BB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925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5617B683-597D-4AAD-8ED5-F89335C2E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27BAC0A-4A03-4CAF-81C8-CA2A6415C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305512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 POSKYTNUTÝCH DOKUMENTŮ </a:t>
                      </a:r>
                    </a:p>
                    <a:p>
                      <a:pPr algn="ctr"/>
                      <a:r>
                        <a:rPr lang="cs-CZ" altLang="cs-CZ" sz="1900" b="1" i="0" u="sng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 OSTATNÍ MALÉ PROJEKTY</a:t>
                      </a:r>
                    </a:p>
                    <a:p>
                      <a:pPr algn="l"/>
                      <a:endParaRPr lang="cs-CZ" altLang="cs-CZ" sz="14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 malých projektů při použití metody návrhu rozpočtu (draft budget) probíhá kontrola ve zjednodušené formě. Není třeba vyplňovat/dokládat jednotlivé doklady (objednávky, faktury, dodací listy, doklady o zaplacení atd.).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Žadatel předloží Zprávu o realizaci s těmito přílohami: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Fotodokumentaci výstupu projektu 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je dokladem o realizovaných aktivitách apod. </a:t>
                      </a:r>
                      <a:endParaRPr lang="cs-CZ" sz="14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Naplnění indikátorů</a:t>
                      </a:r>
                      <a:endParaRPr lang="cs-CZ" sz="1400" b="1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Protokol o předání a převzetí výstupu projektu</a:t>
                      </a:r>
                      <a:endParaRPr lang="cs-CZ" sz="1400" b="1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Dokumenty k prokázání </a:t>
                      </a:r>
                      <a:r>
                        <a:rPr lang="cs-CZ" sz="14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splnění povinné publicity 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malého </a:t>
                      </a:r>
                      <a:r>
                        <a:rPr lang="cs-CZ" sz="14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projektu 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cs-CZ" sz="14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(plakát A3, informace na webových stránkách a post na soc. sítích, jsou- 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cs-CZ" sz="1400" b="0" kern="12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r>
                        <a:rPr lang="cs-CZ" sz="14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 dispozici). </a:t>
                      </a:r>
                      <a:endParaRPr lang="cs-CZ" sz="1400" b="0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cs-CZ" altLang="cs-CZ" sz="1900" b="1" i="0" u="sng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900" b="1" u="sng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KONTROLA DOSTARCZONYCH DOKUMENTÓW DLA POZOSTAŁYCH MAŁYCH PROJEKTÓW</a:t>
                      </a:r>
                    </a:p>
                    <a:p>
                      <a:pPr algn="just"/>
                      <a:endParaRPr lang="cs-CZ" altLang="cs-CZ" sz="150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przypadku małych projektów w przypadku zastosowania metody projektu budżetu (draft budget) kontrola przebiega w formie uproszczonej. Nie ma potrzeby wypełniania/składania poszczególnych dokumentów (zamówień, faktur, dowodów dostawy, dowodów zapłaty itp.).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Wnioskodawca przedłoży Raport z realizacji wraz z poniższymi załącznikami: 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Dokumentacja fotograficzna</a:t>
                      </a:r>
                      <a:r>
                        <a:rPr lang="pl-PL" sz="14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produktu projektu </a:t>
                      </a:r>
                      <a:r>
                        <a:rPr lang="pl-PL" sz="14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będącą  dowodem zrealizowanych działań itp. </a:t>
                      </a:r>
                      <a:endParaRPr lang="cs-CZ" sz="14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Zrealizowanie wskaźników</a:t>
                      </a:r>
                      <a:endParaRPr lang="cs-CZ" sz="14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Protokół zdawczo-odbiorczy produktu projektu</a:t>
                      </a:r>
                      <a:endParaRPr lang="cs-CZ" sz="1400" b="1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Dokumenty potwierdzające </a:t>
                      </a:r>
                      <a:r>
                        <a:rPr lang="pl-PL" sz="14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obowiązkowej promocji </a:t>
                      </a:r>
                      <a:r>
                        <a:rPr lang="pl-PL" sz="14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małego projektu (plakat A3, strona internetowa i strona w mediach społecznościowych (jeśli takie istnieją) </a:t>
                      </a:r>
                      <a:endParaRPr lang="cs-CZ" altLang="cs-CZ" sz="1400" b="0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7318710-352A-444D-80D5-C7959FE3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6444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3B4D4FD4-E84B-440A-8B2B-9C91F7A8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5DD5B82-45A8-423B-81D9-F9C1C8D79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604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1900" b="1" i="0" u="sng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UDRŽITELNOST MALÝCH PROJEKTŮ</a:t>
                      </a:r>
                    </a:p>
                    <a:p>
                      <a:pPr algn="just"/>
                      <a:endParaRPr lang="cs-CZ" altLang="cs-CZ" sz="1600" b="0" i="0" u="none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u="non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u="non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Správce ve své působnosti může určit, kteří příjemci budou mít povinnost předkládat Správci Roční zprávy o udržitelnosti malého projektu pro dobu pěti let od jeho proplacení. Tato informace bude uvedena ve Smlouvě o financování.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u="non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u="non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cs-CZ" altLang="cs-CZ" sz="1600" b="1" i="0" u="none" dirty="0">
                          <a:solidFill>
                            <a:srgbClr val="000099"/>
                          </a:solidFill>
                          <a:effectLst/>
                        </a:rPr>
                        <a:t>To, zda-</a:t>
                      </a:r>
                      <a:r>
                        <a:rPr lang="cs-CZ" altLang="cs-CZ" sz="1600" b="1" i="0" u="none" dirty="0" err="1">
                          <a:solidFill>
                            <a:srgbClr val="000099"/>
                          </a:solidFill>
                          <a:effectLst/>
                        </a:rPr>
                        <a:t>li</a:t>
                      </a:r>
                      <a:r>
                        <a:rPr lang="cs-CZ" altLang="cs-CZ" sz="1600" b="1" i="0" u="none" dirty="0">
                          <a:solidFill>
                            <a:srgbClr val="000099"/>
                          </a:solidFill>
                          <a:effectLst/>
                        </a:rPr>
                        <a:t> se podmínka udržitelnosti vztahuje k danému projektu, bude stanoveno při podepsání Smlouvy o projektu.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900" b="1" u="sng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TRWAŁOŚĆ MAŁYCH PROJEKTÓW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cs-CZ" sz="190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cs-CZ" sz="1600" b="1" u="sng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cs-CZ" sz="1600" b="0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charset="0"/>
                        </a:rPr>
                        <a:t>Zarządzający, w ramach swoich kompetencji, może określić, którzy beneficjenci będą zobowiązani do składania Zarządzającemu raportów rocznych z  trwałości małego projektu przez okres pięciu lat po jego zrefundowaniu. Informacja ta zostanie zawarta w umowie o dofinansowanie.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cs-CZ" sz="1600" b="0" u="non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cs-CZ" sz="1600" b="1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charset="0"/>
                        </a:rPr>
                        <a:t>To, czy warunek trwałości odnosi się do danego projektu, czy też nie, stwierdzone zostanie w momencie podpisania Umowy dotyczącej projektu.</a:t>
                      </a:r>
                      <a:endParaRPr lang="cs-CZ" altLang="cs-CZ" sz="1600" b="1" u="non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2EA7ECB-8B17-4330-B2C3-F49F0A87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8327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F0B220BC-AAA5-445D-8E48-070BEE40A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9896819-D256-4468-9399-F04338FC7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104912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1" u="sng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ARCHIVACE DOKUMENTŮ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altLang="cs-CZ" sz="1600" b="0" i="0" u="none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u="non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u="non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Konečný uživatel je povinen archivovat veškeré dokumenty týkající se projektu, a to </a:t>
                      </a:r>
                      <a:r>
                        <a:rPr lang="cs-CZ" sz="1600" b="1" u="non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jejich vzniku alespoň po dobu 5 let od 31.prosince roku, ve kterém byla provedena platba </a:t>
                      </a:r>
                      <a:r>
                        <a:rPr lang="cs-CZ" sz="1600" b="0" u="non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Vedoucímu partnerovi/projektovému partnerovi.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altLang="cs-CZ" sz="1600" b="0" i="0" u="non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altLang="cs-CZ" sz="1600" b="0" i="0" u="non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600" b="0" i="0" u="non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Pokud jiný zákon určí pro určité dokumenty dobu delší, než je stanovená pro program, partner archivuje dokumenty po dobu a způsobem určeným tímto zákonem.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900" b="1" u="sng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PRZECHOWYWANIE DOKUMENTÓW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Beneficjent ma obowiązek przechowywania wszelkich dokumentów dotyczących projektu </a:t>
                      </a:r>
                      <a:r>
                        <a:rPr lang="pl-PL" sz="1600" b="1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momentu ich powstania przynajmniej przez okres 5 lat od 31 grudnia roku, w którym została zrealizowana płatność </a:t>
                      </a:r>
                      <a:r>
                        <a:rPr lang="pl-PL" sz="16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Partnerowi Wiodącemu/ Partnerowi projektu.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cs-CZ" sz="1600" b="0" u="none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cs-CZ" sz="1600" b="0" u="none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charset="0"/>
                        </a:rPr>
                        <a:t>Jeżeli na mocy innej ustawy dla pewnych dokumentów wyznaczono okres dłuższy aniżeli określony dla Programu, partner przechowuje dokumenty przez okres i w sposób wyznaczony na mocy tej ustawy.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15AD6D9-C3C4-4E43-8415-87019C43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7809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3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94" y="914400"/>
            <a:ext cx="10461812" cy="4087906"/>
          </a:xfrm>
        </p:spPr>
        <p:txBody>
          <a:bodyPr>
            <a:noAutofit/>
          </a:bodyPr>
          <a:lstStyle/>
          <a:p>
            <a:pPr algn="ctr"/>
            <a:br>
              <a:rPr lang="cs-CZ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cap="small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Děkujeme Za Pozornost </a:t>
            </a:r>
            <a:r>
              <a:rPr lang="pl-PL" sz="3200" b="1" cap="small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cs-CZ" sz="3200" b="1" cap="small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Dziękujemy</a:t>
            </a:r>
            <a:r>
              <a:rPr lang="cs-CZ" sz="3200" b="1" cap="small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200" b="1" cap="small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br>
              <a:rPr lang="cs-CZ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 dirty="0">
                <a:solidFill>
                  <a:srgbClr val="000099"/>
                </a:solidFill>
                <a:latin typeface="Calibri  "/>
                <a:cs typeface="Arial" panose="020B0604020202020204" pitchFamily="34" charset="0"/>
              </a:rPr>
            </a:br>
            <a:r>
              <a:rPr lang="pl-PL" altLang="pl-PL" sz="1800" dirty="0">
                <a:solidFill>
                  <a:srgbClr val="000099"/>
                </a:solidFill>
                <a:latin typeface="Calibri  "/>
                <a:cs typeface="Times New Roman" panose="02020603050405020304" pitchFamily="18" charset="0"/>
              </a:rPr>
              <a:t>Euroregion Pomezí Čech, Moravy a Kladska – Euroregion Glacensis</a:t>
            </a:r>
            <a:br>
              <a:rPr lang="pl-PL" altLang="pl-PL" sz="1800" dirty="0">
                <a:solidFill>
                  <a:srgbClr val="000099"/>
                </a:solidFill>
                <a:latin typeface="Calibri  "/>
                <a:cs typeface="Times New Roman" panose="02020603050405020304" pitchFamily="18" charset="0"/>
              </a:rPr>
            </a:br>
            <a:r>
              <a:rPr lang="pl-PL" altLang="pl-PL" sz="1800" dirty="0">
                <a:solidFill>
                  <a:srgbClr val="000099"/>
                </a:solidFill>
                <a:latin typeface="Calibri  "/>
                <a:cs typeface="Times New Roman" panose="02020603050405020304" pitchFamily="18" charset="0"/>
              </a:rPr>
              <a:t>Panská 1492, Rychnov nad Kněžnou  </a:t>
            </a:r>
            <a:br>
              <a:rPr lang="pl-PL" altLang="pl-PL" sz="1800" dirty="0">
                <a:solidFill>
                  <a:srgbClr val="000099"/>
                </a:solidFill>
                <a:latin typeface="Calibri  "/>
                <a:cs typeface="Times New Roman" panose="02020603050405020304" pitchFamily="18" charset="0"/>
              </a:rPr>
            </a:br>
            <a:r>
              <a:rPr lang="pl-PL" altLang="pl-PL" sz="1800" dirty="0">
                <a:solidFill>
                  <a:srgbClr val="000099"/>
                </a:solidFill>
                <a:latin typeface="Calibri  "/>
                <a:cs typeface="Times New Roman" panose="02020603050405020304" pitchFamily="18" charset="0"/>
              </a:rPr>
              <a:t>Tel: +420 494 534 615 </a:t>
            </a:r>
            <a:br>
              <a:rPr lang="pl-PL" altLang="pl-PL" sz="1800" dirty="0">
                <a:solidFill>
                  <a:srgbClr val="000099"/>
                </a:solidFill>
                <a:latin typeface="Calibri  "/>
                <a:cs typeface="Times New Roman" panose="02020603050405020304" pitchFamily="18" charset="0"/>
              </a:rPr>
            </a:br>
            <a:br>
              <a:rPr lang="pl-PL" altLang="pl-PL" sz="1800" dirty="0">
                <a:solidFill>
                  <a:srgbClr val="FF6600"/>
                </a:solidFill>
                <a:latin typeface="Calibri  "/>
                <a:cs typeface="Times New Roman" panose="02020603050405020304" pitchFamily="18" charset="0"/>
              </a:rPr>
            </a:br>
            <a: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 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www.euro-glacensis.cz</a:t>
            </a:r>
            <a:br>
              <a:rPr lang="pl-PL" altLang="pl-PL" sz="1800" dirty="0">
                <a:latin typeface="Calibri  "/>
                <a:cs typeface="Times New Roman" panose="02020603050405020304" pitchFamily="18" charset="0"/>
              </a:rPr>
            </a:br>
            <a:br>
              <a:rPr lang="pl-PL" altLang="pl-PL" sz="1800" dirty="0">
                <a:latin typeface="Calibri  "/>
                <a:cs typeface="Times New Roman" panose="02020603050405020304" pitchFamily="18" charset="0"/>
              </a:rPr>
            </a:br>
            <a:br>
              <a:rPr lang="pl-PL" altLang="pl-PL" sz="1800" b="1" dirty="0">
                <a:cs typeface="Times New Roman" panose="02020603050405020304" pitchFamily="18" charset="0"/>
              </a:rPr>
            </a:br>
            <a:endParaRPr lang="cs-CZ" sz="1800" dirty="0">
              <a:solidFill>
                <a:srgbClr val="FF6600"/>
              </a:solidFill>
              <a:latin typeface="Calibri  "/>
              <a:cs typeface="Arial" panose="020B0604020202020204" pitchFamily="34" charset="0"/>
            </a:endParaRP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D14069DC-90E7-4183-A4CC-4A521A170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F558056-3760-413F-B96E-90FBD773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57</a:t>
            </a:fld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BF48A12-00C4-4D9F-BA01-9FC1DA672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B3493A1-C34F-484D-B5A6-A6FBC261C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8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E63F590-3665-4A5E-99DF-9DB24C485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4F2E37E-69E7-4E58-B731-CF2B8197B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97634"/>
              </p:ext>
            </p:extLst>
          </p:nvPr>
        </p:nvGraphicFramePr>
        <p:xfrm>
          <a:off x="390803" y="1033801"/>
          <a:ext cx="11410394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416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96232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/>
                      <a:r>
                        <a:rPr kumimoji="0" lang="pl-PL" sz="2200" b="1" i="0" u="sng" strike="noStrike" kern="1200" cap="small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ÚZEMNÍ ZAMĚŘENÍ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1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Projekt musí být, až na výjimky, realizován v programovém území.</a:t>
                      </a:r>
                    </a:p>
                    <a:p>
                      <a:pPr marL="342900" marR="0" lvl="1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pl-PL" sz="1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1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Malý projekt nebo jeho část se může uskutečňovat mimo programové území pouze za předpokladu, že: </a:t>
                      </a:r>
                    </a:p>
                    <a:p>
                      <a:pPr marL="7429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předmětné aktivity byly uvedeny v žádosti jako aktivity realizované mimo programové území a schváleny euroregionálním řídícím výborem;</a:t>
                      </a:r>
                    </a:p>
                    <a:p>
                      <a:pPr marL="7429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mají přeshraniční dopad a přispívají k cílům příslušného Fondu malých projektů.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2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ZASIĘG TERYTORIALNY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Projekt, poza wyjątkami, musi być realizowany na obszarze programowania.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pl-PL" sz="1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Mały projekt lub jego część może być realizowany poza obszarem programowania tylko przy założeniu, że: </a:t>
                      </a:r>
                    </a:p>
                    <a:p>
                      <a:pPr marL="7429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przedmiotowe działania zostały wskazane we wniosku jako działania realizowane poza obszarem programowania i zatwierdzone przez Euroregionalny Komitet Sterujący; </a:t>
                      </a:r>
                    </a:p>
                    <a:p>
                      <a:pPr marL="7429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mają wpływ transgraniczny i przyczyniają się do osiągnięcia celów właściwego Funduszu Małych Projektów.</a:t>
                      </a: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B64E1D1-F9FF-4487-A008-335D4794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6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84DD2A4-D3C2-4EB6-95FC-CA7873336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4104009-6B66-4504-9717-A1F29F13C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0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0A99F20B-5FFE-412D-A305-5494EFFDE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860" y="5458090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0D954F4-B867-4EB0-A054-B966E0120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205" y="5435468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36895"/>
              </p:ext>
            </p:extLst>
          </p:nvPr>
        </p:nvGraphicFramePr>
        <p:xfrm>
          <a:off x="390803" y="1038490"/>
          <a:ext cx="11410394" cy="4419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5739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53000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b="1" u="sng" kern="1200" cap="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Vhodný žadatel a partner projektu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2200" b="1" u="sng" kern="1200" cap="all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Malé projekty musí být realizovány alespoň jedním českým projektovým partnerem a alespoň jedním polským projektovým partnerem.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podporu malého projektu není rozhodující, zda má partner sídlo v programovém území. Důležité je, aby malé projekty měly příznivý dopad ve společném programovém území.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Vhodný žadatel malého projektu musí mít právní subjektivitu. </a:t>
                      </a: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Výjimkou jsou organizační složky bez právní subjektivity, které jsou složkami subjektů se sídlem mimo území působnosti příslušného Správce, ale na území příslušného Správce působí.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200" b="1" u="sng" kern="1200" cap="all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Kwalifikowalny wnioskodawca i partner projektu</a:t>
                      </a:r>
                      <a:endParaRPr lang="pl-PL" sz="15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Małe projekty muszą być realizowane przez co najmniej jednego czeskiego partnera projektu i co najmniej jednego polskiego partnera projektu.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5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Dla dofinansowania małego projektu nie jest decydujące, czy partner ma siedzibę na obszarze objętym programem. Ważne jest, aby mały projekt miał korzystny wpływ na wspólny obszar programowania.</a:t>
                      </a:r>
                      <a:endParaRPr lang="cs-CZ" sz="1500" b="1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Kwalifikowalny wnioskodawca małego projektu musi mieć osobowość prawną.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Wyjątek stanowią jednostki organizacyjne bez osobowości prawnej, które są jednostkami instytucji mających siedzibę poza obszarem działania danego Zarządzającego, ale na terenie danego Zarządzającego prowadzą działalność.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8DD9CB8-783C-4590-B3B6-8D4E1663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7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AD97DF6-938C-46B8-A25B-3A39CC55CF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0287478-9883-41E5-B13A-D0CEAE360F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7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9D18A59-6626-4BB3-B605-F78A68AD5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C15B876-BADA-4CEC-AFB2-6F5D5595A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964649"/>
              </p:ext>
            </p:extLst>
          </p:nvPr>
        </p:nvGraphicFramePr>
        <p:xfrm>
          <a:off x="401652" y="1033801"/>
          <a:ext cx="11399545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731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22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l"/>
                      <a:endParaRPr lang="cs-CZ" altLang="cs-CZ" sz="10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pl-PL" altLang="cs-CZ" sz="19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Výše Dotace EFRR u Malých Projektů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500" b="1" baseline="0" dirty="0">
                          <a:solidFill>
                            <a:srgbClr val="000099"/>
                          </a:solidFill>
                          <a:effectLst/>
                        </a:rPr>
                        <a:t>Spolufinancování max. 80% dotace z EFRR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500" b="0" baseline="0" dirty="0">
                          <a:solidFill>
                            <a:srgbClr val="000099"/>
                          </a:solidFill>
                        </a:rPr>
                        <a:t>Pro české žadatele – 20% z vlastních zdrojů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sz="1500" b="0" baseline="0" dirty="0">
                          <a:solidFill>
                            <a:srgbClr val="000099"/>
                          </a:solidFill>
                        </a:rPr>
                        <a:t>Pro polské žadatele – spolufinancování ze státního rozpočtu do výše 10% CZV (pro nevládní organizace, sdružení územních samosprávných celků a evropských seskupení územní spolupráce)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endParaRPr lang="cs-CZ" altLang="cs-CZ" sz="1500" b="1" u="sng" cap="small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altLang="cs-CZ" sz="1500" b="1" u="sng" cap="small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Financování Malých Projektů</a:t>
                      </a:r>
                      <a:endParaRPr lang="cs-CZ" altLang="cs-CZ" sz="15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altLang="cs-CZ" sz="1500" b="0" dirty="0">
                          <a:solidFill>
                            <a:srgbClr val="000099"/>
                          </a:solidFill>
                          <a:effectLst/>
                        </a:rPr>
                        <a:t>Zálohové ani průběžné financování malých projektů není umožněno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altLang="cs-CZ" sz="1500" b="0" dirty="0">
                          <a:solidFill>
                            <a:srgbClr val="000099"/>
                          </a:solidFill>
                          <a:effectLst/>
                        </a:rPr>
                        <a:t>Předfinancování malých projektů je z vlastních zd</a:t>
                      </a:r>
                      <a:r>
                        <a:rPr lang="cs-CZ" altLang="cs-CZ" sz="1600" b="0" dirty="0">
                          <a:solidFill>
                            <a:srgbClr val="000099"/>
                          </a:solidFill>
                          <a:effectLst/>
                        </a:rPr>
                        <a:t>rojů žadatele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altLang="cs-CZ" sz="1600" b="0" dirty="0">
                          <a:solidFill>
                            <a:srgbClr val="000099"/>
                          </a:solidFill>
                          <a:effectLst/>
                        </a:rPr>
                        <a:t>Financování v EUR – kurzové riziko nese žadatel</a:t>
                      </a:r>
                      <a:endParaRPr lang="cs-CZ" sz="1600" b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altLang="cs-CZ" sz="1000" b="1" u="sng" dirty="0">
                        <a:solidFill>
                          <a:srgbClr val="FF6600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pl-PL" sz="1900" b="1" u="sng" cap="small" baseline="0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Wysokość Dofinansowania EFRR Dla Małych Projektów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500" b="1" baseline="0" noProof="0" dirty="0">
                          <a:solidFill>
                            <a:srgbClr val="FF6600"/>
                          </a:solidFill>
                          <a:effectLst/>
                        </a:rPr>
                        <a:t>Współfinansowanie max. 80% z EFRR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500" b="0" baseline="0" noProof="0" dirty="0">
                          <a:solidFill>
                            <a:srgbClr val="FF6600"/>
                          </a:solidFill>
                        </a:rPr>
                        <a:t>Dla czeskich wnioskodawców 20% wkładu własnego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400" b="0" baseline="0" noProof="0" dirty="0">
                          <a:solidFill>
                            <a:srgbClr val="FF6600"/>
                          </a:solidFill>
                        </a:rPr>
                        <a:t>Dla polskich wnioskodawców – współfinansowanie z budżetu państwa w wysokości 10% (dla organizacji pozarządowych, związków i stowarzyszeń jednostek samorządu terytorialnego oraz europiejskich ugrupowań współpracy terytorialnej)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l-PL" altLang="cs-CZ" sz="1500" b="1" u="sng" cap="small" noProof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Finansowanie Małych Projektów</a:t>
                      </a:r>
                      <a:endParaRPr lang="pl-PL" altLang="cs-CZ" sz="1500" b="1" noProof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altLang="cs-CZ" sz="1500" b="0" noProof="0" dirty="0">
                          <a:solidFill>
                            <a:srgbClr val="FF6600"/>
                          </a:solidFill>
                          <a:effectLst/>
                        </a:rPr>
                        <a:t>Nie ma możliwości zaliczkowego lub bieżącego finansowania projektów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altLang="cs-CZ" sz="1500" b="0" noProof="0" dirty="0">
                          <a:solidFill>
                            <a:srgbClr val="FF6600"/>
                          </a:solidFill>
                          <a:effectLst/>
                        </a:rPr>
                        <a:t>Prefinansowanie małych projektów odbywa się ze środków własnych wnioskodawcy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altLang="cs-CZ" sz="1500" b="0" noProof="0" dirty="0">
                          <a:solidFill>
                            <a:srgbClr val="FF6600"/>
                          </a:solidFill>
                          <a:effectLst/>
                        </a:rPr>
                        <a:t>Finansowanie w EUR – ryzyko kursowe ponosi wnioskodawca</a:t>
                      </a:r>
                      <a:endParaRPr lang="pl-PL" sz="1500" b="0" noProof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67E09FC-FC27-4334-8295-EEF8623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8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024274E-935B-47B1-ACFD-7F6A047D1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636E4F9-9CC6-4716-9FD5-AD11F7DA9A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2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7AA7FAD-44B5-4A8D-A293-9A9742D0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0944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CD95DFB-D7DA-4C16-8C30-244421632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08" y="5290944"/>
            <a:ext cx="1189892" cy="1189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905304"/>
              </p:ext>
            </p:extLst>
          </p:nvPr>
        </p:nvGraphicFramePr>
        <p:xfrm>
          <a:off x="401652" y="1033801"/>
          <a:ext cx="11399545" cy="4257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5731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2229">
                  <a:extLst>
                    <a:ext uri="{9D8B030D-6E8A-4147-A177-3AD203B41FA5}">
                      <a16:colId xmlns:a16="http://schemas.microsoft.com/office/drawing/2014/main" val="2326915147"/>
                    </a:ext>
                  </a:extLst>
                </a:gridCol>
              </a:tblGrid>
              <a:tr h="4257143">
                <a:tc>
                  <a:txBody>
                    <a:bodyPr/>
                    <a:lstStyle/>
                    <a:p>
                      <a:pPr algn="l"/>
                      <a:endParaRPr lang="cs-CZ" altLang="cs-CZ" sz="25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Typy Malých Projektů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cs-CZ" altLang="cs-CZ" sz="17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altLang="cs-CZ" sz="2000" b="1" dirty="0">
                          <a:solidFill>
                            <a:srgbClr val="000099"/>
                          </a:solidFill>
                          <a:effectLst/>
                        </a:rPr>
                        <a:t>společný malý projekt s principem vedoucího partnera</a:t>
                      </a:r>
                      <a:r>
                        <a:rPr lang="cs-CZ" altLang="cs-CZ" sz="2000" b="0" dirty="0">
                          <a:solidFill>
                            <a:srgbClr val="000099"/>
                          </a:solidFill>
                          <a:effectLst/>
                        </a:rPr>
                        <a:t>, kdy vedoucí partner i projektový partner mají finanční příspěvek (</a:t>
                      </a:r>
                      <a:r>
                        <a:rPr lang="cs-CZ" altLang="cs-CZ" sz="2000" b="0" dirty="0">
                          <a:solidFill>
                            <a:srgbClr val="000099"/>
                          </a:solidFill>
                        </a:rPr>
                        <a:t>nově je umožněno realizovat i s partnery z jiných euroregionů)</a:t>
                      </a:r>
                    </a:p>
                    <a:p>
                      <a:pPr marL="742950" lvl="1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endParaRPr lang="cs-CZ" altLang="cs-CZ" sz="2000" b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altLang="pl-PL" sz="2000" b="1" dirty="0">
                          <a:solidFill>
                            <a:srgbClr val="000099"/>
                          </a:solidFill>
                          <a:effectLst/>
                          <a:cs typeface="Times New Roman" panose="02020603050405020304" pitchFamily="18" charset="0"/>
                        </a:rPr>
                        <a:t>samostatný malý projekt</a:t>
                      </a:r>
                      <a:r>
                        <a:rPr lang="pl-PL" altLang="pl-PL" sz="2000" b="0" dirty="0">
                          <a:solidFill>
                            <a:srgbClr val="000099"/>
                          </a:solidFill>
                          <a:effectLst/>
                          <a:cs typeface="Times New Roman" panose="02020603050405020304" pitchFamily="18" charset="0"/>
                        </a:rPr>
                        <a:t>, kdy finanční příspěvek má pouze partner, který projekt předkládá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altLang="cs-CZ" sz="2500" b="1" u="sng" dirty="0">
                        <a:solidFill>
                          <a:srgbClr val="000099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pl-PL" altLang="cs-CZ" sz="2200" b="1" u="sng" cap="small" baseline="0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 "/>
                          <a:cs typeface="Arial" charset="0"/>
                        </a:rPr>
                        <a:t>Typy Małych Projektów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cs-CZ" altLang="cs-CZ" sz="1700" b="1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cs-CZ" altLang="cs-CZ" sz="2000" b="1" dirty="0" err="1">
                          <a:solidFill>
                            <a:srgbClr val="FF6600"/>
                          </a:solidFill>
                          <a:effectLst/>
                        </a:rPr>
                        <a:t>wspólny</a:t>
                      </a:r>
                      <a:r>
                        <a:rPr lang="cs-CZ" altLang="cs-CZ" sz="2000" b="1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  <a:r>
                        <a:rPr lang="cs-CZ" altLang="cs-CZ" sz="2000" b="1" dirty="0" err="1">
                          <a:solidFill>
                            <a:srgbClr val="FF6600"/>
                          </a:solidFill>
                          <a:effectLst/>
                        </a:rPr>
                        <a:t>mały</a:t>
                      </a:r>
                      <a:r>
                        <a:rPr lang="cs-CZ" altLang="cs-CZ" sz="2000" b="1" dirty="0">
                          <a:solidFill>
                            <a:srgbClr val="FF6600"/>
                          </a:solidFill>
                          <a:effectLst/>
                        </a:rPr>
                        <a:t> projekt z partnerem </a:t>
                      </a:r>
                      <a:r>
                        <a:rPr lang="pl-PL" altLang="cs-CZ" sz="2000" b="1" dirty="0">
                          <a:solidFill>
                            <a:srgbClr val="FF6600"/>
                          </a:solidFill>
                        </a:rPr>
                        <a:t>wiodącym</a:t>
                      </a:r>
                      <a:r>
                        <a:rPr lang="pl-PL" altLang="cs-CZ" sz="2000" b="0" dirty="0">
                          <a:solidFill>
                            <a:srgbClr val="FF6600"/>
                          </a:solidFill>
                        </a:rPr>
                        <a:t>, w którym zarówno partner wiodący, jak i partner projektu mają udział finansowy (od teraz będzie można go realizować również z partnerami z innych euroregionów)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endParaRPr lang="pl-PL" altLang="cs-CZ" sz="2000" b="0" dirty="0">
                        <a:solidFill>
                          <a:srgbClr val="FF6600"/>
                        </a:solidFill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altLang="pl-PL" sz="2000" b="1" dirty="0">
                          <a:solidFill>
                            <a:srgbClr val="FF6600"/>
                          </a:solidFill>
                          <a:effectLst/>
                          <a:cs typeface="Times New Roman" panose="02020603050405020304" pitchFamily="18" charset="0"/>
                        </a:rPr>
                        <a:t>samodzielny mały projekt</a:t>
                      </a:r>
                      <a:r>
                        <a:rPr lang="pl-PL" altLang="pl-PL" sz="2000" b="0" dirty="0">
                          <a:solidFill>
                            <a:srgbClr val="FF6600"/>
                          </a:solidFill>
                          <a:effectLst/>
                          <a:cs typeface="Times New Roman" panose="02020603050405020304" pitchFamily="18" charset="0"/>
                        </a:rPr>
                        <a:t>, w którym tylko partner składający projekt ma udział finansowy</a:t>
                      </a:r>
                      <a:endParaRPr lang="cs-CZ" altLang="cs-CZ" sz="2000" b="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0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 txBox="1">
            <a:spLocks/>
          </p:cNvSpPr>
          <p:nvPr/>
        </p:nvSpPr>
        <p:spPr>
          <a:xfrm>
            <a:off x="637880" y="29390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Fond malých projektů 2021 - 2027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Fundusz małych projektów 2021 - 2027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19E6E835-524F-40BB-9C88-56D7EDB0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123" y="5433661"/>
            <a:ext cx="4809754" cy="12009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34402C-6441-4CB6-8173-E49BBBA0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0EB2-85D9-40DF-A6A9-558CCE481E13}" type="slidenum">
              <a:rPr lang="cs-CZ" smtClean="0"/>
              <a:t>9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694CC96-289A-497D-8751-60F1EA0E1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2E48E72-AED5-474F-B947-16C4FC234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393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4592</TotalTime>
  <Words>8548</Words>
  <Application>Microsoft Office PowerPoint</Application>
  <PresentationFormat>Širokoúhlá obrazovka</PresentationFormat>
  <Paragraphs>971</Paragraphs>
  <Slides>57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5" baseType="lpstr">
      <vt:lpstr>Arial</vt:lpstr>
      <vt:lpstr>Calibri</vt:lpstr>
      <vt:lpstr>Calibri  </vt:lpstr>
      <vt:lpstr>Calibri Light</vt:lpstr>
      <vt:lpstr>Symbol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Děkujeme Za Pozornost | Dziękujemy Za Uwagę   Euroregion Pomezí Čech, Moravy a Kladska – Euroregion Glacensis Panská 1492, Rychnov nad Kněžnou   Tel: +420 494 534 615   www.euro-glacensis.cz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Čejpová</dc:creator>
  <cp:lastModifiedBy>Ilona Dusilová</cp:lastModifiedBy>
  <cp:revision>530</cp:revision>
  <cp:lastPrinted>2023-11-24T13:10:09Z</cp:lastPrinted>
  <dcterms:created xsi:type="dcterms:W3CDTF">2022-11-21T08:56:57Z</dcterms:created>
  <dcterms:modified xsi:type="dcterms:W3CDTF">2023-12-06T13:50:42Z</dcterms:modified>
</cp:coreProperties>
</file>