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3"/>
  </p:notesMasterIdLst>
  <p:handoutMasterIdLst>
    <p:handoutMasterId r:id="rId84"/>
  </p:handoutMasterIdLst>
  <p:sldIdLst>
    <p:sldId id="258" r:id="rId2"/>
    <p:sldId id="367" r:id="rId3"/>
    <p:sldId id="365" r:id="rId4"/>
    <p:sldId id="366" r:id="rId5"/>
    <p:sldId id="375" r:id="rId6"/>
    <p:sldId id="324" r:id="rId7"/>
    <p:sldId id="325" r:id="rId8"/>
    <p:sldId id="326" r:id="rId9"/>
    <p:sldId id="327" r:id="rId10"/>
    <p:sldId id="376" r:id="rId11"/>
    <p:sldId id="377" r:id="rId12"/>
    <p:sldId id="328" r:id="rId13"/>
    <p:sldId id="330" r:id="rId14"/>
    <p:sldId id="331" r:id="rId15"/>
    <p:sldId id="332" r:id="rId16"/>
    <p:sldId id="323" r:id="rId17"/>
    <p:sldId id="316" r:id="rId18"/>
    <p:sldId id="317" r:id="rId19"/>
    <p:sldId id="333" r:id="rId20"/>
    <p:sldId id="306" r:id="rId21"/>
    <p:sldId id="340" r:id="rId22"/>
    <p:sldId id="336" r:id="rId23"/>
    <p:sldId id="393" r:id="rId24"/>
    <p:sldId id="337" r:id="rId25"/>
    <p:sldId id="394" r:id="rId26"/>
    <p:sldId id="395" r:id="rId27"/>
    <p:sldId id="396" r:id="rId28"/>
    <p:sldId id="397" r:id="rId29"/>
    <p:sldId id="402" r:id="rId30"/>
    <p:sldId id="378" r:id="rId31"/>
    <p:sldId id="373" r:id="rId32"/>
    <p:sldId id="307" r:id="rId33"/>
    <p:sldId id="318" r:id="rId34"/>
    <p:sldId id="399" r:id="rId35"/>
    <p:sldId id="379" r:id="rId36"/>
    <p:sldId id="382" r:id="rId37"/>
    <p:sldId id="374" r:id="rId38"/>
    <p:sldId id="403" r:id="rId39"/>
    <p:sldId id="380" r:id="rId40"/>
    <p:sldId id="398" r:id="rId41"/>
    <p:sldId id="341" r:id="rId42"/>
    <p:sldId id="345" r:id="rId43"/>
    <p:sldId id="381" r:id="rId44"/>
    <p:sldId id="404" r:id="rId45"/>
    <p:sldId id="308" r:id="rId46"/>
    <p:sldId id="339" r:id="rId47"/>
    <p:sldId id="342" r:id="rId48"/>
    <p:sldId id="343" r:id="rId49"/>
    <p:sldId id="346" r:id="rId50"/>
    <p:sldId id="351" r:id="rId51"/>
    <p:sldId id="356" r:id="rId52"/>
    <p:sldId id="338" r:id="rId53"/>
    <p:sldId id="349" r:id="rId54"/>
    <p:sldId id="350" r:id="rId55"/>
    <p:sldId id="321" r:id="rId56"/>
    <p:sldId id="309" r:id="rId57"/>
    <p:sldId id="344" r:id="rId58"/>
    <p:sldId id="384" r:id="rId59"/>
    <p:sldId id="385" r:id="rId60"/>
    <p:sldId id="386" r:id="rId61"/>
    <p:sldId id="387" r:id="rId62"/>
    <p:sldId id="347" r:id="rId63"/>
    <p:sldId id="389" r:id="rId64"/>
    <p:sldId id="390" r:id="rId65"/>
    <p:sldId id="334" r:id="rId66"/>
    <p:sldId id="363" r:id="rId67"/>
    <p:sldId id="368" r:id="rId68"/>
    <p:sldId id="369" r:id="rId69"/>
    <p:sldId id="371" r:id="rId70"/>
    <p:sldId id="372" r:id="rId71"/>
    <p:sldId id="357" r:id="rId72"/>
    <p:sldId id="360" r:id="rId73"/>
    <p:sldId id="400" r:id="rId74"/>
    <p:sldId id="359" r:id="rId75"/>
    <p:sldId id="401" r:id="rId76"/>
    <p:sldId id="358" r:id="rId77"/>
    <p:sldId id="391" r:id="rId78"/>
    <p:sldId id="392" r:id="rId79"/>
    <p:sldId id="361" r:id="rId80"/>
    <p:sldId id="362" r:id="rId81"/>
    <p:sldId id="275" r:id="rId82"/>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9"/>
    <a:srgbClr val="00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8" d="100"/>
          <a:sy n="98" d="100"/>
        </p:scale>
        <p:origin x="511"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CD7D225F-B4C7-4E2D-8646-9CF72F23D45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2CACAEF1-580D-4618-AD81-7E20B9ECBC6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BD977DE-B11B-47BC-A6B4-5547EE6AD347}" type="datetimeFigureOut">
              <a:rPr lang="cs-CZ" smtClean="0"/>
              <a:t>16.04.2025</a:t>
            </a:fld>
            <a:endParaRPr lang="cs-CZ"/>
          </a:p>
        </p:txBody>
      </p:sp>
      <p:sp>
        <p:nvSpPr>
          <p:cNvPr id="4" name="Zástupný symbol pro zápatí 3">
            <a:extLst>
              <a:ext uri="{FF2B5EF4-FFF2-40B4-BE49-F238E27FC236}">
                <a16:creationId xmlns:a16="http://schemas.microsoft.com/office/drawing/2014/main" id="{52BCF931-AA85-4969-B725-1C6886739E18}"/>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4C8C6C13-65CB-4943-9C8E-E34F31F2DFDB}"/>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C229D12-A9F6-458B-BB44-90118F3ADCDD}" type="slidenum">
              <a:rPr lang="cs-CZ" smtClean="0"/>
              <a:t>‹#›</a:t>
            </a:fld>
            <a:endParaRPr lang="cs-CZ"/>
          </a:p>
        </p:txBody>
      </p:sp>
    </p:spTree>
    <p:extLst>
      <p:ext uri="{BB962C8B-B14F-4D97-AF65-F5344CB8AC3E}">
        <p14:creationId xmlns:p14="http://schemas.microsoft.com/office/powerpoint/2010/main" val="1504484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60" cy="498056"/>
          </a:xfrm>
          <a:prstGeom prst="rect">
            <a:avLst/>
          </a:prstGeom>
        </p:spPr>
        <p:txBody>
          <a:bodyPr vert="horz" lIns="91467" tIns="45734" rIns="91467" bIns="45734" rtlCol="0"/>
          <a:lstStyle>
            <a:lvl1pPr algn="l">
              <a:defRPr sz="1200"/>
            </a:lvl1pPr>
          </a:lstStyle>
          <a:p>
            <a:endParaRPr lang="cs-CZ"/>
          </a:p>
        </p:txBody>
      </p:sp>
      <p:sp>
        <p:nvSpPr>
          <p:cNvPr id="3" name="Zástupný symbol pro datum 2"/>
          <p:cNvSpPr>
            <a:spLocks noGrp="1"/>
          </p:cNvSpPr>
          <p:nvPr>
            <p:ph type="dt" idx="1"/>
          </p:nvPr>
        </p:nvSpPr>
        <p:spPr>
          <a:xfrm>
            <a:off x="3850442" y="0"/>
            <a:ext cx="2945660" cy="498056"/>
          </a:xfrm>
          <a:prstGeom prst="rect">
            <a:avLst/>
          </a:prstGeom>
        </p:spPr>
        <p:txBody>
          <a:bodyPr vert="horz" lIns="91467" tIns="45734" rIns="91467" bIns="45734" rtlCol="0"/>
          <a:lstStyle>
            <a:lvl1pPr algn="r">
              <a:defRPr sz="1200"/>
            </a:lvl1pPr>
          </a:lstStyle>
          <a:p>
            <a:fld id="{D16DFF4D-E4F4-4372-93C4-22DAB7B46082}" type="datetimeFigureOut">
              <a:rPr lang="cs-CZ" smtClean="0"/>
              <a:t>16.04.2025</a:t>
            </a:fld>
            <a:endParaRPr lang="cs-CZ"/>
          </a:p>
        </p:txBody>
      </p:sp>
      <p:sp>
        <p:nvSpPr>
          <p:cNvPr id="4" name="Zástupný symbol pro obrázek snímku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67" tIns="45734" rIns="91467" bIns="45734" rtlCol="0" anchor="ctr"/>
          <a:lstStyle/>
          <a:p>
            <a:endParaRPr lang="cs-CZ"/>
          </a:p>
        </p:txBody>
      </p:sp>
      <p:sp>
        <p:nvSpPr>
          <p:cNvPr id="5" name="Zástupný symbol pro poznámky 4"/>
          <p:cNvSpPr>
            <a:spLocks noGrp="1"/>
          </p:cNvSpPr>
          <p:nvPr>
            <p:ph type="body" sz="quarter" idx="3"/>
          </p:nvPr>
        </p:nvSpPr>
        <p:spPr>
          <a:xfrm>
            <a:off x="679768" y="4777195"/>
            <a:ext cx="5438140" cy="3908613"/>
          </a:xfrm>
          <a:prstGeom prst="rect">
            <a:avLst/>
          </a:prstGeom>
        </p:spPr>
        <p:txBody>
          <a:bodyPr vert="horz" lIns="91467" tIns="45734" rIns="91467" bIns="45734"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5"/>
            <a:ext cx="2945660" cy="498055"/>
          </a:xfrm>
          <a:prstGeom prst="rect">
            <a:avLst/>
          </a:prstGeom>
        </p:spPr>
        <p:txBody>
          <a:bodyPr vert="horz" lIns="91467" tIns="45734" rIns="91467" bIns="45734"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2" y="9428585"/>
            <a:ext cx="2945660" cy="498055"/>
          </a:xfrm>
          <a:prstGeom prst="rect">
            <a:avLst/>
          </a:prstGeom>
        </p:spPr>
        <p:txBody>
          <a:bodyPr vert="horz" lIns="91467" tIns="45734" rIns="91467" bIns="45734" rtlCol="0" anchor="b"/>
          <a:lstStyle>
            <a:lvl1pPr algn="r">
              <a:defRPr sz="1200"/>
            </a:lvl1pPr>
          </a:lstStyle>
          <a:p>
            <a:fld id="{59C1BA4B-9DEB-4FC1-9E3E-713E98A1D56E}" type="slidenum">
              <a:rPr lang="cs-CZ" smtClean="0"/>
              <a:t>‹#›</a:t>
            </a:fld>
            <a:endParaRPr lang="cs-CZ"/>
          </a:p>
        </p:txBody>
      </p:sp>
    </p:spTree>
    <p:extLst>
      <p:ext uri="{BB962C8B-B14F-4D97-AF65-F5344CB8AC3E}">
        <p14:creationId xmlns:p14="http://schemas.microsoft.com/office/powerpoint/2010/main" val="14751976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5195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D5220807-95FB-4E8C-B99E-167AAA058007}" type="datetime1">
              <a:rPr lang="cs-CZ" smtClean="0"/>
              <a:t>16.04.2025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14703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ABF9860-F96B-4435-AF6F-3C7357F0BA34}" type="datetime1">
              <a:rPr lang="cs-CZ" smtClean="0"/>
              <a:t>16.04.2025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208579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65A4A88-828C-489B-9C38-9F8D0A31B8DD}" type="datetime1">
              <a:rPr lang="cs-CZ" smtClean="0"/>
              <a:t>16.04.2025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22969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7FBD0F7-7EA3-4ACE-9BDF-A8D84267ED66}" type="datetime1">
              <a:rPr lang="cs-CZ" smtClean="0"/>
              <a:t>16.04.2025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61784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F29A47D0-5042-4E5C-914C-50638C19EDC3}" type="datetime1">
              <a:rPr lang="cs-CZ" smtClean="0"/>
              <a:t>16.04.2025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409025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60E12DD-815C-4F0E-9E3E-B97DFCD40115}" type="datetime1">
              <a:rPr lang="cs-CZ" smtClean="0"/>
              <a:t>16.04.2025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411502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5219A791-B463-4C9E-A0EC-9BE8B0732D78}" type="datetime1">
              <a:rPr lang="cs-CZ" smtClean="0"/>
              <a:t>16.04.2025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391861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CB5BBAF-1746-42C3-98FC-858BF03A87CF}" type="datetime1">
              <a:rPr lang="cs-CZ" smtClean="0"/>
              <a:t>16.04.2025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351827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E110882-DBE5-4A91-BBAD-2DC905E56F7E}" type="datetime1">
              <a:rPr lang="cs-CZ" smtClean="0"/>
              <a:t>16.04.2025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249535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D88FCA8-9782-40BF-8959-1AFEA6FE2253}" type="datetime1">
              <a:rPr lang="cs-CZ" smtClean="0"/>
              <a:t>16.04.2025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98677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152927E-F0A5-4AFE-AE8D-F53F8AAF86D4}" type="datetime1">
              <a:rPr lang="cs-CZ" smtClean="0"/>
              <a:t>16.04.2025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860EB2-85D9-40DF-A6A9-558CCE481E13}" type="slidenum">
              <a:rPr lang="cs-CZ" smtClean="0"/>
              <a:t>‹#›</a:t>
            </a:fld>
            <a:endParaRPr lang="cs-CZ"/>
          </a:p>
        </p:txBody>
      </p:sp>
    </p:spTree>
    <p:extLst>
      <p:ext uri="{BB962C8B-B14F-4D97-AF65-F5344CB8AC3E}">
        <p14:creationId xmlns:p14="http://schemas.microsoft.com/office/powerpoint/2010/main" val="176465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3DF5F-BAF7-424F-85A1-F86D84BD8EC8}" type="datetime1">
              <a:rPr lang="cs-CZ" smtClean="0"/>
              <a:t>16.04.2025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60EB2-85D9-40DF-A6A9-558CCE481E13}" type="slidenum">
              <a:rPr lang="cs-CZ" smtClean="0"/>
              <a:t>‹#›</a:t>
            </a:fld>
            <a:endParaRPr lang="cs-CZ"/>
          </a:p>
        </p:txBody>
      </p:sp>
    </p:spTree>
    <p:extLst>
      <p:ext uri="{BB962C8B-B14F-4D97-AF65-F5344CB8AC3E}">
        <p14:creationId xmlns:p14="http://schemas.microsoft.com/office/powerpoint/2010/main" val="353646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3.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10" Type="http://schemas.openxmlformats.org/officeDocument/2006/relationships/image" Target="../media/image15.png"/><Relationship Id="rId4" Type="http://schemas.openxmlformats.org/officeDocument/2006/relationships/image" Target="../media/image6.jpe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8" Type="http://schemas.openxmlformats.org/officeDocument/2006/relationships/hyperlink" Target="http://fmp.cz-pl.eu/" TargetMode="Externa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10"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10" Type="http://schemas.openxmlformats.org/officeDocument/2006/relationships/image" Target="../media/image19.png"/><Relationship Id="rId4" Type="http://schemas.openxmlformats.org/officeDocument/2006/relationships/image" Target="../media/image3.jpeg"/><Relationship Id="rId9" Type="http://schemas.openxmlformats.org/officeDocument/2006/relationships/image" Target="../media/image18.png"/></Relationships>
</file>

<file path=ppt/slides/_rels/slide5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0.png"/></Relationships>
</file>

<file path=ppt/slides/_rels/slide5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8" Type="http://schemas.openxmlformats.org/officeDocument/2006/relationships/hyperlink" Target="file:///C:\Users\vybali\AppData\Local\Microsoft\Windows\INetCache\Content.Outlook\ASIO8FV6\dotace" TargetMode="Externa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 Id="rId9" Type="http://schemas.openxmlformats.org/officeDocument/2006/relationships/image" Target="../media/image21.png"/></Relationships>
</file>

<file path=ppt/slides/_rels/slide6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6.jpeg"/></Relationships>
</file>

<file path=ppt/slides/_rels/slide6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7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euro-glacensis.cz/" TargetMode="External"/><Relationship Id="rId5" Type="http://schemas.openxmlformats.org/officeDocument/2006/relationships/image" Target="../media/image5.jpeg"/><Relationship Id="rId4" Type="http://schemas.openxmlformats.org/officeDocument/2006/relationships/image" Target="../media/image6.jpeg"/><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78A53C96-BC92-0F42-DEEF-26F7CD24EB24}"/>
              </a:ext>
            </a:extLst>
          </p:cNvPr>
          <p:cNvPicPr>
            <a:picLocks noChangeAspect="1"/>
          </p:cNvPicPr>
          <p:nvPr/>
        </p:nvPicPr>
        <p:blipFill>
          <a:blip r:embed="rId3"/>
          <a:stretch>
            <a:fillRect/>
          </a:stretch>
        </p:blipFill>
        <p:spPr>
          <a:xfrm>
            <a:off x="384898" y="388622"/>
            <a:ext cx="1144648" cy="1144648"/>
          </a:xfrm>
          <a:prstGeom prst="rect">
            <a:avLst/>
          </a:prstGeom>
        </p:spPr>
      </p:pic>
      <p:pic>
        <p:nvPicPr>
          <p:cNvPr id="5" name="Obrázek 4">
            <a:extLst>
              <a:ext uri="{FF2B5EF4-FFF2-40B4-BE49-F238E27FC236}">
                <a16:creationId xmlns:a16="http://schemas.microsoft.com/office/drawing/2014/main" id="{B5C3210F-1534-DD7D-A30E-AD6A27E6BE0E}"/>
              </a:ext>
            </a:extLst>
          </p:cNvPr>
          <p:cNvPicPr>
            <a:picLocks noChangeAspect="1"/>
          </p:cNvPicPr>
          <p:nvPr/>
        </p:nvPicPr>
        <p:blipFill>
          <a:blip r:embed="rId4"/>
          <a:stretch>
            <a:fillRect/>
          </a:stretch>
        </p:blipFill>
        <p:spPr>
          <a:xfrm>
            <a:off x="1906778" y="761138"/>
            <a:ext cx="1144648" cy="1144648"/>
          </a:xfrm>
          <a:prstGeom prst="rect">
            <a:avLst/>
          </a:prstGeom>
        </p:spPr>
      </p:pic>
      <p:pic>
        <p:nvPicPr>
          <p:cNvPr id="8" name="Obrázek 7">
            <a:extLst>
              <a:ext uri="{FF2B5EF4-FFF2-40B4-BE49-F238E27FC236}">
                <a16:creationId xmlns:a16="http://schemas.microsoft.com/office/drawing/2014/main" id="{358962C6-E452-9E28-F931-5555CC3B699D}"/>
              </a:ext>
            </a:extLst>
          </p:cNvPr>
          <p:cNvPicPr>
            <a:picLocks noChangeAspect="1"/>
          </p:cNvPicPr>
          <p:nvPr/>
        </p:nvPicPr>
        <p:blipFill>
          <a:blip r:embed="rId5"/>
          <a:stretch>
            <a:fillRect/>
          </a:stretch>
        </p:blipFill>
        <p:spPr>
          <a:xfrm>
            <a:off x="9903262" y="370335"/>
            <a:ext cx="766858" cy="1144648"/>
          </a:xfrm>
          <a:prstGeom prst="rect">
            <a:avLst/>
          </a:prstGeom>
        </p:spPr>
      </p:pic>
      <p:pic>
        <p:nvPicPr>
          <p:cNvPr id="9" name="Obrázek 8">
            <a:extLst>
              <a:ext uri="{FF2B5EF4-FFF2-40B4-BE49-F238E27FC236}">
                <a16:creationId xmlns:a16="http://schemas.microsoft.com/office/drawing/2014/main" id="{6A3D4D52-4784-B32C-57B8-223FB33E9860}"/>
              </a:ext>
            </a:extLst>
          </p:cNvPr>
          <p:cNvPicPr>
            <a:picLocks noChangeAspect="1"/>
          </p:cNvPicPr>
          <p:nvPr/>
        </p:nvPicPr>
        <p:blipFill>
          <a:blip r:embed="rId6"/>
          <a:stretch>
            <a:fillRect/>
          </a:stretch>
        </p:blipFill>
        <p:spPr>
          <a:xfrm>
            <a:off x="10670120" y="1529456"/>
            <a:ext cx="1167023" cy="1167023"/>
          </a:xfrm>
          <a:prstGeom prst="rect">
            <a:avLst/>
          </a:prstGeom>
        </p:spPr>
      </p:pic>
      <p:pic>
        <p:nvPicPr>
          <p:cNvPr id="12" name="Obrázek 11">
            <a:extLst>
              <a:ext uri="{FF2B5EF4-FFF2-40B4-BE49-F238E27FC236}">
                <a16:creationId xmlns:a16="http://schemas.microsoft.com/office/drawing/2014/main" id="{ACEEE7DD-2858-330C-8747-F0099E46B3E6}"/>
              </a:ext>
            </a:extLst>
          </p:cNvPr>
          <p:cNvPicPr>
            <a:picLocks noChangeAspect="1"/>
          </p:cNvPicPr>
          <p:nvPr/>
        </p:nvPicPr>
        <p:blipFill>
          <a:blip r:embed="rId7"/>
          <a:stretch>
            <a:fillRect/>
          </a:stretch>
        </p:blipFill>
        <p:spPr>
          <a:xfrm>
            <a:off x="11813095" y="4736049"/>
            <a:ext cx="390803" cy="390803"/>
          </a:xfrm>
          <a:prstGeom prst="rect">
            <a:avLst/>
          </a:prstGeom>
        </p:spPr>
      </p:pic>
      <p:pic>
        <p:nvPicPr>
          <p:cNvPr id="15" name="Obrázek 14">
            <a:extLst>
              <a:ext uri="{FF2B5EF4-FFF2-40B4-BE49-F238E27FC236}">
                <a16:creationId xmlns:a16="http://schemas.microsoft.com/office/drawing/2014/main" id="{C5C92C27-4852-7414-29AB-3F832AA8341D}"/>
              </a:ext>
            </a:extLst>
          </p:cNvPr>
          <p:cNvPicPr>
            <a:picLocks noChangeAspect="1"/>
          </p:cNvPicPr>
          <p:nvPr/>
        </p:nvPicPr>
        <p:blipFill>
          <a:blip r:embed="rId8"/>
          <a:stretch>
            <a:fillRect/>
          </a:stretch>
        </p:blipFill>
        <p:spPr>
          <a:xfrm>
            <a:off x="0" y="4736050"/>
            <a:ext cx="390803" cy="390803"/>
          </a:xfrm>
          <a:prstGeom prst="rect">
            <a:avLst/>
          </a:prstGeom>
        </p:spPr>
      </p:pic>
      <p:pic>
        <p:nvPicPr>
          <p:cNvPr id="16" name="Obrázek 15">
            <a:extLst>
              <a:ext uri="{FF2B5EF4-FFF2-40B4-BE49-F238E27FC236}">
                <a16:creationId xmlns:a16="http://schemas.microsoft.com/office/drawing/2014/main" id="{4FCD72CF-94C2-49A8-9B0F-0553C665CF1F}"/>
              </a:ext>
            </a:extLst>
          </p:cNvPr>
          <p:cNvPicPr>
            <a:picLocks noChangeAspect="1"/>
          </p:cNvPicPr>
          <p:nvPr/>
        </p:nvPicPr>
        <p:blipFill>
          <a:blip r:embed="rId9"/>
          <a:stretch>
            <a:fillRect/>
          </a:stretch>
        </p:blipFill>
        <p:spPr>
          <a:xfrm>
            <a:off x="1287763" y="5816259"/>
            <a:ext cx="1886764" cy="627047"/>
          </a:xfrm>
          <a:prstGeom prst="rect">
            <a:avLst/>
          </a:prstGeom>
        </p:spPr>
      </p:pic>
      <p:pic>
        <p:nvPicPr>
          <p:cNvPr id="17" name="Obrázek 16">
            <a:extLst>
              <a:ext uri="{FF2B5EF4-FFF2-40B4-BE49-F238E27FC236}">
                <a16:creationId xmlns:a16="http://schemas.microsoft.com/office/drawing/2014/main" id="{4D75712D-83DD-44A3-B913-7C97BF3C7C8C}"/>
              </a:ext>
            </a:extLst>
          </p:cNvPr>
          <p:cNvPicPr>
            <a:picLocks noChangeAspect="1"/>
          </p:cNvPicPr>
          <p:nvPr/>
        </p:nvPicPr>
        <p:blipFill>
          <a:blip r:embed="rId10"/>
          <a:stretch>
            <a:fillRect/>
          </a:stretch>
        </p:blipFill>
        <p:spPr>
          <a:xfrm>
            <a:off x="4800978" y="5754675"/>
            <a:ext cx="383960" cy="529600"/>
          </a:xfrm>
          <a:prstGeom prst="rect">
            <a:avLst/>
          </a:prstGeom>
        </p:spPr>
      </p:pic>
      <p:pic>
        <p:nvPicPr>
          <p:cNvPr id="18" name="Obrázek 17">
            <a:extLst>
              <a:ext uri="{FF2B5EF4-FFF2-40B4-BE49-F238E27FC236}">
                <a16:creationId xmlns:a16="http://schemas.microsoft.com/office/drawing/2014/main" id="{DA120D4C-5261-4BF2-9A68-46A2290EBDA5}"/>
              </a:ext>
            </a:extLst>
          </p:cNvPr>
          <p:cNvPicPr>
            <a:picLocks noChangeAspect="1"/>
          </p:cNvPicPr>
          <p:nvPr/>
        </p:nvPicPr>
        <p:blipFill>
          <a:blip r:embed="rId11"/>
          <a:stretch>
            <a:fillRect/>
          </a:stretch>
        </p:blipFill>
        <p:spPr>
          <a:xfrm>
            <a:off x="7309387" y="5685947"/>
            <a:ext cx="484371" cy="605544"/>
          </a:xfrm>
          <a:prstGeom prst="rect">
            <a:avLst/>
          </a:prstGeom>
        </p:spPr>
      </p:pic>
      <p:pic>
        <p:nvPicPr>
          <p:cNvPr id="19" name="Obrázek 18">
            <a:extLst>
              <a:ext uri="{FF2B5EF4-FFF2-40B4-BE49-F238E27FC236}">
                <a16:creationId xmlns:a16="http://schemas.microsoft.com/office/drawing/2014/main" id="{B9F7EBB8-A65B-416D-9480-31857A2B4BF9}"/>
              </a:ext>
            </a:extLst>
          </p:cNvPr>
          <p:cNvPicPr>
            <a:picLocks noChangeAspect="1"/>
          </p:cNvPicPr>
          <p:nvPr/>
        </p:nvPicPr>
        <p:blipFill>
          <a:blip r:embed="rId12"/>
          <a:stretch>
            <a:fillRect/>
          </a:stretch>
        </p:blipFill>
        <p:spPr>
          <a:xfrm>
            <a:off x="5853475" y="5621699"/>
            <a:ext cx="787375" cy="787375"/>
          </a:xfrm>
          <a:prstGeom prst="rect">
            <a:avLst/>
          </a:prstGeom>
        </p:spPr>
      </p:pic>
      <p:pic>
        <p:nvPicPr>
          <p:cNvPr id="20" name="Obrázek 19">
            <a:extLst>
              <a:ext uri="{FF2B5EF4-FFF2-40B4-BE49-F238E27FC236}">
                <a16:creationId xmlns:a16="http://schemas.microsoft.com/office/drawing/2014/main" id="{E9CBDBA6-4F79-4DBF-ACF7-964F2265AB0E}"/>
              </a:ext>
            </a:extLst>
          </p:cNvPr>
          <p:cNvPicPr>
            <a:picLocks noChangeAspect="1"/>
          </p:cNvPicPr>
          <p:nvPr/>
        </p:nvPicPr>
        <p:blipFill>
          <a:blip r:embed="rId13"/>
          <a:stretch>
            <a:fillRect/>
          </a:stretch>
        </p:blipFill>
        <p:spPr>
          <a:xfrm>
            <a:off x="3556509" y="5779844"/>
            <a:ext cx="550140" cy="541696"/>
          </a:xfrm>
          <a:prstGeom prst="rect">
            <a:avLst/>
          </a:prstGeom>
        </p:spPr>
      </p:pic>
      <p:pic>
        <p:nvPicPr>
          <p:cNvPr id="21" name="Obrázek 20" descr="Obsah obrázku text, klipart&#10;&#10;Popis byl vytvořen automaticky">
            <a:extLst>
              <a:ext uri="{FF2B5EF4-FFF2-40B4-BE49-F238E27FC236}">
                <a16:creationId xmlns:a16="http://schemas.microsoft.com/office/drawing/2014/main" id="{710AE3A5-34FA-4979-83B9-6564D5AFA053}"/>
              </a:ext>
            </a:extLst>
          </p:cNvPr>
          <p:cNvPicPr>
            <a:picLocks noChangeAspect="1"/>
          </p:cNvPicPr>
          <p:nvPr/>
        </p:nvPicPr>
        <p:blipFill>
          <a:blip r:embed="rId14"/>
          <a:stretch>
            <a:fillRect/>
          </a:stretch>
        </p:blipFill>
        <p:spPr>
          <a:xfrm>
            <a:off x="8491883" y="5709985"/>
            <a:ext cx="2178237" cy="699089"/>
          </a:xfrm>
          <a:prstGeom prst="rect">
            <a:avLst/>
          </a:prstGeom>
        </p:spPr>
      </p:pic>
      <p:sp>
        <p:nvSpPr>
          <p:cNvPr id="2" name="TextovéPole 1">
            <a:extLst>
              <a:ext uri="{FF2B5EF4-FFF2-40B4-BE49-F238E27FC236}">
                <a16:creationId xmlns:a16="http://schemas.microsoft.com/office/drawing/2014/main" id="{039531BC-3B3E-47BC-A452-9779CFA8F44F}"/>
              </a:ext>
            </a:extLst>
          </p:cNvPr>
          <p:cNvSpPr txBox="1"/>
          <p:nvPr/>
        </p:nvSpPr>
        <p:spPr>
          <a:xfrm>
            <a:off x="381901" y="2792126"/>
            <a:ext cx="11431194" cy="2154436"/>
          </a:xfrm>
          <a:prstGeom prst="rect">
            <a:avLst/>
          </a:prstGeom>
          <a:noFill/>
        </p:spPr>
        <p:txBody>
          <a:bodyPr wrap="square" rtlCol="0">
            <a:spAutoFit/>
          </a:bodyPr>
          <a:lstStyle/>
          <a:p>
            <a:pPr algn="ctr"/>
            <a:r>
              <a:rPr lang="cs-CZ" altLang="cs-CZ" sz="3600" b="1" cap="small" dirty="0">
                <a:solidFill>
                  <a:srgbClr val="000099"/>
                </a:solidFill>
                <a:latin typeface="Arial" charset="0"/>
                <a:cs typeface="Arial" charset="0"/>
              </a:rPr>
              <a:t>Fond Malých Projektů 2021 – 2027 </a:t>
            </a:r>
            <a:endParaRPr lang="pl-PL" sz="3600" b="1" cap="small" dirty="0">
              <a:solidFill>
                <a:srgbClr val="000099"/>
              </a:solidFill>
              <a:latin typeface="Arial" panose="020B0604020202020204" pitchFamily="34" charset="0"/>
              <a:ea typeface="+mj-ea"/>
              <a:cs typeface="Arial" panose="020B0604020202020204" pitchFamily="34" charset="0"/>
            </a:endParaRPr>
          </a:p>
          <a:p>
            <a:pPr algn="ctr"/>
            <a:r>
              <a:rPr lang="pl-PL" altLang="cs-CZ" sz="3600" b="1" cap="small" dirty="0">
                <a:solidFill>
                  <a:srgbClr val="FF6600"/>
                </a:solidFill>
                <a:latin typeface="Arial" charset="0"/>
                <a:cs typeface="Arial" charset="0"/>
              </a:rPr>
              <a:t>Fundusz Małych Projektów 2021 - 2027</a:t>
            </a:r>
          </a:p>
          <a:p>
            <a:pPr algn="ctr"/>
            <a:endParaRPr lang="pl-PL" sz="2200" b="1" dirty="0">
              <a:solidFill>
                <a:srgbClr val="003399"/>
              </a:solidFill>
              <a:latin typeface="Arial" panose="020B0604020202020204" pitchFamily="34" charset="0"/>
              <a:ea typeface="+mj-ea"/>
              <a:cs typeface="Arial" panose="020B0604020202020204" pitchFamily="34" charset="0"/>
            </a:endParaRPr>
          </a:p>
          <a:p>
            <a:pPr algn="ctr"/>
            <a:r>
              <a:rPr lang="pl-PL" sz="2000" b="1" dirty="0">
                <a:solidFill>
                  <a:srgbClr val="000099"/>
                </a:solidFill>
                <a:latin typeface="Arial" panose="020B0604020202020204" pitchFamily="34" charset="0"/>
                <a:ea typeface="+mj-ea"/>
                <a:cs typeface="Arial" panose="020B0604020202020204" pitchFamily="34" charset="0"/>
              </a:rPr>
              <a:t>Program INTERREG  </a:t>
            </a:r>
          </a:p>
          <a:p>
            <a:pPr algn="ctr"/>
            <a:r>
              <a:rPr lang="pl-PL" sz="2000" b="1" dirty="0">
                <a:solidFill>
                  <a:srgbClr val="000099"/>
                </a:solidFill>
                <a:latin typeface="Arial" panose="020B0604020202020204" pitchFamily="34" charset="0"/>
                <a:ea typeface="+mj-ea"/>
                <a:cs typeface="Arial" panose="020B0604020202020204" pitchFamily="34" charset="0"/>
              </a:rPr>
              <a:t>ČESKO – POLSKO | </a:t>
            </a:r>
            <a:r>
              <a:rPr lang="pl-PL" sz="2000" b="1" dirty="0">
                <a:solidFill>
                  <a:srgbClr val="FF6600"/>
                </a:solidFill>
                <a:latin typeface="Arial" panose="020B0604020202020204" pitchFamily="34" charset="0"/>
                <a:ea typeface="+mj-ea"/>
                <a:cs typeface="Arial" panose="020B0604020202020204" pitchFamily="34" charset="0"/>
              </a:rPr>
              <a:t>CZECHY – POLSKA      </a:t>
            </a:r>
            <a:endParaRPr lang="cs-CZ" sz="2000" b="1" dirty="0">
              <a:solidFill>
                <a:srgbClr val="FF6600"/>
              </a:solidFill>
              <a:latin typeface="Arial" panose="020B0604020202020204" pitchFamily="34" charset="0"/>
              <a:ea typeface="+mj-ea"/>
              <a:cs typeface="Arial" panose="020B0604020202020204" pitchFamily="34" charset="0"/>
            </a:endParaRPr>
          </a:p>
        </p:txBody>
      </p:sp>
      <p:pic>
        <p:nvPicPr>
          <p:cNvPr id="22" name="Obrázek 21" descr="Obsah obrázku text&#10;&#10;Popis byl vytvořen automaticky">
            <a:extLst>
              <a:ext uri="{FF2B5EF4-FFF2-40B4-BE49-F238E27FC236}">
                <a16:creationId xmlns:a16="http://schemas.microsoft.com/office/drawing/2014/main" id="{AA56AFA2-8440-4365-B90E-8A711D35DEE6}"/>
              </a:ext>
            </a:extLst>
          </p:cNvPr>
          <p:cNvPicPr>
            <a:picLocks noChangeAspect="1"/>
          </p:cNvPicPr>
          <p:nvPr/>
        </p:nvPicPr>
        <p:blipFill>
          <a:blip r:embed="rId15"/>
          <a:stretch>
            <a:fillRect/>
          </a:stretch>
        </p:blipFill>
        <p:spPr>
          <a:xfrm>
            <a:off x="3777791" y="547585"/>
            <a:ext cx="4809754" cy="1200914"/>
          </a:xfrm>
          <a:prstGeom prst="rect">
            <a:avLst/>
          </a:prstGeom>
        </p:spPr>
      </p:pic>
    </p:spTree>
    <p:extLst>
      <p:ext uri="{BB962C8B-B14F-4D97-AF65-F5344CB8AC3E}">
        <p14:creationId xmlns:p14="http://schemas.microsoft.com/office/powerpoint/2010/main" val="2273335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7AA7FAD-44B5-4A8D-A293-9A9742D08A2D}"/>
              </a:ext>
            </a:extLst>
          </p:cNvPr>
          <p:cNvPicPr>
            <a:picLocks noChangeAspect="1"/>
          </p:cNvPicPr>
          <p:nvPr/>
        </p:nvPicPr>
        <p:blipFill>
          <a:blip r:embed="rId2"/>
          <a:stretch>
            <a:fillRect/>
          </a:stretch>
        </p:blipFill>
        <p:spPr>
          <a:xfrm>
            <a:off x="1373688" y="5372044"/>
            <a:ext cx="1144648" cy="1144648"/>
          </a:xfrm>
          <a:prstGeom prst="rect">
            <a:avLst/>
          </a:prstGeom>
        </p:spPr>
      </p:pic>
      <p:pic>
        <p:nvPicPr>
          <p:cNvPr id="16" name="Obrázek 15">
            <a:extLst>
              <a:ext uri="{FF2B5EF4-FFF2-40B4-BE49-F238E27FC236}">
                <a16:creationId xmlns:a16="http://schemas.microsoft.com/office/drawing/2014/main" id="{ACD95DFB-D7DA-4C16-8C30-24442163276B}"/>
              </a:ext>
            </a:extLst>
          </p:cNvPr>
          <p:cNvPicPr>
            <a:picLocks noChangeAspect="1"/>
          </p:cNvPicPr>
          <p:nvPr/>
        </p:nvPicPr>
        <p:blipFill>
          <a:blip r:embed="rId3"/>
          <a:stretch>
            <a:fillRect/>
          </a:stretch>
        </p:blipFill>
        <p:spPr>
          <a:xfrm>
            <a:off x="11002108" y="5433660"/>
            <a:ext cx="1047175" cy="1047175"/>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149953012"/>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Typy Malých Projektů</a:t>
                      </a:r>
                    </a:p>
                    <a:p>
                      <a:pPr marL="285750" indent="-285750" algn="just">
                        <a:lnSpc>
                          <a:spcPct val="120000"/>
                        </a:lnSpc>
                        <a:spcBef>
                          <a:spcPts val="0"/>
                        </a:spcBef>
                        <a:buFont typeface="Wingdings" panose="05000000000000000000" pitchFamily="2" charset="2"/>
                        <a:buChar char="q"/>
                      </a:pPr>
                      <a:endParaRPr lang="cs-CZ" altLang="cs-CZ" sz="1700" b="1"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altLang="cs-CZ" sz="2000" b="1" dirty="0">
                          <a:solidFill>
                            <a:srgbClr val="000099"/>
                          </a:solidFill>
                          <a:effectLst/>
                        </a:rPr>
                        <a:t>společný malý projekt s principem vedoucího partnera (typ A):</a:t>
                      </a:r>
                    </a:p>
                    <a:p>
                      <a:pPr marL="342900" lvl="0" indent="-342900" algn="just">
                        <a:lnSpc>
                          <a:spcPct val="100000"/>
                        </a:lnSpc>
                        <a:spcBef>
                          <a:spcPts val="400"/>
                        </a:spcBef>
                        <a:spcAft>
                          <a:spcPts val="400"/>
                        </a:spcAft>
                        <a:buFont typeface="Arial" panose="020B0604020202020204" pitchFamily="34" charset="0"/>
                        <a:buChar char="•"/>
                      </a:pPr>
                      <a:r>
                        <a:rPr lang="cs-CZ" altLang="cs-CZ" sz="1700" b="0" dirty="0">
                          <a:solidFill>
                            <a:srgbClr val="000099"/>
                          </a:solidFill>
                          <a:effectLst/>
                        </a:rPr>
                        <a:t>Jeden z partnerů převezme odpovědnost za projekt jako celek</a:t>
                      </a:r>
                    </a:p>
                    <a:p>
                      <a:pPr marL="342900" lvl="0" indent="-342900" algn="just">
                        <a:lnSpc>
                          <a:spcPct val="100000"/>
                        </a:lnSpc>
                        <a:spcBef>
                          <a:spcPts val="400"/>
                        </a:spcBef>
                        <a:spcAft>
                          <a:spcPts val="400"/>
                        </a:spcAft>
                        <a:buFont typeface="Arial" panose="020B0604020202020204" pitchFamily="34" charset="0"/>
                        <a:buChar char="•"/>
                      </a:pPr>
                      <a:r>
                        <a:rPr lang="cs-CZ" altLang="cs-CZ" sz="1700" b="0" dirty="0">
                          <a:solidFill>
                            <a:srgbClr val="000099"/>
                          </a:solidFill>
                          <a:effectLst/>
                        </a:rPr>
                        <a:t>VP předkládá společnou projektovou žádost</a:t>
                      </a:r>
                    </a:p>
                    <a:p>
                      <a:pPr marL="342900" lvl="0" indent="-342900" algn="just">
                        <a:lnSpc>
                          <a:spcPct val="100000"/>
                        </a:lnSpc>
                        <a:spcBef>
                          <a:spcPts val="400"/>
                        </a:spcBef>
                        <a:spcAft>
                          <a:spcPts val="400"/>
                        </a:spcAft>
                        <a:buFont typeface="Arial" panose="020B0604020202020204" pitchFamily="34" charset="0"/>
                        <a:buChar char="•"/>
                      </a:pPr>
                      <a:r>
                        <a:rPr lang="cs-CZ" altLang="cs-CZ" sz="1700" b="0" dirty="0">
                          <a:solidFill>
                            <a:srgbClr val="000099"/>
                          </a:solidFill>
                          <a:effectLst/>
                        </a:rPr>
                        <a:t>Partneři odpovídají za svůj dílčí rozpočet</a:t>
                      </a:r>
                    </a:p>
                    <a:p>
                      <a:pPr marL="342900" lvl="0" indent="-342900" algn="just">
                        <a:lnSpc>
                          <a:spcPct val="100000"/>
                        </a:lnSpc>
                        <a:spcBef>
                          <a:spcPts val="400"/>
                        </a:spcBef>
                        <a:spcAft>
                          <a:spcPts val="400"/>
                        </a:spcAft>
                        <a:buFont typeface="Arial" panose="020B0604020202020204" pitchFamily="34" charset="0"/>
                        <a:buChar char="•"/>
                      </a:pPr>
                      <a:r>
                        <a:rPr lang="cs-CZ" altLang="cs-CZ" sz="1700" b="0" dirty="0">
                          <a:solidFill>
                            <a:srgbClr val="000099"/>
                          </a:solidFill>
                          <a:effectLst/>
                        </a:rPr>
                        <a:t>Smlouva o financování se uzavírá s VP</a:t>
                      </a:r>
                    </a:p>
                  </a:txBody>
                  <a:tcPr/>
                </a:tc>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FF6600"/>
                          </a:solidFill>
                          <a:effectLst>
                            <a:outerShdw blurRad="38100" dist="38100" dir="2700000" algn="tl">
                              <a:srgbClr val="000000">
                                <a:alpha val="43137"/>
                              </a:srgbClr>
                            </a:outerShdw>
                          </a:effectLst>
                          <a:latin typeface="Calibri  "/>
                          <a:cs typeface="Arial" charset="0"/>
                        </a:rPr>
                        <a:t>Typy Małych Projektów</a:t>
                      </a:r>
                    </a:p>
                    <a:p>
                      <a:pPr marL="285750" indent="-285750" algn="just">
                        <a:lnSpc>
                          <a:spcPct val="120000"/>
                        </a:lnSpc>
                        <a:spcBef>
                          <a:spcPts val="0"/>
                        </a:spcBef>
                        <a:buFont typeface="Wingdings" panose="05000000000000000000" pitchFamily="2" charset="2"/>
                        <a:buChar char="q"/>
                      </a:pPr>
                      <a:endParaRPr lang="cs-CZ" altLang="cs-CZ" sz="1700" b="1"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altLang="cs-CZ" sz="2000" b="1" dirty="0" err="1">
                          <a:solidFill>
                            <a:srgbClr val="FF6600"/>
                          </a:solidFill>
                          <a:effectLst/>
                        </a:rPr>
                        <a:t>wspólny</a:t>
                      </a:r>
                      <a:r>
                        <a:rPr lang="cs-CZ" altLang="cs-CZ" sz="2000" b="1" dirty="0">
                          <a:solidFill>
                            <a:srgbClr val="FF6600"/>
                          </a:solidFill>
                          <a:effectLst/>
                        </a:rPr>
                        <a:t> </a:t>
                      </a:r>
                      <a:r>
                        <a:rPr lang="cs-CZ" altLang="cs-CZ" sz="2000" b="1" dirty="0" err="1">
                          <a:solidFill>
                            <a:srgbClr val="FF6600"/>
                          </a:solidFill>
                          <a:effectLst/>
                        </a:rPr>
                        <a:t>mały</a:t>
                      </a:r>
                      <a:r>
                        <a:rPr lang="cs-CZ" altLang="cs-CZ" sz="2000" b="1" dirty="0">
                          <a:solidFill>
                            <a:srgbClr val="FF6600"/>
                          </a:solidFill>
                          <a:effectLst/>
                        </a:rPr>
                        <a:t> projekt z partnerem </a:t>
                      </a:r>
                      <a:r>
                        <a:rPr lang="pl-PL" altLang="cs-CZ" sz="2000" b="1" dirty="0">
                          <a:solidFill>
                            <a:srgbClr val="FF6600"/>
                          </a:solidFill>
                        </a:rPr>
                        <a:t>wiodącym (typ A):</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rPr>
                        <a:t>Jeden z partnerów przejmuje odpowiedzialność za projekt jako całoś</a:t>
                      </a:r>
                      <a:r>
                        <a:rPr lang="pl-PL" altLang="cs-CZ" sz="2000" b="0" dirty="0">
                          <a:solidFill>
                            <a:srgbClr val="FF6600"/>
                          </a:solidFill>
                        </a:rPr>
                        <a:t>ć</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rPr>
                        <a:t>PW składa wspólny wniosek projektowy </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rPr>
                        <a:t>Partnerzy odpowiadają za swoją część budżetu</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rPr>
                        <a:t>Umowa o dofinasowaniu zawierana jest z PW</a:t>
                      </a:r>
                    </a:p>
                    <a:p>
                      <a:pPr marL="342900" lvl="0" indent="-342900" algn="just">
                        <a:lnSpc>
                          <a:spcPct val="100000"/>
                        </a:lnSpc>
                        <a:spcBef>
                          <a:spcPts val="400"/>
                        </a:spcBef>
                        <a:spcAft>
                          <a:spcPts val="400"/>
                        </a:spcAft>
                        <a:buFont typeface="Arial" panose="020B0604020202020204" pitchFamily="34" charset="0"/>
                        <a:buChar char="•"/>
                      </a:pPr>
                      <a:endParaRPr lang="pl-PL" altLang="cs-CZ" sz="17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F694CC96-289A-497D-8751-60F1EA0E18E4}"/>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F2E48E72-AED5-474F-B947-16C4FC234640}"/>
              </a:ext>
            </a:extLst>
          </p:cNvPr>
          <p:cNvPicPr>
            <a:picLocks noChangeAspect="1"/>
          </p:cNvPicPr>
          <p:nvPr/>
        </p:nvPicPr>
        <p:blipFill>
          <a:blip r:embed="rId8"/>
          <a:stretch>
            <a:fillRect/>
          </a:stretch>
        </p:blipFill>
        <p:spPr>
          <a:xfrm>
            <a:off x="9901142" y="5713352"/>
            <a:ext cx="766858" cy="1144648"/>
          </a:xfrm>
          <a:prstGeom prst="rect">
            <a:avLst/>
          </a:prstGeom>
        </p:spPr>
      </p:pic>
      <p:sp>
        <p:nvSpPr>
          <p:cNvPr id="5" name="Zástupný symbol pro číslo snímku 4">
            <a:extLst>
              <a:ext uri="{FF2B5EF4-FFF2-40B4-BE49-F238E27FC236}">
                <a16:creationId xmlns:a16="http://schemas.microsoft.com/office/drawing/2014/main" id="{58C42D27-CD33-4B95-81AC-8BBFB6BA00D5}"/>
              </a:ext>
            </a:extLst>
          </p:cNvPr>
          <p:cNvSpPr>
            <a:spLocks noGrp="1"/>
          </p:cNvSpPr>
          <p:nvPr>
            <p:ph type="sldNum" sz="quarter" idx="12"/>
          </p:nvPr>
        </p:nvSpPr>
        <p:spPr/>
        <p:txBody>
          <a:bodyPr/>
          <a:lstStyle/>
          <a:p>
            <a:fld id="{92860EB2-85D9-40DF-A6A9-558CCE481E13}" type="slidenum">
              <a:rPr lang="cs-CZ" smtClean="0"/>
              <a:t>10</a:t>
            </a:fld>
            <a:endParaRPr lang="cs-CZ"/>
          </a:p>
        </p:txBody>
      </p:sp>
    </p:spTree>
    <p:extLst>
      <p:ext uri="{BB962C8B-B14F-4D97-AF65-F5344CB8AC3E}">
        <p14:creationId xmlns:p14="http://schemas.microsoft.com/office/powerpoint/2010/main" val="93919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7AA7FAD-44B5-4A8D-A293-9A9742D08A2D}"/>
              </a:ext>
            </a:extLst>
          </p:cNvPr>
          <p:cNvPicPr>
            <a:picLocks noChangeAspect="1"/>
          </p:cNvPicPr>
          <p:nvPr/>
        </p:nvPicPr>
        <p:blipFill>
          <a:blip r:embed="rId2"/>
          <a:stretch>
            <a:fillRect/>
          </a:stretch>
        </p:blipFill>
        <p:spPr>
          <a:xfrm>
            <a:off x="1328880" y="5425907"/>
            <a:ext cx="1144648" cy="1144648"/>
          </a:xfrm>
          <a:prstGeom prst="rect">
            <a:avLst/>
          </a:prstGeom>
        </p:spPr>
      </p:pic>
      <p:pic>
        <p:nvPicPr>
          <p:cNvPr id="16" name="Obrázek 15">
            <a:extLst>
              <a:ext uri="{FF2B5EF4-FFF2-40B4-BE49-F238E27FC236}">
                <a16:creationId xmlns:a16="http://schemas.microsoft.com/office/drawing/2014/main" id="{ACD95DFB-D7DA-4C16-8C30-24442163276B}"/>
              </a:ext>
            </a:extLst>
          </p:cNvPr>
          <p:cNvPicPr>
            <a:picLocks noChangeAspect="1"/>
          </p:cNvPicPr>
          <p:nvPr/>
        </p:nvPicPr>
        <p:blipFill>
          <a:blip r:embed="rId3"/>
          <a:stretch>
            <a:fillRect/>
          </a:stretch>
        </p:blipFill>
        <p:spPr>
          <a:xfrm>
            <a:off x="10895389" y="5433661"/>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361980822"/>
              </p:ext>
            </p:extLst>
          </p:nvPr>
        </p:nvGraphicFramePr>
        <p:xfrm>
          <a:off x="401652" y="1033801"/>
          <a:ext cx="11399545" cy="4349496"/>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Typy Malých Projektů</a:t>
                      </a:r>
                    </a:p>
                    <a:p>
                      <a:pPr marL="285750" indent="-285750" algn="just">
                        <a:lnSpc>
                          <a:spcPct val="120000"/>
                        </a:lnSpc>
                        <a:spcBef>
                          <a:spcPts val="0"/>
                        </a:spcBef>
                        <a:buFont typeface="Wingdings" panose="05000000000000000000" pitchFamily="2" charset="2"/>
                        <a:buChar char="q"/>
                      </a:pPr>
                      <a:endParaRPr lang="cs-CZ" altLang="cs-CZ" sz="1700" b="1"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altLang="pl-PL" sz="2000" b="1" dirty="0">
                          <a:solidFill>
                            <a:srgbClr val="000099"/>
                          </a:solidFill>
                          <a:effectLst/>
                          <a:cs typeface="Times New Roman" panose="02020603050405020304" pitchFamily="18" charset="0"/>
                        </a:rPr>
                        <a:t>samostatný malý projekt (typ C)</a:t>
                      </a:r>
                      <a:r>
                        <a:rPr lang="pl-PL" altLang="pl-PL" sz="2000" b="0" dirty="0">
                          <a:solidFill>
                            <a:srgbClr val="000099"/>
                          </a:solidFill>
                          <a:effectLst/>
                          <a:cs typeface="Times New Roman" panose="02020603050405020304" pitchFamily="18" charset="0"/>
                        </a:rPr>
                        <a:t>, kdy finanční příspěvek má pouze partner, který projekt předkládá:</a:t>
                      </a:r>
                    </a:p>
                    <a:p>
                      <a:pPr marL="342900" lvl="0" indent="-342900" algn="just">
                        <a:lnSpc>
                          <a:spcPct val="100000"/>
                        </a:lnSpc>
                        <a:spcBef>
                          <a:spcPts val="400"/>
                        </a:spcBef>
                        <a:spcAft>
                          <a:spcPts val="400"/>
                        </a:spcAft>
                        <a:buFont typeface="Arial" panose="020B0604020202020204" pitchFamily="34" charset="0"/>
                        <a:buChar char="•"/>
                      </a:pPr>
                      <a:r>
                        <a:rPr lang="pl-PL" altLang="pl-PL" sz="1700" b="0" dirty="0">
                          <a:solidFill>
                            <a:srgbClr val="000099"/>
                          </a:solidFill>
                          <a:effectLst/>
                          <a:cs typeface="Times New Roman" panose="02020603050405020304" pitchFamily="18" charset="0"/>
                        </a:rPr>
                        <a:t>Jedná se o projekt bez finanční účasti zahraničního partnera</a:t>
                      </a:r>
                    </a:p>
                    <a:p>
                      <a:pPr marL="342900" lvl="0" indent="-342900" algn="just">
                        <a:lnSpc>
                          <a:spcPct val="100000"/>
                        </a:lnSpc>
                        <a:spcBef>
                          <a:spcPts val="400"/>
                        </a:spcBef>
                        <a:spcAft>
                          <a:spcPts val="400"/>
                        </a:spcAft>
                        <a:buFont typeface="Arial" panose="020B0604020202020204" pitchFamily="34" charset="0"/>
                        <a:buChar char="•"/>
                      </a:pPr>
                      <a:r>
                        <a:rPr lang="pl-PL" altLang="pl-PL" sz="1700" b="0" dirty="0">
                          <a:solidFill>
                            <a:srgbClr val="000099"/>
                          </a:solidFill>
                          <a:effectLst/>
                          <a:cs typeface="Times New Roman" panose="02020603050405020304" pitchFamily="18" charset="0"/>
                        </a:rPr>
                        <a:t>Žadatel žádá o finanční prostředky na celý malý projekt, který řídí</a:t>
                      </a:r>
                    </a:p>
                    <a:p>
                      <a:pPr marL="342900" lvl="0" indent="-342900" algn="just">
                        <a:lnSpc>
                          <a:spcPct val="100000"/>
                        </a:lnSpc>
                        <a:spcBef>
                          <a:spcPts val="400"/>
                        </a:spcBef>
                        <a:spcAft>
                          <a:spcPts val="400"/>
                        </a:spcAft>
                        <a:buFont typeface="Arial" panose="020B0604020202020204" pitchFamily="34" charset="0"/>
                        <a:buChar char="•"/>
                      </a:pPr>
                      <a:r>
                        <a:rPr lang="pl-PL" altLang="pl-PL" sz="1700" b="0" dirty="0">
                          <a:solidFill>
                            <a:srgbClr val="000099"/>
                          </a:solidFill>
                          <a:effectLst/>
                          <a:cs typeface="Times New Roman" panose="02020603050405020304" pitchFamily="18" charset="0"/>
                        </a:rPr>
                        <a:t>partner se projektu účastní ve fázi přípravy a realizace, zapojuje do malého projektu vlastní personál.</a:t>
                      </a:r>
                    </a:p>
                    <a:p>
                      <a:pPr marL="342900" lvl="0" indent="-342900" algn="just">
                        <a:lnSpc>
                          <a:spcPct val="100000"/>
                        </a:lnSpc>
                        <a:spcBef>
                          <a:spcPts val="400"/>
                        </a:spcBef>
                        <a:spcAft>
                          <a:spcPts val="400"/>
                        </a:spcAft>
                        <a:buFont typeface="Arial" panose="020B0604020202020204" pitchFamily="34" charset="0"/>
                        <a:buChar char="•"/>
                      </a:pPr>
                      <a:endParaRPr lang="pl-PL" altLang="pl-PL" sz="2000" b="0" dirty="0">
                        <a:solidFill>
                          <a:srgbClr val="000099"/>
                        </a:solidFill>
                        <a:effectLst/>
                        <a:cs typeface="Times New Roman" panose="02020603050405020304" pitchFamily="18" charset="0"/>
                      </a:endParaRPr>
                    </a:p>
                  </a:txBody>
                  <a:tcPr/>
                </a:tc>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FF6600"/>
                          </a:solidFill>
                          <a:effectLst>
                            <a:outerShdw blurRad="38100" dist="38100" dir="2700000" algn="tl">
                              <a:srgbClr val="000000">
                                <a:alpha val="43137"/>
                              </a:srgbClr>
                            </a:outerShdw>
                          </a:effectLst>
                          <a:latin typeface="Calibri  "/>
                          <a:cs typeface="Arial" charset="0"/>
                        </a:rPr>
                        <a:t>Typy Małych Projektów</a:t>
                      </a:r>
                    </a:p>
                    <a:p>
                      <a:pPr marL="285750" indent="-285750" algn="just">
                        <a:lnSpc>
                          <a:spcPct val="120000"/>
                        </a:lnSpc>
                        <a:spcBef>
                          <a:spcPts val="0"/>
                        </a:spcBef>
                        <a:buFont typeface="Wingdings" panose="05000000000000000000" pitchFamily="2" charset="2"/>
                        <a:buChar char="q"/>
                      </a:pPr>
                      <a:endParaRPr lang="cs-CZ" altLang="cs-CZ" sz="1700" b="1"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altLang="pl-PL" sz="2000" b="1" dirty="0">
                          <a:solidFill>
                            <a:srgbClr val="FF6600"/>
                          </a:solidFill>
                          <a:effectLst/>
                          <a:cs typeface="Times New Roman" panose="02020603050405020304" pitchFamily="18" charset="0"/>
                        </a:rPr>
                        <a:t>samodzielny mały projekt (typ C)</a:t>
                      </a:r>
                      <a:r>
                        <a:rPr lang="pl-PL" altLang="pl-PL" sz="2000" b="0" dirty="0">
                          <a:solidFill>
                            <a:srgbClr val="FF6600"/>
                          </a:solidFill>
                          <a:effectLst/>
                          <a:cs typeface="Times New Roman" panose="02020603050405020304" pitchFamily="18" charset="0"/>
                        </a:rPr>
                        <a:t>, w którym tylko partner składający projekt ma udział finansowy:</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effectLst/>
                        </a:rPr>
                        <a:t>Chodzi o projekt realizowany bez udziału finansowego partnera zagranicznego</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effectLst/>
                        </a:rPr>
                        <a:t>Wnioskodawca aplikuje o dofinansowanie całego małego projektu, którym kieruje</a:t>
                      </a:r>
                    </a:p>
                    <a:p>
                      <a:pPr marL="342900" lvl="0" indent="-342900" algn="just">
                        <a:lnSpc>
                          <a:spcPct val="100000"/>
                        </a:lnSpc>
                        <a:spcBef>
                          <a:spcPts val="400"/>
                        </a:spcBef>
                        <a:spcAft>
                          <a:spcPts val="400"/>
                        </a:spcAft>
                        <a:buFont typeface="Arial" panose="020B0604020202020204" pitchFamily="34" charset="0"/>
                        <a:buChar char="•"/>
                      </a:pPr>
                      <a:r>
                        <a:rPr lang="pl-PL" altLang="cs-CZ" sz="1700" b="0" dirty="0">
                          <a:solidFill>
                            <a:srgbClr val="FF6600"/>
                          </a:solidFill>
                          <a:effectLst/>
                        </a:rPr>
                        <a:t>Partner projektu uczestniczy w fazie przygotowania i realizacji projektu, angażując w mały projekt własny personel. </a:t>
                      </a:r>
                      <a:endParaRPr lang="cs-CZ" altLang="cs-CZ" sz="1700" b="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F694CC96-289A-497D-8751-60F1EA0E18E4}"/>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F2E48E72-AED5-474F-B947-16C4FC234640}"/>
              </a:ext>
            </a:extLst>
          </p:cNvPr>
          <p:cNvPicPr>
            <a:picLocks noChangeAspect="1"/>
          </p:cNvPicPr>
          <p:nvPr/>
        </p:nvPicPr>
        <p:blipFill>
          <a:blip r:embed="rId8"/>
          <a:stretch>
            <a:fillRect/>
          </a:stretch>
        </p:blipFill>
        <p:spPr>
          <a:xfrm>
            <a:off x="9901142" y="5713352"/>
            <a:ext cx="766858" cy="1144648"/>
          </a:xfrm>
          <a:prstGeom prst="rect">
            <a:avLst/>
          </a:prstGeom>
        </p:spPr>
      </p:pic>
      <p:sp>
        <p:nvSpPr>
          <p:cNvPr id="5" name="Zástupný symbol pro číslo snímku 4">
            <a:extLst>
              <a:ext uri="{FF2B5EF4-FFF2-40B4-BE49-F238E27FC236}">
                <a16:creationId xmlns:a16="http://schemas.microsoft.com/office/drawing/2014/main" id="{201FA219-46B1-48A4-9601-624BED575701}"/>
              </a:ext>
            </a:extLst>
          </p:cNvPr>
          <p:cNvSpPr>
            <a:spLocks noGrp="1"/>
          </p:cNvSpPr>
          <p:nvPr>
            <p:ph type="sldNum" sz="quarter" idx="12"/>
          </p:nvPr>
        </p:nvSpPr>
        <p:spPr/>
        <p:txBody>
          <a:bodyPr/>
          <a:lstStyle/>
          <a:p>
            <a:fld id="{92860EB2-85D9-40DF-A6A9-558CCE481E13}" type="slidenum">
              <a:rPr lang="cs-CZ" smtClean="0"/>
              <a:t>11</a:t>
            </a:fld>
            <a:endParaRPr lang="cs-CZ"/>
          </a:p>
        </p:txBody>
      </p:sp>
    </p:spTree>
    <p:extLst>
      <p:ext uri="{BB962C8B-B14F-4D97-AF65-F5344CB8AC3E}">
        <p14:creationId xmlns:p14="http://schemas.microsoft.com/office/powerpoint/2010/main" val="162674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677F7D48-0709-4A79-AEDF-C5249949C7A4}"/>
              </a:ext>
            </a:extLst>
          </p:cNvPr>
          <p:cNvPicPr>
            <a:picLocks noChangeAspect="1"/>
          </p:cNvPicPr>
          <p:nvPr/>
        </p:nvPicPr>
        <p:blipFill>
          <a:blip r:embed="rId2"/>
          <a:stretch>
            <a:fillRect/>
          </a:stretch>
        </p:blipFill>
        <p:spPr>
          <a:xfrm>
            <a:off x="1274019" y="5380922"/>
            <a:ext cx="1144648" cy="1144648"/>
          </a:xfrm>
          <a:prstGeom prst="rect">
            <a:avLst/>
          </a:prstGeom>
        </p:spPr>
      </p:pic>
      <p:pic>
        <p:nvPicPr>
          <p:cNvPr id="16" name="Obrázek 15">
            <a:extLst>
              <a:ext uri="{FF2B5EF4-FFF2-40B4-BE49-F238E27FC236}">
                <a16:creationId xmlns:a16="http://schemas.microsoft.com/office/drawing/2014/main" id="{8A176775-A934-4428-8F24-11848BAB8872}"/>
              </a:ext>
            </a:extLst>
          </p:cNvPr>
          <p:cNvPicPr>
            <a:picLocks noChangeAspect="1"/>
          </p:cNvPicPr>
          <p:nvPr/>
        </p:nvPicPr>
        <p:blipFill>
          <a:blip r:embed="rId3"/>
          <a:stretch>
            <a:fillRect/>
          </a:stretch>
        </p:blipFill>
        <p:spPr>
          <a:xfrm>
            <a:off x="10913144" y="535830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568706636"/>
              </p:ext>
            </p:extLst>
          </p:nvPr>
        </p:nvGraphicFramePr>
        <p:xfrm>
          <a:off x="390804" y="1033801"/>
          <a:ext cx="11410394" cy="4257143"/>
        </p:xfrm>
        <a:graphic>
          <a:graphicData uri="http://schemas.openxmlformats.org/drawingml/2006/table">
            <a:tbl>
              <a:tblPr firstRow="1" bandRow="1">
                <a:tableStyleId>{3B4B98B0-60AC-42C2-AFA5-B58CD77FA1E5}</a:tableStyleId>
              </a:tblPr>
              <a:tblGrid>
                <a:gridCol w="5575212">
                  <a:extLst>
                    <a:ext uri="{9D8B030D-6E8A-4147-A177-3AD203B41FA5}">
                      <a16:colId xmlns:a16="http://schemas.microsoft.com/office/drawing/2014/main" val="3983641993"/>
                    </a:ext>
                  </a:extLst>
                </a:gridCol>
                <a:gridCol w="583518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KRITÉRIA PŘESHRANIČNÍ SPOLUPRÁCE: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900" b="1" u="sng" kern="1200" cap="all" noProof="0" dirty="0">
                        <a:solidFill>
                          <a:srgbClr val="003399"/>
                        </a:solidFill>
                        <a:effectLst/>
                        <a:latin typeface="+mn-lt"/>
                        <a:ea typeface="+mn-ea"/>
                        <a:cs typeface="Arial" panose="020B0604020202020204" pitchFamily="34" charset="0"/>
                      </a:endParaRPr>
                    </a:p>
                    <a:p>
                      <a:pPr lvl="0"/>
                      <a:r>
                        <a:rPr lang="cs-CZ" sz="1900" b="1" kern="1200" cap="all" noProof="0" dirty="0">
                          <a:solidFill>
                            <a:srgbClr val="003399"/>
                          </a:solidFill>
                          <a:effectLst/>
                          <a:latin typeface="+mn-lt"/>
                          <a:ea typeface="+mn-ea"/>
                          <a:cs typeface="Arial" panose="020B0604020202020204" pitchFamily="34" charset="0"/>
                        </a:rPr>
                        <a:t>Projekt </a:t>
                      </a:r>
                      <a:r>
                        <a:rPr lang="cs-CZ" sz="1900" b="1" kern="1200" cap="all" noProof="0" dirty="0" err="1">
                          <a:solidFill>
                            <a:srgbClr val="003399"/>
                          </a:solidFill>
                          <a:effectLst/>
                          <a:latin typeface="+mn-lt"/>
                          <a:ea typeface="+mn-ea"/>
                          <a:cs typeface="Arial" panose="020B0604020202020204" pitchFamily="34" charset="0"/>
                        </a:rPr>
                        <a:t>SpolečnÝ</a:t>
                      </a:r>
                      <a:r>
                        <a:rPr lang="cs-CZ" sz="1900" b="1" kern="1200" cap="all" noProof="0" dirty="0">
                          <a:solidFill>
                            <a:srgbClr val="003399"/>
                          </a:solidFill>
                          <a:effectLst/>
                          <a:latin typeface="+mn-lt"/>
                          <a:ea typeface="+mn-ea"/>
                          <a:cs typeface="Arial" panose="020B0604020202020204" pitchFamily="34" charset="0"/>
                        </a:rPr>
                        <a:t> s vedoucím </a:t>
                      </a:r>
                      <a:r>
                        <a:rPr lang="cs-CZ" sz="1900" b="1" kern="1200" cap="all" dirty="0">
                          <a:solidFill>
                            <a:srgbClr val="003399"/>
                          </a:solidFill>
                          <a:effectLst/>
                          <a:latin typeface="+mn-lt"/>
                          <a:ea typeface="+mn-ea"/>
                          <a:cs typeface="Arial" panose="020B0604020202020204" pitchFamily="34" charset="0"/>
                        </a:rPr>
                        <a:t>partnerem:</a:t>
                      </a:r>
                    </a:p>
                    <a:p>
                      <a:pPr marL="1257300" lvl="2" indent="-342900">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společná příprava</a:t>
                      </a:r>
                    </a:p>
                    <a:p>
                      <a:pPr marL="1257300" lvl="2" indent="-342900">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společná realizace </a:t>
                      </a:r>
                    </a:p>
                    <a:p>
                      <a:pPr marL="1257300" lvl="2" indent="-342900">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společný personál</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cs-CZ" sz="1900" b="0" kern="1200" dirty="0">
                          <a:solidFill>
                            <a:srgbClr val="003399"/>
                          </a:solidFill>
                          <a:effectLst/>
                          <a:latin typeface="+mn-lt"/>
                          <a:ea typeface="+mn-ea"/>
                          <a:cs typeface="Arial" panose="020B0604020202020204" pitchFamily="34" charset="0"/>
                        </a:rPr>
                        <a:t>společné financování </a:t>
                      </a:r>
                    </a:p>
                    <a:p>
                      <a:pPr marL="914400" lvl="2" indent="0">
                        <a:buFont typeface="Arial" panose="020B0604020202020204" pitchFamily="34" charset="0"/>
                        <a:buNone/>
                      </a:pPr>
                      <a:endParaRPr lang="cs-CZ" sz="1900" b="0" kern="1200" dirty="0">
                        <a:solidFill>
                          <a:srgbClr val="003399"/>
                        </a:solidFill>
                        <a:effectLst/>
                        <a:latin typeface="+mn-lt"/>
                        <a:ea typeface="+mn-ea"/>
                        <a:cs typeface="Arial" panose="020B0604020202020204" pitchFamily="34" charset="0"/>
                      </a:endParaRPr>
                    </a:p>
                    <a:p>
                      <a:pPr marL="1200150" lvl="2" indent="-285750">
                        <a:buFont typeface="Arial" panose="020B0604020202020204" pitchFamily="34" charset="0"/>
                        <a:buChar char="•"/>
                      </a:pPr>
                      <a:endParaRPr lang="cs-CZ" sz="1900" b="0" kern="1200" dirty="0">
                        <a:solidFill>
                          <a:srgbClr val="003399"/>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900" b="1" kern="1200" cap="all" dirty="0">
                          <a:solidFill>
                            <a:srgbClr val="003399"/>
                          </a:solidFill>
                          <a:effectLst/>
                          <a:latin typeface="+mn-lt"/>
                          <a:ea typeface="+mn-ea"/>
                          <a:cs typeface="Arial" panose="020B0604020202020204" pitchFamily="34" charset="0"/>
                        </a:rPr>
                        <a:t>PROJEKT Samostatně </a:t>
                      </a:r>
                      <a:r>
                        <a:rPr lang="cs-CZ" sz="1900" b="1" kern="1200" cap="all" dirty="0" err="1">
                          <a:solidFill>
                            <a:srgbClr val="003399"/>
                          </a:solidFill>
                          <a:effectLst/>
                          <a:latin typeface="+mn-lt"/>
                          <a:ea typeface="+mn-ea"/>
                          <a:cs typeface="Arial" panose="020B0604020202020204" pitchFamily="34" charset="0"/>
                        </a:rPr>
                        <a:t>realizovanÝ</a:t>
                      </a:r>
                      <a:r>
                        <a:rPr lang="cs-CZ" sz="1900" b="1" kern="1200" cap="all" dirty="0">
                          <a:solidFill>
                            <a:srgbClr val="003399"/>
                          </a:solidFill>
                          <a:effectLst/>
                          <a:latin typeface="+mn-lt"/>
                          <a:ea typeface="+mn-ea"/>
                          <a:cs typeface="Arial" panose="020B0604020202020204" pitchFamily="34" charset="0"/>
                        </a:rPr>
                        <a:t>:</a:t>
                      </a:r>
                    </a:p>
                    <a:p>
                      <a:pPr marL="1257300" lvl="2" indent="-342900" algn="l" defTabSz="914400" rtl="0" eaLnBrk="1" latinLnBrk="0" hangingPunct="1">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společná příprava</a:t>
                      </a:r>
                    </a:p>
                    <a:p>
                      <a:pPr marL="1257300" lvl="2" indent="-342900" algn="l" defTabSz="914400" rtl="0" eaLnBrk="1" latinLnBrk="0" hangingPunct="1">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společná realizace </a:t>
                      </a:r>
                    </a:p>
                    <a:p>
                      <a:pPr marL="1257300" lvl="2" indent="-342900" algn="l" defTabSz="914400" rtl="0" eaLnBrk="1" latinLnBrk="0" hangingPunct="1">
                        <a:buFont typeface="Wingdings" panose="05000000000000000000" pitchFamily="2" charset="2"/>
                        <a:buChar char="Ø"/>
                      </a:pPr>
                      <a:r>
                        <a:rPr lang="cs-CZ" sz="1900" b="0" kern="1200" dirty="0">
                          <a:solidFill>
                            <a:srgbClr val="003399"/>
                          </a:solidFill>
                          <a:effectLst/>
                          <a:latin typeface="+mn-lt"/>
                          <a:ea typeface="+mn-ea"/>
                          <a:cs typeface="Arial" panose="020B0604020202020204" pitchFamily="34" charset="0"/>
                        </a:rPr>
                        <a:t>společný personál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tc>
                  <a:txBody>
                    <a:bodyPr/>
                    <a:lstStyle/>
                    <a:p>
                      <a:pPr marL="0" lvl="0" algn="ctr" defTabSz="914400" rtl="0" eaLnBrk="1" latinLnBrk="0" hangingPunct="1"/>
                      <a:r>
                        <a:rPr lang="pl-PL" sz="2200" b="1" u="sng" kern="1200" dirty="0">
                          <a:solidFill>
                            <a:srgbClr val="FF6600"/>
                          </a:solidFill>
                          <a:effectLst>
                            <a:outerShdw blurRad="38100" dist="38100" dir="2700000" algn="tl">
                              <a:srgbClr val="000000">
                                <a:alpha val="43137"/>
                              </a:srgbClr>
                            </a:outerShdw>
                          </a:effectLst>
                          <a:latin typeface="+mn-lt"/>
                          <a:ea typeface="+mn-ea"/>
                          <a:cs typeface="+mn-cs"/>
                        </a:rPr>
                        <a:t>KRYTERIA WSPÓŁPRACY TRANSGRANICZNEJ</a:t>
                      </a:r>
                      <a:endParaRPr lang="pl-PL" sz="2200" b="1" u="sng" kern="1200" cap="all" noProof="0" dirty="0">
                        <a:solidFill>
                          <a:srgbClr val="FF6600"/>
                        </a:solidFill>
                        <a:effectLst/>
                        <a:latin typeface="+mn-lt"/>
                        <a:ea typeface="+mn-ea"/>
                        <a:cs typeface="Arial" panose="020B0604020202020204" pitchFamily="34" charset="0"/>
                      </a:endParaRPr>
                    </a:p>
                    <a:p>
                      <a:pPr marL="0" lvl="0" algn="ctr" defTabSz="914400" rtl="0" eaLnBrk="1" latinLnBrk="0" hangingPunct="1"/>
                      <a:endParaRPr lang="pl-PL" sz="1900" b="1" u="sng" kern="1200" cap="all" noProof="0" dirty="0">
                        <a:solidFill>
                          <a:srgbClr val="FF6600"/>
                        </a:solidFill>
                        <a:effectLst/>
                        <a:latin typeface="+mn-lt"/>
                        <a:ea typeface="+mn-ea"/>
                        <a:cs typeface="Arial" panose="020B0604020202020204" pitchFamily="34" charset="0"/>
                      </a:endParaRPr>
                    </a:p>
                    <a:p>
                      <a:pPr marL="0" lvl="0" algn="l" defTabSz="914400" rtl="0" eaLnBrk="1" latinLnBrk="0" hangingPunct="1"/>
                      <a:r>
                        <a:rPr lang="pl-PL" sz="1900" b="1" kern="1200" cap="all" noProof="0" dirty="0">
                          <a:solidFill>
                            <a:srgbClr val="FF6600"/>
                          </a:solidFill>
                          <a:effectLst/>
                          <a:latin typeface="+mn-lt"/>
                          <a:ea typeface="+mn-ea"/>
                          <a:cs typeface="Arial" panose="020B0604020202020204" pitchFamily="34" charset="0"/>
                        </a:rPr>
                        <a:t>PROJEKT Wspólny Z partnerem wiodącym:</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wspólne przygotowanie</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wspólna realizacja  </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wspólny personel</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900" b="0" kern="1200" noProof="0" dirty="0">
                          <a:solidFill>
                            <a:srgbClr val="FF6600"/>
                          </a:solidFill>
                          <a:effectLst/>
                          <a:latin typeface="+mn-lt"/>
                          <a:ea typeface="+mn-ea"/>
                          <a:cs typeface="Arial" panose="020B0604020202020204" pitchFamily="34" charset="0"/>
                        </a:rPr>
                        <a:t>wspólne finansowanie </a:t>
                      </a:r>
                    </a:p>
                    <a:p>
                      <a:pPr marL="914400" lvl="2" indent="0" algn="l" defTabSz="914400" rtl="0" eaLnBrk="1" latinLnBrk="0" hangingPunct="1">
                        <a:buFont typeface="Arial" panose="020B0604020202020204" pitchFamily="34" charset="0"/>
                        <a:buNone/>
                      </a:pPr>
                      <a:endParaRPr lang="pl-PL" sz="1900" b="0" kern="1200" noProof="0" dirty="0">
                        <a:solidFill>
                          <a:srgbClr val="FF6600"/>
                        </a:solidFill>
                        <a:effectLst/>
                        <a:latin typeface="+mn-lt"/>
                        <a:ea typeface="+mn-ea"/>
                        <a:cs typeface="Arial" panose="020B0604020202020204" pitchFamily="34" charset="0"/>
                      </a:endParaRPr>
                    </a:p>
                    <a:p>
                      <a:pPr marL="1200150" lvl="2" indent="-285750" algn="l" defTabSz="914400" rtl="0" eaLnBrk="1" latinLnBrk="0" hangingPunct="1">
                        <a:buFont typeface="Arial" panose="020B0604020202020204" pitchFamily="34" charset="0"/>
                        <a:buChar char="•"/>
                      </a:pPr>
                      <a:endParaRPr lang="pl-PL" sz="1900" b="0" kern="1200" noProof="0" dirty="0">
                        <a:solidFill>
                          <a:srgbClr val="FF6600"/>
                        </a:solidFill>
                        <a:effectLst/>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900" b="1" kern="1200" cap="all" noProof="0" dirty="0">
                          <a:solidFill>
                            <a:srgbClr val="FF6600"/>
                          </a:solidFill>
                          <a:effectLst/>
                          <a:latin typeface="+mn-lt"/>
                          <a:ea typeface="+mn-ea"/>
                          <a:cs typeface="Arial" panose="020B0604020202020204" pitchFamily="34" charset="0"/>
                        </a:rPr>
                        <a:t>PROJEKT Realizowany samodzielnie: </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wspólne przygotowanie</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wspólna realizacja  </a:t>
                      </a:r>
                    </a:p>
                    <a:p>
                      <a:pPr marL="1257300" lvl="2" indent="-342900" algn="l" defTabSz="914400" rtl="0" eaLnBrk="1" latinLnBrk="0" hangingPunct="1">
                        <a:buFont typeface="Wingdings" panose="05000000000000000000" pitchFamily="2" charset="2"/>
                        <a:buChar char="Ø"/>
                      </a:pPr>
                      <a:r>
                        <a:rPr lang="pl-PL" sz="1900" b="0" kern="1200" noProof="0" dirty="0">
                          <a:solidFill>
                            <a:srgbClr val="FF6600"/>
                          </a:solidFill>
                          <a:effectLst/>
                          <a:latin typeface="+mn-lt"/>
                          <a:ea typeface="+mn-ea"/>
                          <a:cs typeface="Arial" panose="020B0604020202020204" pitchFamily="34" charset="0"/>
                        </a:rPr>
                        <a:t>wspólny personel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A8CD5D84-6EC2-4E84-A133-45F17345187E}"/>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B7ABC7C0-5CDC-4D8C-8E1B-7725FEFFCEC4}"/>
              </a:ext>
            </a:extLst>
          </p:cNvPr>
          <p:cNvPicPr>
            <a:picLocks noChangeAspect="1"/>
          </p:cNvPicPr>
          <p:nvPr/>
        </p:nvPicPr>
        <p:blipFill>
          <a:blip r:embed="rId8"/>
          <a:stretch>
            <a:fillRect/>
          </a:stretch>
        </p:blipFill>
        <p:spPr>
          <a:xfrm>
            <a:off x="9901142" y="5713352"/>
            <a:ext cx="766858" cy="1144648"/>
          </a:xfrm>
          <a:prstGeom prst="rect">
            <a:avLst/>
          </a:prstGeom>
        </p:spPr>
      </p:pic>
      <p:sp>
        <p:nvSpPr>
          <p:cNvPr id="5" name="Zástupný symbol pro číslo snímku 4">
            <a:extLst>
              <a:ext uri="{FF2B5EF4-FFF2-40B4-BE49-F238E27FC236}">
                <a16:creationId xmlns:a16="http://schemas.microsoft.com/office/drawing/2014/main" id="{D03E0DA8-17B0-4C64-BEB2-6C9F6112E983}"/>
              </a:ext>
            </a:extLst>
          </p:cNvPr>
          <p:cNvSpPr>
            <a:spLocks noGrp="1"/>
          </p:cNvSpPr>
          <p:nvPr>
            <p:ph type="sldNum" sz="quarter" idx="12"/>
          </p:nvPr>
        </p:nvSpPr>
        <p:spPr/>
        <p:txBody>
          <a:bodyPr/>
          <a:lstStyle/>
          <a:p>
            <a:fld id="{92860EB2-85D9-40DF-A6A9-558CCE481E13}" type="slidenum">
              <a:rPr lang="cs-CZ" smtClean="0"/>
              <a:t>12</a:t>
            </a:fld>
            <a:endParaRPr lang="cs-CZ"/>
          </a:p>
        </p:txBody>
      </p:sp>
    </p:spTree>
    <p:extLst>
      <p:ext uri="{BB962C8B-B14F-4D97-AF65-F5344CB8AC3E}">
        <p14:creationId xmlns:p14="http://schemas.microsoft.com/office/powerpoint/2010/main" val="194771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A4969D6-79A7-4954-BF43-A1E8F6035A63}"/>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EB427676-DADB-460D-88DD-46E8494A20B4}"/>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236198815"/>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ct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Doba realizace malých projektů</a:t>
                      </a:r>
                    </a:p>
                    <a:p>
                      <a:endParaRPr lang="cs-CZ" sz="1500" b="1" kern="1200" dirty="0">
                        <a:solidFill>
                          <a:srgbClr val="000099"/>
                        </a:solidFill>
                        <a:effectLst/>
                        <a:latin typeface="+mn-lt"/>
                        <a:ea typeface="+mn-ea"/>
                        <a:cs typeface="+mn-cs"/>
                      </a:endParaRPr>
                    </a:p>
                    <a:p>
                      <a:pPr algn="just"/>
                      <a:endParaRPr lang="cs-CZ" sz="15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Zahájením fyzické realizace malého projektu se rozumí datum započetí aktivit směřujících k naplnění vlastního obsahu a cílů malého projektu.</a:t>
                      </a:r>
                    </a:p>
                    <a:p>
                      <a:pPr algn="l"/>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Dokončením malého projektu se rozumí datum ukončení fyzické realizace malého projektu. Je to tedy datum, kdy Konečný uživatel plánuje ukončit veškeré aktivity související s vlastní realizací malého projektu. </a:t>
                      </a:r>
                    </a:p>
                    <a:p>
                      <a:pPr algn="just"/>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Doba trvání malého projektu je zpravidla 12 měsíců, v odůvodněných případech 18 měsíců.</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tc>
                  <a:txBody>
                    <a:bodyPr/>
                    <a:lstStyle/>
                    <a:p>
                      <a:pPr algn="ctr"/>
                      <a:r>
                        <a:rPr lang="pl-PL" sz="2200" b="1" u="sng" kern="1200" cap="all" dirty="0">
                          <a:solidFill>
                            <a:srgbClr val="FF6600"/>
                          </a:solidFill>
                          <a:effectLst>
                            <a:outerShdw blurRad="38100" dist="38100" dir="2700000" algn="tl">
                              <a:srgbClr val="000000">
                                <a:alpha val="43137"/>
                              </a:srgbClr>
                            </a:outerShdw>
                          </a:effectLst>
                          <a:latin typeface="+mn-lt"/>
                          <a:ea typeface="+mn-ea"/>
                          <a:cs typeface="+mn-cs"/>
                        </a:rPr>
                        <a:t>Okres realizacji małych projektów</a:t>
                      </a:r>
                      <a:endParaRPr lang="cs-CZ" sz="2200" b="1" u="sng" kern="1200" cap="all" dirty="0">
                        <a:solidFill>
                          <a:srgbClr val="FF6600"/>
                        </a:solidFill>
                        <a:effectLst>
                          <a:outerShdw blurRad="38100" dist="38100" dir="2700000" algn="tl">
                            <a:srgbClr val="000000">
                              <a:alpha val="43137"/>
                            </a:srgbClr>
                          </a:outerShdw>
                        </a:effectLst>
                        <a:latin typeface="+mn-lt"/>
                        <a:ea typeface="+mn-ea"/>
                        <a:cs typeface="+mn-cs"/>
                      </a:endParaRPr>
                    </a:p>
                    <a:p>
                      <a:endParaRPr lang="cs-CZ" sz="1500" b="1" kern="1200" dirty="0">
                        <a:solidFill>
                          <a:srgbClr val="FF6600"/>
                        </a:solidFill>
                        <a:effectLst/>
                        <a:latin typeface="+mn-lt"/>
                        <a:ea typeface="+mn-ea"/>
                        <a:cs typeface="+mn-cs"/>
                      </a:endParaRPr>
                    </a:p>
                    <a:p>
                      <a:pPr algn="just"/>
                      <a:endParaRPr lang="pl-PL" sz="1500" b="0" kern="1200" noProof="0" dirty="0">
                        <a:solidFill>
                          <a:srgbClr val="FF6600"/>
                        </a:solidFill>
                        <a:effectLst/>
                        <a:latin typeface="+mn-lt"/>
                        <a:ea typeface="+mn-ea"/>
                        <a:cs typeface="+mn-cs"/>
                      </a:endParaRPr>
                    </a:p>
                    <a:p>
                      <a:pPr algn="just"/>
                      <a:r>
                        <a:rPr lang="pl-PL" sz="1600" b="0" kern="1200" noProof="0" dirty="0">
                          <a:solidFill>
                            <a:srgbClr val="FF6600"/>
                          </a:solidFill>
                          <a:effectLst/>
                          <a:latin typeface="+mn-lt"/>
                          <a:ea typeface="+mn-ea"/>
                          <a:cs typeface="+mn-cs"/>
                        </a:rPr>
                        <a:t>Rozpoczęcie rzeczywistej realizacji małego projektu oznacza datę rozpoczęcia działań zmierzających do realizacji przedmiotu i celów małego projektu. </a:t>
                      </a:r>
                    </a:p>
                    <a:p>
                      <a:pPr algn="just"/>
                      <a:endParaRPr lang="pl-PL" sz="1600" b="0" kern="1200" noProof="0" dirty="0">
                        <a:solidFill>
                          <a:srgbClr val="FF6600"/>
                        </a:solidFill>
                        <a:effectLst/>
                        <a:latin typeface="+mn-lt"/>
                        <a:ea typeface="+mn-ea"/>
                        <a:cs typeface="+mn-cs"/>
                      </a:endParaRPr>
                    </a:p>
                    <a:p>
                      <a:pPr algn="just"/>
                      <a:r>
                        <a:rPr lang="pl-PL" sz="1600" b="0" kern="1200" noProof="0" dirty="0">
                          <a:solidFill>
                            <a:srgbClr val="FF6600"/>
                          </a:solidFill>
                          <a:effectLst/>
                          <a:latin typeface="+mn-lt"/>
                          <a:ea typeface="+mn-ea"/>
                          <a:cs typeface="+mn-cs"/>
                        </a:rPr>
                        <a:t>Zakończenie małego projektu oznacza datę zakończenia rzeczywistej realizacji małego projektu. Jest to zatem data, kiedy beneficjent małego projektu planuje zakończyć wszystkie działania związane z realizacją małego projektu. </a:t>
                      </a:r>
                    </a:p>
                    <a:p>
                      <a:pPr algn="just"/>
                      <a:endParaRPr lang="pl-PL" sz="1600" b="0" kern="1200" noProof="0" dirty="0">
                        <a:solidFill>
                          <a:srgbClr val="FF6600"/>
                        </a:solidFill>
                        <a:effectLst/>
                        <a:latin typeface="+mn-lt"/>
                        <a:ea typeface="+mn-ea"/>
                        <a:cs typeface="+mn-cs"/>
                      </a:endParaRPr>
                    </a:p>
                    <a:p>
                      <a:pPr algn="just"/>
                      <a:r>
                        <a:rPr lang="pl-PL" sz="1600" b="0" kern="1200" noProof="0" dirty="0">
                          <a:solidFill>
                            <a:srgbClr val="FF6600"/>
                          </a:solidFill>
                          <a:effectLst/>
                          <a:latin typeface="+mn-lt"/>
                          <a:ea typeface="+mn-ea"/>
                          <a:cs typeface="+mn-cs"/>
                        </a:rPr>
                        <a:t>Okres realizacji małego projektu wynosi zazwyczaj 12 miesięcy, w uzasadnionych przypadkach 18 miesięcy.</a:t>
                      </a:r>
                    </a:p>
                    <a:p>
                      <a:pPr algn="just"/>
                      <a:r>
                        <a:rPr lang="pl-PL" sz="1800" b="1"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89DE59CF-93E8-45C0-A503-DA71652FE773}"/>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597A9CEB-C32C-44C9-94D4-94D66D228274}"/>
              </a:ext>
            </a:extLst>
          </p:cNvPr>
          <p:cNvPicPr>
            <a:picLocks noChangeAspect="1"/>
          </p:cNvPicPr>
          <p:nvPr/>
        </p:nvPicPr>
        <p:blipFill>
          <a:blip r:embed="rId8"/>
          <a:stretch>
            <a:fillRect/>
          </a:stretch>
        </p:blipFill>
        <p:spPr>
          <a:xfrm>
            <a:off x="9901142" y="5713352"/>
            <a:ext cx="766858" cy="1144648"/>
          </a:xfrm>
          <a:prstGeom prst="rect">
            <a:avLst/>
          </a:prstGeom>
        </p:spPr>
      </p:pic>
      <p:sp>
        <p:nvSpPr>
          <p:cNvPr id="5" name="Zástupný symbol pro číslo snímku 4">
            <a:extLst>
              <a:ext uri="{FF2B5EF4-FFF2-40B4-BE49-F238E27FC236}">
                <a16:creationId xmlns:a16="http://schemas.microsoft.com/office/drawing/2014/main" id="{44E48B31-4FCB-4B22-9652-7DE9302D1B4F}"/>
              </a:ext>
            </a:extLst>
          </p:cNvPr>
          <p:cNvSpPr>
            <a:spLocks noGrp="1"/>
          </p:cNvSpPr>
          <p:nvPr>
            <p:ph type="sldNum" sz="quarter" idx="12"/>
          </p:nvPr>
        </p:nvSpPr>
        <p:spPr/>
        <p:txBody>
          <a:bodyPr/>
          <a:lstStyle/>
          <a:p>
            <a:fld id="{92860EB2-85D9-40DF-A6A9-558CCE481E13}" type="slidenum">
              <a:rPr lang="cs-CZ" smtClean="0"/>
              <a:t>13</a:t>
            </a:fld>
            <a:endParaRPr lang="cs-CZ"/>
          </a:p>
        </p:txBody>
      </p:sp>
    </p:spTree>
    <p:extLst>
      <p:ext uri="{BB962C8B-B14F-4D97-AF65-F5344CB8AC3E}">
        <p14:creationId xmlns:p14="http://schemas.microsoft.com/office/powerpoint/2010/main" val="1152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266FC88C-C781-4EC4-8BF4-92FD07FDAC44}"/>
              </a:ext>
            </a:extLst>
          </p:cNvPr>
          <p:cNvPicPr>
            <a:picLocks noChangeAspect="1"/>
          </p:cNvPicPr>
          <p:nvPr/>
        </p:nvPicPr>
        <p:blipFill>
          <a:blip r:embed="rId2"/>
          <a:stretch>
            <a:fillRect/>
          </a:stretch>
        </p:blipFill>
        <p:spPr>
          <a:xfrm>
            <a:off x="1400265" y="5384462"/>
            <a:ext cx="1144648" cy="1144648"/>
          </a:xfrm>
          <a:prstGeom prst="rect">
            <a:avLst/>
          </a:prstGeom>
        </p:spPr>
      </p:pic>
      <p:pic>
        <p:nvPicPr>
          <p:cNvPr id="16" name="Obrázek 15">
            <a:extLst>
              <a:ext uri="{FF2B5EF4-FFF2-40B4-BE49-F238E27FC236}">
                <a16:creationId xmlns:a16="http://schemas.microsoft.com/office/drawing/2014/main" id="{29B00564-CF57-4E06-BACC-ADA3A945C042}"/>
              </a:ext>
            </a:extLst>
          </p:cNvPr>
          <p:cNvPicPr>
            <a:picLocks noChangeAspect="1"/>
          </p:cNvPicPr>
          <p:nvPr/>
        </p:nvPicPr>
        <p:blipFill>
          <a:blip r:embed="rId3"/>
          <a:stretch>
            <a:fillRect/>
          </a:stretch>
        </p:blipFill>
        <p:spPr>
          <a:xfrm>
            <a:off x="10959173"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23629558"/>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Cíle FMP v Euroregionu Glacensis v období 2021-2027</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800" b="1"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2000" b="0" kern="1200" dirty="0">
                          <a:solidFill>
                            <a:srgbClr val="000099"/>
                          </a:solidFill>
                          <a:effectLst/>
                          <a:latin typeface="+mn-lt"/>
                          <a:ea typeface="+mn-ea"/>
                          <a:cs typeface="+mn-cs"/>
                        </a:rPr>
                        <a:t>Každý malý projekt musí přispívat k naplnění </a:t>
                      </a:r>
                      <a:r>
                        <a:rPr lang="cs-CZ" sz="2000" b="0" u="sng" kern="1200" dirty="0">
                          <a:solidFill>
                            <a:srgbClr val="000099"/>
                          </a:solidFill>
                          <a:effectLst/>
                          <a:latin typeface="+mn-lt"/>
                          <a:ea typeface="+mn-ea"/>
                          <a:cs typeface="+mn-cs"/>
                        </a:rPr>
                        <a:t>minimálně jednoho cíle</a:t>
                      </a:r>
                      <a:r>
                        <a:rPr lang="cs-CZ" sz="2000" b="0" u="none" kern="1200" dirty="0">
                          <a:solidFill>
                            <a:srgbClr val="000099"/>
                          </a:solidFill>
                          <a:effectLst/>
                          <a:latin typeface="+mn-lt"/>
                          <a:ea typeface="+mn-ea"/>
                          <a:cs typeface="+mn-cs"/>
                        </a:rPr>
                        <a:t> FMP </a:t>
                      </a:r>
                      <a:r>
                        <a:rPr lang="cs-CZ" sz="2000" b="0" kern="1200" dirty="0">
                          <a:solidFill>
                            <a:srgbClr val="000099"/>
                          </a:solidFill>
                          <a:effectLst/>
                          <a:latin typeface="+mn-lt"/>
                          <a:ea typeface="+mn-ea"/>
                          <a:cs typeface="+mn-cs"/>
                        </a:rPr>
                        <a:t>v Euroregionu </a:t>
                      </a:r>
                      <a:r>
                        <a:rPr lang="cs-CZ" sz="2000" b="0" kern="1200" dirty="0" err="1">
                          <a:solidFill>
                            <a:srgbClr val="000099"/>
                          </a:solidFill>
                          <a:effectLst/>
                          <a:latin typeface="+mn-lt"/>
                          <a:ea typeface="+mn-ea"/>
                          <a:cs typeface="+mn-cs"/>
                        </a:rPr>
                        <a:t>Glacensis</a:t>
                      </a:r>
                      <a:r>
                        <a:rPr lang="cs-CZ" sz="2000" b="0" kern="1200" dirty="0">
                          <a:solidFill>
                            <a:srgbClr val="000099"/>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2000" b="0" kern="1200" dirty="0">
                          <a:solidFill>
                            <a:srgbClr val="000099"/>
                          </a:solidFill>
                          <a:effectLst/>
                          <a:latin typeface="+mn-lt"/>
                          <a:ea typeface="+mn-ea"/>
                          <a:cs typeface="+mn-cs"/>
                        </a:rPr>
                        <a:t>V projektové žádosti je vždy třeba uvést, ke kterému konkrétnímu cíli FMP, včetně jeho čísla, malý projekt přispívá</a:t>
                      </a:r>
                      <a:r>
                        <a:rPr lang="cs-CZ" sz="1800" b="0" kern="1200" dirty="0">
                          <a:solidFill>
                            <a:srgbClr val="000099"/>
                          </a:solidFill>
                          <a:effectLst/>
                          <a:latin typeface="+mn-lt"/>
                          <a:ea typeface="+mn-ea"/>
                          <a:cs typeface="+mn-cs"/>
                        </a:rPr>
                        <a:t>.</a:t>
                      </a:r>
                      <a:endParaRPr lang="cs-CZ" sz="2000" b="0" dirty="0">
                        <a:solidFill>
                          <a:srgbClr val="000099"/>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2200" b="1" u="sng" strike="noStrike" kern="1200" cap="all" dirty="0">
                          <a:solidFill>
                            <a:srgbClr val="FF6600"/>
                          </a:solidFill>
                          <a:effectLst>
                            <a:outerShdw blurRad="38100" dist="38100" dir="2700000" algn="tl">
                              <a:srgbClr val="000000">
                                <a:alpha val="43137"/>
                              </a:srgbClr>
                            </a:outerShdw>
                          </a:effectLst>
                          <a:latin typeface="+mn-lt"/>
                          <a:ea typeface="+mn-ea"/>
                          <a:cs typeface="+mn-cs"/>
                        </a:rPr>
                        <a:t>Cele FMP w Euroregionie Glacensis na okres 2021-2027</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800" b="0" kern="1200" cap="all"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9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900" b="0" kern="1200" dirty="0">
                          <a:solidFill>
                            <a:srgbClr val="FF6600"/>
                          </a:solidFill>
                          <a:effectLst/>
                          <a:latin typeface="+mn-lt"/>
                          <a:ea typeface="+mn-ea"/>
                          <a:cs typeface="+mn-cs"/>
                        </a:rPr>
                        <a:t>Każdy mały projekt musi przyczynić się do realizacji </a:t>
                      </a:r>
                      <a:r>
                        <a:rPr lang="pl-PL" sz="1900" b="0" u="sng" kern="1200" dirty="0">
                          <a:solidFill>
                            <a:srgbClr val="FF6600"/>
                          </a:solidFill>
                          <a:effectLst/>
                          <a:latin typeface="+mn-lt"/>
                          <a:ea typeface="+mn-ea"/>
                          <a:cs typeface="+mn-cs"/>
                        </a:rPr>
                        <a:t>w co nejmniej jednego celu</a:t>
                      </a:r>
                      <a:r>
                        <a:rPr lang="pl-PL" sz="1900" b="0" u="none" kern="1200" dirty="0">
                          <a:solidFill>
                            <a:srgbClr val="FF6600"/>
                          </a:solidFill>
                          <a:effectLst/>
                          <a:latin typeface="+mn-lt"/>
                          <a:ea typeface="+mn-ea"/>
                          <a:cs typeface="+mn-cs"/>
                        </a:rPr>
                        <a:t> FMP </a:t>
                      </a:r>
                      <a:r>
                        <a:rPr lang="pl-PL" sz="1900" b="0" kern="1200" dirty="0">
                          <a:solidFill>
                            <a:srgbClr val="FF6600"/>
                          </a:solidFill>
                          <a:effectLst/>
                          <a:latin typeface="+mn-lt"/>
                          <a:ea typeface="+mn-ea"/>
                          <a:cs typeface="+mn-cs"/>
                        </a:rPr>
                        <a:t>w Euroregionie Glacensis.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9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9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900" b="0" dirty="0">
                          <a:solidFill>
                            <a:srgbClr val="FF6600"/>
                          </a:solidFill>
                          <a:effectLst/>
                        </a:rPr>
                        <a:t>W wniosku projektowym zawsze należy wskazać, do jakiego konkretnego celu FMP przyczynia się mały projekt, wraz z podaniem jego numeracji.</a:t>
                      </a:r>
                      <a:endParaRPr lang="cs-CZ" sz="1900" b="0" dirty="0">
                        <a:solidFill>
                          <a:srgbClr val="FF66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2000" b="0" kern="1200" cap="all" dirty="0">
                        <a:solidFill>
                          <a:srgbClr val="003399"/>
                        </a:solidFill>
                        <a:effectLst/>
                        <a:latin typeface="+mn-lt"/>
                        <a:ea typeface="+mn-ea"/>
                        <a:cs typeface="Arial" panose="020B0604020202020204"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C36BF0BF-503C-47F4-9443-A331C71F8DBB}"/>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0CF03090-17ED-431E-85C5-8DC1C02F0843}"/>
              </a:ext>
            </a:extLst>
          </p:cNvPr>
          <p:cNvPicPr>
            <a:picLocks noChangeAspect="1"/>
          </p:cNvPicPr>
          <p:nvPr/>
        </p:nvPicPr>
        <p:blipFill>
          <a:blip r:embed="rId8"/>
          <a:stretch>
            <a:fillRect/>
          </a:stretch>
        </p:blipFill>
        <p:spPr>
          <a:xfrm>
            <a:off x="9901142" y="5713352"/>
            <a:ext cx="766858" cy="1144648"/>
          </a:xfrm>
          <a:prstGeom prst="rect">
            <a:avLst/>
          </a:prstGeom>
        </p:spPr>
      </p:pic>
      <p:sp>
        <p:nvSpPr>
          <p:cNvPr id="5" name="Zástupný symbol pro číslo snímku 4">
            <a:extLst>
              <a:ext uri="{FF2B5EF4-FFF2-40B4-BE49-F238E27FC236}">
                <a16:creationId xmlns:a16="http://schemas.microsoft.com/office/drawing/2014/main" id="{66C2A240-E7BC-49A9-8B55-3E83E80BE394}"/>
              </a:ext>
            </a:extLst>
          </p:cNvPr>
          <p:cNvSpPr>
            <a:spLocks noGrp="1"/>
          </p:cNvSpPr>
          <p:nvPr>
            <p:ph type="sldNum" sz="quarter" idx="12"/>
          </p:nvPr>
        </p:nvSpPr>
        <p:spPr/>
        <p:txBody>
          <a:bodyPr/>
          <a:lstStyle/>
          <a:p>
            <a:fld id="{92860EB2-85D9-40DF-A6A9-558CCE481E13}" type="slidenum">
              <a:rPr lang="cs-CZ" smtClean="0"/>
              <a:t>14</a:t>
            </a:fld>
            <a:endParaRPr lang="cs-CZ"/>
          </a:p>
        </p:txBody>
      </p:sp>
    </p:spTree>
    <p:extLst>
      <p:ext uri="{BB962C8B-B14F-4D97-AF65-F5344CB8AC3E}">
        <p14:creationId xmlns:p14="http://schemas.microsoft.com/office/powerpoint/2010/main" val="3290244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ázek 16">
            <a:extLst>
              <a:ext uri="{FF2B5EF4-FFF2-40B4-BE49-F238E27FC236}">
                <a16:creationId xmlns:a16="http://schemas.microsoft.com/office/drawing/2014/main" id="{ABD130DC-6D2A-495A-A2C6-CDDB2CB91377}"/>
              </a:ext>
            </a:extLst>
          </p:cNvPr>
          <p:cNvPicPr>
            <a:picLocks noChangeAspect="1"/>
          </p:cNvPicPr>
          <p:nvPr/>
        </p:nvPicPr>
        <p:blipFill>
          <a:blip r:embed="rId2"/>
          <a:stretch>
            <a:fillRect/>
          </a:stretch>
        </p:blipFill>
        <p:spPr>
          <a:xfrm>
            <a:off x="1400265" y="5371642"/>
            <a:ext cx="114464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3"/>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4"/>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86136186"/>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Hlavní Cíle FMP v Euroregionu </a:t>
                      </a:r>
                      <a:r>
                        <a:rPr lang="cs-CZ" sz="2200" b="1" u="sng" kern="1200" cap="all" dirty="0" err="1">
                          <a:solidFill>
                            <a:srgbClr val="000099"/>
                          </a:solidFill>
                          <a:effectLst>
                            <a:outerShdw blurRad="38100" dist="38100" dir="2700000" algn="tl">
                              <a:srgbClr val="000000">
                                <a:alpha val="43137"/>
                              </a:srgbClr>
                            </a:outerShdw>
                          </a:effectLst>
                          <a:latin typeface="+mn-lt"/>
                          <a:ea typeface="+mn-ea"/>
                          <a:cs typeface="+mn-cs"/>
                        </a:rPr>
                        <a:t>Glacensis</a:t>
                      </a: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 v období 2021-2027</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900" b="1" u="sng" kern="1200" cap="all"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1. posílení spolupráce mezi komunitami na obou stranách hranice, a to se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    zaměřením na společné zlepšování kulturních a sociálních vztahů</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200" b="0"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2. posílení spolupráce institucí a obyvatel v nových tematických oblastech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200" b="0"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3. posílení přeshraničních vazeb obyvatel</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4. posílení trvalých kontaktů institucí</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5. vybudování vzájemné důvěry mezi obyvateli, které na území EG žijí</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200" b="0"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6. rozšíření okruhu spolupracujících partnerů na území EG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7. posílení spolupráce nevládních organizací včetně nadací a sdružení</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200" b="0" kern="1200" cap="all"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8. posílení sítě mezisektorové spolupráce (nevládní, soukromý, veřejný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    sektor)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9. snížení vnímání předsudků a historicky daných překážek mezi českými a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    polskými obyvateli</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200" b="0" kern="1200" cap="all" dirty="0">
                          <a:solidFill>
                            <a:srgbClr val="000099"/>
                          </a:solidFill>
                          <a:effectLst/>
                          <a:latin typeface="+mn-lt"/>
                          <a:ea typeface="+mn-ea"/>
                          <a:cs typeface="+mn-cs"/>
                        </a:rPr>
                        <a:t>10. opětovné nastartování spolupráce institucí po pandemii covid-19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2200" b="1" u="sng" strike="noStrike" kern="1200" cap="all" dirty="0">
                          <a:solidFill>
                            <a:srgbClr val="FF6600"/>
                          </a:solidFill>
                          <a:effectLst>
                            <a:outerShdw blurRad="38100" dist="38100" dir="2700000" algn="tl">
                              <a:srgbClr val="000000">
                                <a:alpha val="43137"/>
                              </a:srgbClr>
                            </a:outerShdw>
                          </a:effectLst>
                          <a:latin typeface="+mn-lt"/>
                          <a:ea typeface="+mn-ea"/>
                          <a:cs typeface="+mn-cs"/>
                        </a:rPr>
                        <a:t>Główne Cele FMP w Euroregionie Glacensis na okres 2021-2027</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800" b="1" kern="1200" cap="all"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1. wzmocnienie współpracy społeczności z obu stron granicy, przy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szczególnym uwzględnieniu wspólnej poprawy stosunków kulturalnych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i społecznych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2. wzmocnienie współpracy między instytucjami i mieszkańcami w nowych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obszarach tematycznych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3. wzmocnienie transgranicznych powiązań między mieszkańcami</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4. wzmocnienie stałych kontaktów instytucji</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5. budowanie wzajemnego zaufania między mieszkańcami, mieszkającymi na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terytorium EG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6. rozszerzenie grona współpracujących partnerów na obszarze EG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7. wzmocnienie współpracy między organizacjami pozarządowymi, w tym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fundacjami i stowarzyszeniami</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8. wzmocnienie sieci współpracy międzysektorowej (sektor pozarządowy,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prywatny, publiczny)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9. zmniejszenie postrzeganych uprzedzeń i historycznie uwarunkowanych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    Barier między mieszkańcami Czech i Polski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kern="1200" cap="all" dirty="0">
                          <a:solidFill>
                            <a:srgbClr val="FF6600"/>
                          </a:solidFill>
                          <a:effectLst/>
                          <a:latin typeface="+mn-lt"/>
                          <a:ea typeface="+mn-ea"/>
                          <a:cs typeface="Arial" panose="020B0604020202020204" pitchFamily="34" charset="0"/>
                        </a:rPr>
                        <a:t>10. wznowienie współpracy instytucjonalnej po pandemii COVID-19</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5"/>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B6B0E828-C5A3-4B58-8E87-8D113D8196EC}"/>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9A515585-E6AB-4AD9-B383-01EA51F9A634}"/>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8E35F0A4-3A18-432C-B14E-75BC78438B70}"/>
              </a:ext>
            </a:extLst>
          </p:cNvPr>
          <p:cNvPicPr>
            <a:picLocks noChangeAspect="1"/>
          </p:cNvPicPr>
          <p:nvPr/>
        </p:nvPicPr>
        <p:blipFill>
          <a:blip r:embed="rId8"/>
          <a:stretch>
            <a:fillRect/>
          </a:stretch>
        </p:blipFill>
        <p:spPr>
          <a:xfrm>
            <a:off x="10861273" y="5349020"/>
            <a:ext cx="1189892" cy="1189892"/>
          </a:xfrm>
          <a:prstGeom prst="rect">
            <a:avLst/>
          </a:prstGeom>
        </p:spPr>
      </p:pic>
      <p:sp>
        <p:nvSpPr>
          <p:cNvPr id="5" name="Zástupný symbol pro číslo snímku 4">
            <a:extLst>
              <a:ext uri="{FF2B5EF4-FFF2-40B4-BE49-F238E27FC236}">
                <a16:creationId xmlns:a16="http://schemas.microsoft.com/office/drawing/2014/main" id="{CDB978B2-B6ED-40CB-9815-6C57D315EE23}"/>
              </a:ext>
            </a:extLst>
          </p:cNvPr>
          <p:cNvSpPr>
            <a:spLocks noGrp="1"/>
          </p:cNvSpPr>
          <p:nvPr>
            <p:ph type="sldNum" sz="quarter" idx="12"/>
          </p:nvPr>
        </p:nvSpPr>
        <p:spPr/>
        <p:txBody>
          <a:bodyPr/>
          <a:lstStyle/>
          <a:p>
            <a:fld id="{92860EB2-85D9-40DF-A6A9-558CCE481E13}" type="slidenum">
              <a:rPr lang="cs-CZ" smtClean="0"/>
              <a:t>15</a:t>
            </a:fld>
            <a:endParaRPr lang="cs-CZ"/>
          </a:p>
        </p:txBody>
      </p:sp>
    </p:spTree>
    <p:extLst>
      <p:ext uri="{BB962C8B-B14F-4D97-AF65-F5344CB8AC3E}">
        <p14:creationId xmlns:p14="http://schemas.microsoft.com/office/powerpoint/2010/main" val="215361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9D305573-1D67-4712-9CCB-5B481BFD75EA}"/>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99355DD9-241D-46DC-9941-199E2108E79C}"/>
              </a:ext>
            </a:extLst>
          </p:cNvPr>
          <p:cNvPicPr>
            <a:picLocks noChangeAspect="1"/>
          </p:cNvPicPr>
          <p:nvPr/>
        </p:nvPicPr>
        <p:blipFill>
          <a:blip r:embed="rId3"/>
          <a:stretch>
            <a:fillRect/>
          </a:stretch>
        </p:blipFill>
        <p:spPr>
          <a:xfrm>
            <a:off x="1328880" y="5361618"/>
            <a:ext cx="1144648" cy="1144648"/>
          </a:xfrm>
          <a:prstGeom prst="rect">
            <a:avLst/>
          </a:prstGeom>
        </p:spPr>
      </p:pic>
      <p:pic>
        <p:nvPicPr>
          <p:cNvPr id="15" name="Obrázek 14">
            <a:extLst>
              <a:ext uri="{FF2B5EF4-FFF2-40B4-BE49-F238E27FC236}">
                <a16:creationId xmlns:a16="http://schemas.microsoft.com/office/drawing/2014/main" id="{8003432C-7C77-43A5-80B8-49AE5A6146AF}"/>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EA177ADC-4567-4B70-8840-31C76FFF36E1}"/>
              </a:ext>
            </a:extLst>
          </p:cNvPr>
          <p:cNvPicPr>
            <a:picLocks noChangeAspect="1"/>
          </p:cNvPicPr>
          <p:nvPr/>
        </p:nvPicPr>
        <p:blipFill>
          <a:blip r:embed="rId5"/>
          <a:stretch>
            <a:fillRect/>
          </a:stretch>
        </p:blipFill>
        <p:spPr>
          <a:xfrm>
            <a:off x="10863120" y="5361618"/>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66459208"/>
              </p:ext>
            </p:extLst>
          </p:nvPr>
        </p:nvGraphicFramePr>
        <p:xfrm>
          <a:off x="410198" y="1033801"/>
          <a:ext cx="11390999" cy="4257143"/>
        </p:xfrm>
        <a:graphic>
          <a:graphicData uri="http://schemas.openxmlformats.org/drawingml/2006/table">
            <a:tbl>
              <a:tblPr firstRow="1" bandRow="1">
                <a:tableStyleId>{3B4B98B0-60AC-42C2-AFA5-B58CD77FA1E5}</a:tableStyleId>
              </a:tblPr>
              <a:tblGrid>
                <a:gridCol w="5694767">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lvl="1" indent="0" algn="ctr">
                        <a:spcBef>
                          <a:spcPts val="600"/>
                        </a:spcBef>
                        <a:spcAft>
                          <a:spcPts val="600"/>
                        </a:spcAft>
                        <a:buFont typeface="Arial" panose="020B0604020202020204" pitchFamily="34" charset="0"/>
                        <a:buNone/>
                      </a:pPr>
                      <a:r>
                        <a:rPr kumimoji="0" lang="cs-CZ" sz="22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rPr>
                        <a:t>Finanční rozsah malých projektů v P4:</a:t>
                      </a:r>
                    </a:p>
                    <a:p>
                      <a:pPr marL="0" lvl="1" indent="0" algn="just">
                        <a:spcBef>
                          <a:spcPts val="600"/>
                        </a:spcBef>
                        <a:spcAft>
                          <a:spcPts val="600"/>
                        </a:spcAft>
                        <a:buFont typeface="Arial" panose="020B0604020202020204" pitchFamily="34" charset="0"/>
                        <a:buNone/>
                      </a:pPr>
                      <a:endParaRPr kumimoji="0" lang="cs-CZ" sz="19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endParaRPr>
                    </a:p>
                    <a:p>
                      <a:pPr marL="342900" lvl="1" indent="-342900" algn="just">
                        <a:spcBef>
                          <a:spcPts val="600"/>
                        </a:spcBef>
                        <a:spcAft>
                          <a:spcPts val="600"/>
                        </a:spcAft>
                        <a:buFont typeface="Wingdings" panose="05000000000000000000" pitchFamily="2" charset="2"/>
                        <a:buChar char="Ø"/>
                      </a:pPr>
                      <a:r>
                        <a:rPr kumimoji="0" lang="cs-CZ" sz="2000" b="1" i="0" u="none" strike="noStrike" kern="1200" cap="none" spc="0" normalizeH="0" baseline="0" noProof="0" dirty="0">
                          <a:ln>
                            <a:noFill/>
                          </a:ln>
                          <a:solidFill>
                            <a:srgbClr val="000099"/>
                          </a:solidFill>
                          <a:effectLst/>
                          <a:uLnTx/>
                          <a:uFillTx/>
                          <a:latin typeface="+mn-lt"/>
                          <a:ea typeface="+mn-ea"/>
                          <a:cs typeface="Arial" pitchFamily="34" charset="0"/>
                        </a:rPr>
                        <a:t>1.000 – 30.000 </a:t>
                      </a:r>
                      <a:r>
                        <a:rPr kumimoji="0" lang="cs-CZ" sz="2000" b="0" i="0" u="none" strike="noStrike" kern="1200" cap="none" spc="0" normalizeH="0" baseline="0" noProof="0" dirty="0">
                          <a:ln>
                            <a:noFill/>
                          </a:ln>
                          <a:solidFill>
                            <a:srgbClr val="000099"/>
                          </a:solidFill>
                          <a:effectLst/>
                          <a:uLnTx/>
                          <a:uFillTx/>
                          <a:latin typeface="+mn-lt"/>
                          <a:ea typeface="+mn-ea"/>
                          <a:cs typeface="Arial" pitchFamily="34" charset="0"/>
                        </a:rPr>
                        <a:t>EUR u samostatného projektu</a:t>
                      </a:r>
                    </a:p>
                    <a:p>
                      <a:pPr marL="342900" lvl="1" indent="-342900" algn="just">
                        <a:spcBef>
                          <a:spcPts val="600"/>
                        </a:spcBef>
                        <a:spcAft>
                          <a:spcPts val="600"/>
                        </a:spcAft>
                        <a:buFont typeface="Wingdings" panose="05000000000000000000" pitchFamily="2" charset="2"/>
                        <a:buChar char="Ø"/>
                      </a:pPr>
                      <a:r>
                        <a:rPr kumimoji="0" lang="cs-CZ" sz="2000" b="1" i="0" u="none" strike="noStrike" kern="1200" cap="none" spc="0" normalizeH="0" baseline="0" noProof="0" dirty="0">
                          <a:ln>
                            <a:noFill/>
                          </a:ln>
                          <a:solidFill>
                            <a:srgbClr val="000099"/>
                          </a:solidFill>
                          <a:effectLst/>
                          <a:uLnTx/>
                          <a:uFillTx/>
                          <a:latin typeface="+mn-lt"/>
                          <a:ea typeface="+mn-ea"/>
                          <a:cs typeface="Arial" pitchFamily="34" charset="0"/>
                        </a:rPr>
                        <a:t>2.000 – 60.000</a:t>
                      </a:r>
                      <a:r>
                        <a:rPr kumimoji="0" lang="cs-CZ" sz="2000" b="0" i="0" u="none" strike="noStrike" kern="1200" cap="none" spc="0" normalizeH="0" baseline="0" noProof="0" dirty="0">
                          <a:ln>
                            <a:noFill/>
                          </a:ln>
                          <a:solidFill>
                            <a:srgbClr val="000099"/>
                          </a:solidFill>
                          <a:effectLst/>
                          <a:uLnTx/>
                          <a:uFillTx/>
                          <a:latin typeface="+mn-lt"/>
                          <a:ea typeface="+mn-ea"/>
                          <a:cs typeface="Arial" pitchFamily="34" charset="0"/>
                        </a:rPr>
                        <a:t> EUR u projektu s vedoucím partnerem (minimální podíl partnera/ů z druhého státu musí být min. 10 % z celkových způsobilých výdajů)</a:t>
                      </a:r>
                    </a:p>
                    <a:p>
                      <a:pPr marL="0" lvl="1" indent="0" algn="just">
                        <a:spcBef>
                          <a:spcPts val="600"/>
                        </a:spcBef>
                        <a:spcAft>
                          <a:spcPts val="600"/>
                        </a:spcAft>
                        <a:buFont typeface="Wingdings" panose="05000000000000000000" pitchFamily="2" charset="2"/>
                        <a:buNone/>
                      </a:pPr>
                      <a:endParaRPr kumimoji="0" lang="cs-CZ" sz="2000" b="1" i="0" u="none" strike="noStrike" kern="1200" cap="none" spc="0" normalizeH="0" baseline="0" noProof="0" dirty="0">
                        <a:ln>
                          <a:noFill/>
                        </a:ln>
                        <a:solidFill>
                          <a:srgbClr val="000099"/>
                        </a:solidFill>
                        <a:effectLst/>
                        <a:uLnTx/>
                        <a:uFillTx/>
                        <a:latin typeface="+mn-lt"/>
                        <a:ea typeface="+mn-ea"/>
                        <a:cs typeface="Arial" pitchFamily="34" charset="0"/>
                      </a:endParaRPr>
                    </a:p>
                    <a:p>
                      <a:pPr marL="0" lvl="1" indent="0" algn="just">
                        <a:spcBef>
                          <a:spcPts val="600"/>
                        </a:spcBef>
                        <a:spcAft>
                          <a:spcPts val="600"/>
                        </a:spcAft>
                        <a:buFont typeface="Arial" panose="020B0604020202020204" pitchFamily="34" charset="0"/>
                        <a:buNone/>
                      </a:pPr>
                      <a:r>
                        <a:rPr kumimoji="0" lang="cs-CZ" sz="2000" b="1" i="0" u="none" strike="noStrike" kern="1200" cap="none" spc="0" normalizeH="0" baseline="0" noProof="0" dirty="0">
                          <a:ln>
                            <a:noFill/>
                          </a:ln>
                          <a:solidFill>
                            <a:srgbClr val="000099"/>
                          </a:solidFill>
                          <a:effectLst/>
                          <a:uLnTx/>
                          <a:uFillTx/>
                          <a:latin typeface="+mn-lt"/>
                          <a:ea typeface="+mn-ea"/>
                          <a:cs typeface="Arial" pitchFamily="34" charset="0"/>
                        </a:rPr>
                        <a:t>Celkový rozpočet projektu nesmí přesáhnout dvojnásobek maximální výše dotace</a:t>
                      </a:r>
                      <a:r>
                        <a:rPr kumimoji="0" lang="cs-CZ" sz="2000" b="0" i="0" u="none" strike="noStrike" kern="1200" cap="none" spc="0" normalizeH="0" baseline="0" noProof="0" dirty="0">
                          <a:ln>
                            <a:noFill/>
                          </a:ln>
                          <a:solidFill>
                            <a:srgbClr val="000099"/>
                          </a:solidFill>
                          <a:effectLst/>
                          <a:uLnTx/>
                          <a:uFillTx/>
                          <a:latin typeface="+mn-lt"/>
                          <a:ea typeface="+mn-ea"/>
                          <a:cs typeface="Arial" pitchFamily="34" charset="0"/>
                        </a:rPr>
                        <a:t>.</a:t>
                      </a:r>
                    </a:p>
                  </a:txBody>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pl-PL" sz="22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rPr>
                        <a:t>Zakres finansowy małych projektów w P4: </a:t>
                      </a:r>
                    </a:p>
                    <a:p>
                      <a:pPr marL="0" marR="0" lvl="0" indent="0" algn="just"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endPar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endParaRPr>
                    </a:p>
                    <a:p>
                      <a:pPr marL="342900" marR="0" lvl="0" indent="-34290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2000" b="1" i="0" u="none" strike="noStrike" kern="1200" cap="none" spc="0" normalizeH="0" baseline="0" noProof="0" dirty="0">
                          <a:ln>
                            <a:noFill/>
                          </a:ln>
                          <a:solidFill>
                            <a:srgbClr val="FF6600"/>
                          </a:solidFill>
                          <a:effectLst/>
                          <a:uLnTx/>
                          <a:uFillTx/>
                          <a:latin typeface="+mn-lt"/>
                          <a:ea typeface="+mn-ea"/>
                          <a:cs typeface="Arial" pitchFamily="34" charset="0"/>
                        </a:rPr>
                        <a:t>1.000 – 30.000 </a:t>
                      </a: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EUR na samodzielny projekt</a:t>
                      </a:r>
                    </a:p>
                    <a:p>
                      <a:pPr marL="342900" marR="0" lvl="0" indent="-34290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 </a:t>
                      </a:r>
                      <a:r>
                        <a:rPr kumimoji="0" lang="pl-PL" sz="2000" b="1" i="0" u="none" strike="noStrike" kern="1200" cap="none" spc="0" normalizeH="0" baseline="0" noProof="0" dirty="0">
                          <a:ln>
                            <a:noFill/>
                          </a:ln>
                          <a:solidFill>
                            <a:srgbClr val="FF6600"/>
                          </a:solidFill>
                          <a:effectLst/>
                          <a:uLnTx/>
                          <a:uFillTx/>
                          <a:latin typeface="+mn-lt"/>
                          <a:ea typeface="+mn-ea"/>
                          <a:cs typeface="Arial" pitchFamily="34" charset="0"/>
                        </a:rPr>
                        <a:t>2.000 – 60.000 </a:t>
                      </a: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EUR na projekt z partnerem wiodącym (minimalny udział partnera/-ów z drugiego kraju wynosi co najmniej 10 % całkowitych wydatków kwalifikowalnych projektu)</a:t>
                      </a:r>
                    </a:p>
                    <a:p>
                      <a:pPr marL="0" marR="0" lvl="0" indent="0" algn="just" defTabSz="914400" rtl="0" eaLnBrk="1" fontAlgn="base" latinLnBrk="0" hangingPunct="1">
                        <a:lnSpc>
                          <a:spcPct val="100000"/>
                        </a:lnSpc>
                        <a:spcBef>
                          <a:spcPts val="600"/>
                        </a:spcBef>
                        <a:spcAft>
                          <a:spcPts val="600"/>
                        </a:spcAft>
                        <a:buClrTx/>
                        <a:buSzTx/>
                        <a:buFont typeface="Wingdings" panose="05000000000000000000" pitchFamily="2" charset="2"/>
                        <a:buNone/>
                        <a:tabLst/>
                        <a:defRPr/>
                      </a:pPr>
                      <a:endParaRPr kumimoji="0" lang="pl-PL" sz="2000" b="1"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pl-PL" sz="2000" b="1" i="0" u="none" strike="noStrike" kern="1200" cap="none" spc="0" normalizeH="0" baseline="0" noProof="0" dirty="0">
                          <a:ln>
                            <a:noFill/>
                          </a:ln>
                          <a:solidFill>
                            <a:srgbClr val="FF6600"/>
                          </a:solidFill>
                          <a:effectLst/>
                          <a:uLnTx/>
                          <a:uFillTx/>
                          <a:latin typeface="+mn-lt"/>
                          <a:ea typeface="+mn-ea"/>
                          <a:cs typeface="Arial" pitchFamily="34" charset="0"/>
                        </a:rPr>
                        <a:t>Całkowity budżet projektu nie może przekroczyć dwukrotności maksymalnej wysokości dofinansowania</a:t>
                      </a: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C5F20D09-A400-4A63-A44B-91BFC238D7B3}"/>
              </a:ext>
            </a:extLst>
          </p:cNvPr>
          <p:cNvSpPr>
            <a:spLocks noGrp="1"/>
          </p:cNvSpPr>
          <p:nvPr>
            <p:ph type="sldNum" sz="quarter" idx="12"/>
          </p:nvPr>
        </p:nvSpPr>
        <p:spPr/>
        <p:txBody>
          <a:bodyPr/>
          <a:lstStyle/>
          <a:p>
            <a:fld id="{92860EB2-85D9-40DF-A6A9-558CCE481E13}" type="slidenum">
              <a:rPr lang="cs-CZ" smtClean="0"/>
              <a:t>16</a:t>
            </a:fld>
            <a:endParaRPr lang="cs-CZ"/>
          </a:p>
        </p:txBody>
      </p:sp>
    </p:spTree>
    <p:extLst>
      <p:ext uri="{BB962C8B-B14F-4D97-AF65-F5344CB8AC3E}">
        <p14:creationId xmlns:p14="http://schemas.microsoft.com/office/powerpoint/2010/main" val="429319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71E3D7A-5A5D-4E10-8792-6D424A78A992}"/>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62E11BAC-21F4-4C81-B594-CE15E87551B9}"/>
              </a:ext>
            </a:extLst>
          </p:cNvPr>
          <p:cNvPicPr>
            <a:picLocks noChangeAspect="1"/>
          </p:cNvPicPr>
          <p:nvPr/>
        </p:nvPicPr>
        <p:blipFill>
          <a:blip r:embed="rId3"/>
          <a:stretch>
            <a:fillRect/>
          </a:stretch>
        </p:blipFill>
        <p:spPr>
          <a:xfrm>
            <a:off x="1328880" y="5336188"/>
            <a:ext cx="1144648" cy="1144648"/>
          </a:xfrm>
          <a:prstGeom prst="rect">
            <a:avLst/>
          </a:prstGeom>
        </p:spPr>
      </p:pic>
      <p:pic>
        <p:nvPicPr>
          <p:cNvPr id="15" name="Obrázek 14">
            <a:extLst>
              <a:ext uri="{FF2B5EF4-FFF2-40B4-BE49-F238E27FC236}">
                <a16:creationId xmlns:a16="http://schemas.microsoft.com/office/drawing/2014/main" id="{F6B364BF-BBE6-4CF2-A0B3-0F931B619371}"/>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E78AA335-C816-4C78-8425-A265C5942C61}"/>
              </a:ext>
            </a:extLst>
          </p:cNvPr>
          <p:cNvPicPr>
            <a:picLocks noChangeAspect="1"/>
          </p:cNvPicPr>
          <p:nvPr/>
        </p:nvPicPr>
        <p:blipFill>
          <a:blip r:embed="rId5"/>
          <a:stretch>
            <a:fillRect/>
          </a:stretch>
        </p:blipFill>
        <p:spPr>
          <a:xfrm>
            <a:off x="10906769"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017476147"/>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Vhodné Aktivity V Rámci Priority 4</a:t>
                      </a:r>
                    </a:p>
                    <a:p>
                      <a:pPr algn="just"/>
                      <a:endParaRPr lang="cs-CZ" sz="2000" b="1" dirty="0">
                        <a:solidFill>
                          <a:srgbClr val="000099"/>
                        </a:solidFill>
                        <a:effectLst/>
                        <a:latin typeface="Calibri  "/>
                        <a:ea typeface="Times New Roman" panose="02020603050405020304" pitchFamily="18" charset="0"/>
                        <a:cs typeface="Times New Roman" panose="02020603050405020304" pitchFamily="18" charset="0"/>
                      </a:endParaRPr>
                    </a:p>
                    <a:p>
                      <a:pPr algn="l" rtl="0">
                        <a:spcBef>
                          <a:spcPts val="400"/>
                        </a:spcBef>
                        <a:spcAft>
                          <a:spcPts val="400"/>
                        </a:spcAft>
                      </a:pPr>
                      <a:r>
                        <a:rPr lang="cs-CZ" sz="16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1. </a:t>
                      </a:r>
                      <a:r>
                        <a:rPr lang="cs-CZ" sz="17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Podpora spolupráce institucí</a:t>
                      </a:r>
                      <a:r>
                        <a:rPr lang="cs-CZ" sz="1700" b="0"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 </a:t>
                      </a:r>
                    </a:p>
                    <a:p>
                      <a:pPr algn="l" rtl="0">
                        <a:spcBef>
                          <a:spcPts val="400"/>
                        </a:spcBef>
                        <a:spcAft>
                          <a:spcPts val="400"/>
                        </a:spcAft>
                      </a:pPr>
                      <a:r>
                        <a:rPr lang="cs-CZ" sz="1700" b="0" i="0" u="none" strike="noStrike" kern="1200" baseline="0" dirty="0">
                          <a:solidFill>
                            <a:srgbClr val="000099"/>
                          </a:solidFill>
                          <a:latin typeface="+mn-lt"/>
                          <a:ea typeface="+mn-ea"/>
                          <a:cs typeface="+mn-cs"/>
                        </a:rPr>
                        <a:t>Podporovány jsou aktivity zaměřené na vytváření předpokladů a zvyšování ochoty institucí přeshraničně spolupracovat.</a:t>
                      </a:r>
                    </a:p>
                    <a:p>
                      <a:pPr algn="l" rtl="0">
                        <a:spcBef>
                          <a:spcPts val="400"/>
                        </a:spcBef>
                        <a:spcAft>
                          <a:spcPts val="400"/>
                        </a:spcAft>
                      </a:pPr>
                      <a:r>
                        <a:rPr lang="cs-CZ" sz="1700" b="1" i="0" u="none" strike="noStrike" kern="1200" baseline="0" dirty="0">
                          <a:solidFill>
                            <a:srgbClr val="000099"/>
                          </a:solidFill>
                          <a:latin typeface="+mn-lt"/>
                          <a:ea typeface="+mn-ea"/>
                          <a:cs typeface="+mn-cs"/>
                        </a:rPr>
                        <a:t>Financovány mohou být následující aktivity: </a:t>
                      </a:r>
                    </a:p>
                    <a:p>
                      <a:pPr marL="285750" indent="-285750" algn="l" rtl="0">
                        <a:spcBef>
                          <a:spcPts val="400"/>
                        </a:spcBef>
                        <a:spcAft>
                          <a:spcPts val="400"/>
                        </a:spcAft>
                        <a:buFont typeface="Wingdings" panose="05000000000000000000" pitchFamily="2" charset="2"/>
                        <a:buChar char="Ø"/>
                      </a:pPr>
                      <a:r>
                        <a:rPr lang="cs-CZ" sz="1700" b="0" i="0" u="none" strike="noStrike" kern="1200" baseline="0" dirty="0">
                          <a:solidFill>
                            <a:srgbClr val="000099"/>
                          </a:solidFill>
                          <a:latin typeface="+mn-lt"/>
                          <a:ea typeface="+mn-ea"/>
                          <a:cs typeface="+mn-cs"/>
                        </a:rPr>
                        <a:t>síťování institucí</a:t>
                      </a:r>
                    </a:p>
                    <a:p>
                      <a:pPr marL="285750" indent="-285750" algn="l" rtl="0">
                        <a:spcBef>
                          <a:spcPts val="400"/>
                        </a:spcBef>
                        <a:spcAft>
                          <a:spcPts val="400"/>
                        </a:spcAft>
                        <a:buFont typeface="Wingdings" panose="05000000000000000000" pitchFamily="2" charset="2"/>
                        <a:buChar char="Ø"/>
                      </a:pPr>
                      <a:r>
                        <a:rPr lang="cs-CZ" sz="1700" b="0" i="0" u="none" strike="noStrike" kern="1200" baseline="0" dirty="0">
                          <a:solidFill>
                            <a:srgbClr val="000099"/>
                          </a:solidFill>
                          <a:latin typeface="+mn-lt"/>
                          <a:ea typeface="+mn-ea"/>
                          <a:cs typeface="+mn-cs"/>
                        </a:rPr>
                        <a:t>jazykové vzdělávání pracovníků (českého a polského jazyka)</a:t>
                      </a:r>
                    </a:p>
                    <a:p>
                      <a:pPr marL="285750" indent="-285750" algn="l" rtl="0">
                        <a:spcBef>
                          <a:spcPts val="400"/>
                        </a:spcBef>
                        <a:spcAft>
                          <a:spcPts val="400"/>
                        </a:spcAft>
                        <a:buFont typeface="Wingdings" panose="05000000000000000000" pitchFamily="2" charset="2"/>
                        <a:buChar char="Ø"/>
                      </a:pPr>
                      <a:r>
                        <a:rPr lang="cs-CZ" sz="1700" b="0" i="0" u="none" strike="noStrike" kern="1200" baseline="0" dirty="0">
                          <a:solidFill>
                            <a:srgbClr val="000099"/>
                          </a:solidFill>
                          <a:latin typeface="+mn-lt"/>
                          <a:ea typeface="+mn-ea"/>
                          <a:cs typeface="+mn-cs"/>
                        </a:rPr>
                        <a:t>sdílení dobré praxe</a:t>
                      </a:r>
                    </a:p>
                    <a:p>
                      <a:pPr marL="285750" indent="-285750" algn="l" rtl="0">
                        <a:spcBef>
                          <a:spcPts val="400"/>
                        </a:spcBef>
                        <a:spcAft>
                          <a:spcPts val="400"/>
                        </a:spcAft>
                        <a:buFont typeface="Wingdings" panose="05000000000000000000" pitchFamily="2" charset="2"/>
                        <a:buChar char="Ø"/>
                      </a:pPr>
                      <a:r>
                        <a:rPr lang="cs-CZ" sz="1700" b="0" i="0" u="none" strike="noStrike" kern="1200" baseline="0" dirty="0">
                          <a:solidFill>
                            <a:srgbClr val="000099"/>
                          </a:solidFill>
                          <a:latin typeface="+mn-lt"/>
                          <a:ea typeface="+mn-ea"/>
                          <a:cs typeface="+mn-cs"/>
                        </a:rPr>
                        <a:t>výměnné stáže pracovníků institucí a jejich příspěvkových organizací</a:t>
                      </a:r>
                    </a:p>
                  </a:txBody>
                  <a:tcPr/>
                </a:tc>
                <a:tc>
                  <a:txBody>
                    <a:bodyPr/>
                    <a:lstStyle/>
                    <a:p>
                      <a:pPr algn="ctr"/>
                      <a:r>
                        <a:rPr lang="cs-CZ" sz="2150" b="1" u="sng" cap="small" baseline="0" dirty="0" err="1">
                          <a:solidFill>
                            <a:srgbClr val="FF6600"/>
                          </a:solidFill>
                          <a:effectLst>
                            <a:outerShdw blurRad="38100" dist="38100" dir="2700000" algn="tl">
                              <a:srgbClr val="000000">
                                <a:alpha val="43137"/>
                              </a:srgbClr>
                            </a:outerShdw>
                          </a:effectLst>
                        </a:rPr>
                        <a:t>Działania</a:t>
                      </a:r>
                      <a:r>
                        <a:rPr lang="cs-CZ" sz="2150" b="1" u="sng" cap="small" baseline="0" dirty="0">
                          <a:solidFill>
                            <a:srgbClr val="FF6600"/>
                          </a:solidFill>
                          <a:effectLst>
                            <a:outerShdw blurRad="38100" dist="38100" dir="2700000" algn="tl">
                              <a:srgbClr val="000000">
                                <a:alpha val="43137"/>
                              </a:srgbClr>
                            </a:outerShdw>
                          </a:effectLst>
                        </a:rPr>
                        <a:t> </a:t>
                      </a:r>
                      <a:r>
                        <a:rPr lang="cs-CZ" sz="2150" b="1" u="sng" cap="small" baseline="0" dirty="0" err="1">
                          <a:solidFill>
                            <a:srgbClr val="FF6600"/>
                          </a:solidFill>
                          <a:effectLst>
                            <a:outerShdw blurRad="38100" dist="38100" dir="2700000" algn="tl">
                              <a:srgbClr val="000000">
                                <a:alpha val="43137"/>
                              </a:srgbClr>
                            </a:outerShdw>
                          </a:effectLst>
                        </a:rPr>
                        <a:t>Kwalifikowalne</a:t>
                      </a:r>
                      <a:r>
                        <a:rPr lang="cs-CZ" sz="2150" b="1" u="sng" cap="small" baseline="0" dirty="0">
                          <a:solidFill>
                            <a:srgbClr val="FF6600"/>
                          </a:solidFill>
                          <a:effectLst>
                            <a:outerShdw blurRad="38100" dist="38100" dir="2700000" algn="tl">
                              <a:srgbClr val="000000">
                                <a:alpha val="43137"/>
                              </a:srgbClr>
                            </a:outerShdw>
                          </a:effectLst>
                        </a:rPr>
                        <a:t> W </a:t>
                      </a:r>
                      <a:r>
                        <a:rPr lang="cs-CZ" sz="2150" b="1" u="sng" cap="small" baseline="0" dirty="0" err="1">
                          <a:solidFill>
                            <a:srgbClr val="FF6600"/>
                          </a:solidFill>
                          <a:effectLst>
                            <a:outerShdw blurRad="38100" dist="38100" dir="2700000" algn="tl">
                              <a:srgbClr val="000000">
                                <a:alpha val="43137"/>
                              </a:srgbClr>
                            </a:outerShdw>
                          </a:effectLst>
                        </a:rPr>
                        <a:t>Ramach</a:t>
                      </a:r>
                      <a:r>
                        <a:rPr lang="cs-CZ" sz="2150" b="1" u="sng" cap="small" baseline="0" dirty="0">
                          <a:solidFill>
                            <a:srgbClr val="FF6600"/>
                          </a:solidFill>
                          <a:effectLst>
                            <a:outerShdw blurRad="38100" dist="38100" dir="2700000" algn="tl">
                              <a:srgbClr val="000000">
                                <a:alpha val="43137"/>
                              </a:srgbClr>
                            </a:outerShdw>
                          </a:effectLst>
                        </a:rPr>
                        <a:t> </a:t>
                      </a:r>
                      <a:r>
                        <a:rPr lang="cs-CZ" sz="2150" b="1" u="sng" cap="small" baseline="0" dirty="0" err="1">
                          <a:solidFill>
                            <a:srgbClr val="FF6600"/>
                          </a:solidFill>
                          <a:effectLst>
                            <a:outerShdw blurRad="38100" dist="38100" dir="2700000" algn="tl">
                              <a:srgbClr val="000000">
                                <a:alpha val="43137"/>
                              </a:srgbClr>
                            </a:outerShdw>
                          </a:effectLst>
                        </a:rPr>
                        <a:t>Priorytetu</a:t>
                      </a:r>
                      <a:r>
                        <a:rPr lang="cs-CZ" sz="2150" b="1" u="sng" cap="small" baseline="0" dirty="0">
                          <a:solidFill>
                            <a:srgbClr val="FF6600"/>
                          </a:solidFill>
                          <a:effectLst>
                            <a:outerShdw blurRad="38100" dist="38100" dir="2700000" algn="tl">
                              <a:srgbClr val="000000">
                                <a:alpha val="43137"/>
                              </a:srgbClr>
                            </a:outerShdw>
                          </a:effectLst>
                        </a:rPr>
                        <a:t> 4</a:t>
                      </a:r>
                    </a:p>
                    <a:p>
                      <a:pPr algn="just"/>
                      <a:endParaRPr lang="pl-PL" sz="2000" dirty="0">
                        <a:solidFill>
                          <a:srgbClr val="FF6600"/>
                        </a:solidFill>
                      </a:endParaRPr>
                    </a:p>
                    <a:p>
                      <a:pPr algn="l" rtl="0">
                        <a:spcBef>
                          <a:spcPts val="400"/>
                        </a:spcBef>
                        <a:spcAft>
                          <a:spcPts val="400"/>
                        </a:spcAft>
                      </a:pPr>
                      <a:r>
                        <a:rPr lang="pl-PL" sz="1600" b="1" i="0" u="none" strike="noStrike" kern="1200" baseline="0" dirty="0">
                          <a:solidFill>
                            <a:srgbClr val="FF6600"/>
                          </a:solidFill>
                          <a:effectLst>
                            <a:outerShdw blurRad="38100" dist="38100" dir="2700000" algn="tl">
                              <a:srgbClr val="000000">
                                <a:alpha val="43137"/>
                              </a:srgbClr>
                            </a:outerShdw>
                          </a:effectLst>
                          <a:latin typeface="Calibri  "/>
                          <a:ea typeface="+mn-ea"/>
                          <a:cs typeface="+mn-cs"/>
                        </a:rPr>
                        <a:t>1. </a:t>
                      </a:r>
                      <a:r>
                        <a:rPr lang="cs-CZ" sz="1700" b="1" i="0" u="none" strike="noStrike" kern="1200" baseline="0" dirty="0" err="1">
                          <a:solidFill>
                            <a:srgbClr val="FF6600"/>
                          </a:solidFill>
                          <a:effectLst>
                            <a:outerShdw blurRad="38100" dist="38100" dir="2700000" algn="tl">
                              <a:srgbClr val="000000">
                                <a:alpha val="43137"/>
                              </a:srgbClr>
                            </a:outerShdw>
                          </a:effectLst>
                          <a:latin typeface="Calibri  "/>
                          <a:ea typeface="+mn-ea"/>
                          <a:cs typeface="+mn-cs"/>
                        </a:rPr>
                        <a:t>Wsparcie</a:t>
                      </a:r>
                      <a:r>
                        <a:rPr lang="cs-CZ" sz="1700" b="1" i="0" u="none" strike="noStrike" kern="1200" baseline="0" dirty="0">
                          <a:solidFill>
                            <a:srgbClr val="FF6600"/>
                          </a:solidFill>
                          <a:effectLst>
                            <a:outerShdw blurRad="38100" dist="38100" dir="2700000" algn="tl">
                              <a:srgbClr val="000000">
                                <a:alpha val="43137"/>
                              </a:srgbClr>
                            </a:outerShdw>
                          </a:effectLst>
                          <a:latin typeface="Calibri  "/>
                          <a:ea typeface="+mn-ea"/>
                          <a:cs typeface="+mn-cs"/>
                        </a:rPr>
                        <a:t> </a:t>
                      </a:r>
                      <a:r>
                        <a:rPr lang="cs-CZ" sz="1700" b="1" i="0" u="none" strike="noStrike" kern="1200" baseline="0" dirty="0" err="1">
                          <a:solidFill>
                            <a:srgbClr val="FF6600"/>
                          </a:solidFill>
                          <a:effectLst>
                            <a:outerShdw blurRad="38100" dist="38100" dir="2700000" algn="tl">
                              <a:srgbClr val="000000">
                                <a:alpha val="43137"/>
                              </a:srgbClr>
                            </a:outerShdw>
                          </a:effectLst>
                          <a:latin typeface="Calibri  "/>
                          <a:ea typeface="+mn-ea"/>
                          <a:cs typeface="+mn-cs"/>
                        </a:rPr>
                        <a:t>współpracy</a:t>
                      </a:r>
                      <a:r>
                        <a:rPr lang="cs-CZ" sz="1700" b="1" i="0" u="none" strike="noStrike" kern="1200" baseline="0" dirty="0">
                          <a:solidFill>
                            <a:srgbClr val="FF6600"/>
                          </a:solidFill>
                          <a:effectLst>
                            <a:outerShdw blurRad="38100" dist="38100" dir="2700000" algn="tl">
                              <a:srgbClr val="000000">
                                <a:alpha val="43137"/>
                              </a:srgbClr>
                            </a:outerShdw>
                          </a:effectLst>
                          <a:latin typeface="Calibri  "/>
                          <a:ea typeface="+mn-ea"/>
                          <a:cs typeface="+mn-cs"/>
                        </a:rPr>
                        <a:t> </a:t>
                      </a:r>
                      <a:r>
                        <a:rPr lang="cs-CZ" sz="1700" b="1" i="0" u="none" strike="noStrike" kern="1200" baseline="0" dirty="0" err="1">
                          <a:solidFill>
                            <a:srgbClr val="FF6600"/>
                          </a:solidFill>
                          <a:effectLst>
                            <a:outerShdw blurRad="38100" dist="38100" dir="2700000" algn="tl">
                              <a:srgbClr val="000000">
                                <a:alpha val="43137"/>
                              </a:srgbClr>
                            </a:outerShdw>
                          </a:effectLst>
                          <a:latin typeface="Calibri  "/>
                          <a:ea typeface="+mn-ea"/>
                          <a:cs typeface="+mn-cs"/>
                        </a:rPr>
                        <a:t>instytucji</a:t>
                      </a:r>
                      <a:endParaRPr lang="pl-PL" sz="1700" b="1" i="0" u="none" strike="noStrike" kern="1200" baseline="0" dirty="0">
                        <a:solidFill>
                          <a:srgbClr val="FF6600"/>
                        </a:solidFill>
                        <a:effectLst>
                          <a:outerShdw blurRad="38100" dist="38100" dir="2700000" algn="tl">
                            <a:srgbClr val="000000">
                              <a:alpha val="43137"/>
                            </a:srgbClr>
                          </a:outerShdw>
                        </a:effectLst>
                        <a:latin typeface="Calibri  "/>
                        <a:ea typeface="+mn-ea"/>
                        <a:cs typeface="+mn-cs"/>
                      </a:endParaRPr>
                    </a:p>
                    <a:p>
                      <a:pPr algn="l" rtl="0">
                        <a:spcBef>
                          <a:spcPts val="400"/>
                        </a:spcBef>
                        <a:spcAft>
                          <a:spcPts val="400"/>
                        </a:spcAft>
                      </a:pPr>
                      <a:r>
                        <a:rPr lang="pl-PL" sz="1700" b="0" i="0" u="none" strike="noStrike" kern="1200" baseline="0" dirty="0">
                          <a:solidFill>
                            <a:srgbClr val="FF6600"/>
                          </a:solidFill>
                          <a:latin typeface="Calibri  "/>
                          <a:ea typeface="+mn-ea"/>
                          <a:cs typeface="+mn-cs"/>
                        </a:rPr>
                        <a:t>Wspierane są działania mające na celu stworzenie warunków do współpracy i zwiększenie zainteresowania instytucji współpracą transgraniczną.</a:t>
                      </a:r>
                    </a:p>
                    <a:p>
                      <a:pPr algn="l" rtl="0">
                        <a:spcBef>
                          <a:spcPts val="400"/>
                        </a:spcBef>
                        <a:spcAft>
                          <a:spcPts val="400"/>
                        </a:spcAft>
                      </a:pPr>
                      <a:r>
                        <a:rPr lang="pl-PL" sz="1700" b="1" i="0" u="none" strike="noStrike" kern="1200" baseline="0" dirty="0">
                          <a:solidFill>
                            <a:srgbClr val="FF6600"/>
                          </a:solidFill>
                          <a:latin typeface="Calibri  "/>
                          <a:ea typeface="+mn-ea"/>
                          <a:cs typeface="+mn-cs"/>
                        </a:rPr>
                        <a:t>Dofinansowanie  będą mogły otrzymać następujące działania:</a:t>
                      </a:r>
                    </a:p>
                    <a:p>
                      <a:pPr marL="285750" lvl="0" indent="-285750" algn="l" rtl="0">
                        <a:spcBef>
                          <a:spcPts val="400"/>
                        </a:spcBef>
                        <a:spcAft>
                          <a:spcPts val="400"/>
                        </a:spcAft>
                        <a:buFont typeface="Wingdings" panose="05000000000000000000" pitchFamily="2" charset="2"/>
                        <a:buChar char="Ø"/>
                      </a:pPr>
                      <a:r>
                        <a:rPr lang="pl-PL" sz="1700" b="0" i="0" u="none" strike="noStrike" kern="1200" baseline="0" dirty="0">
                          <a:solidFill>
                            <a:srgbClr val="FF6600"/>
                          </a:solidFill>
                          <a:latin typeface="Calibri  "/>
                          <a:ea typeface="+mn-ea"/>
                          <a:cs typeface="+mn-cs"/>
                        </a:rPr>
                        <a:t>tworzenie sieci współpracy instytucji</a:t>
                      </a:r>
                    </a:p>
                    <a:p>
                      <a:pPr marL="285750" indent="-285750" algn="l" rtl="0">
                        <a:spcBef>
                          <a:spcPts val="400"/>
                        </a:spcBef>
                        <a:spcAft>
                          <a:spcPts val="400"/>
                        </a:spcAft>
                        <a:buFont typeface="Wingdings" panose="05000000000000000000" pitchFamily="2" charset="2"/>
                        <a:buChar char="Ø"/>
                      </a:pPr>
                      <a:r>
                        <a:rPr lang="pl-PL" sz="1700" b="0" i="0" u="none" strike="noStrike" kern="1200" baseline="0" dirty="0">
                          <a:solidFill>
                            <a:srgbClr val="FF6600"/>
                          </a:solidFill>
                          <a:latin typeface="Calibri  "/>
                          <a:ea typeface="+mn-ea"/>
                          <a:cs typeface="+mn-cs"/>
                        </a:rPr>
                        <a:t>szkolenia językowe pracowników (języka polskiego i czeskiego)</a:t>
                      </a:r>
                    </a:p>
                    <a:p>
                      <a:pPr marL="285750" indent="-285750" algn="l" rtl="0">
                        <a:spcBef>
                          <a:spcPts val="400"/>
                        </a:spcBef>
                        <a:spcAft>
                          <a:spcPts val="400"/>
                        </a:spcAft>
                        <a:buFont typeface="Wingdings" panose="05000000000000000000" pitchFamily="2" charset="2"/>
                        <a:buChar char="Ø"/>
                      </a:pPr>
                      <a:r>
                        <a:rPr lang="pl-PL" sz="1700" b="0" i="0" u="none" strike="noStrike" kern="1200" baseline="0" dirty="0">
                          <a:solidFill>
                            <a:srgbClr val="FF6600"/>
                          </a:solidFill>
                          <a:latin typeface="Calibri  "/>
                          <a:ea typeface="+mn-ea"/>
                          <a:cs typeface="+mn-cs"/>
                        </a:rPr>
                        <a:t>współdzielenie dobrych praktyk</a:t>
                      </a:r>
                    </a:p>
                    <a:p>
                      <a:pPr marL="285750" lvl="0" indent="-285750" algn="l" rtl="0">
                        <a:spcBef>
                          <a:spcPts val="400"/>
                        </a:spcBef>
                        <a:spcAft>
                          <a:spcPts val="400"/>
                        </a:spcAft>
                        <a:buFont typeface="Wingdings" panose="05000000000000000000" pitchFamily="2" charset="2"/>
                        <a:buChar char="Ø"/>
                      </a:pPr>
                      <a:r>
                        <a:rPr lang="pl-PL" sz="1700" b="0" i="0" u="none" strike="noStrike" kern="1200" baseline="0" dirty="0">
                          <a:solidFill>
                            <a:srgbClr val="FF6600"/>
                          </a:solidFill>
                          <a:latin typeface="Calibri  "/>
                          <a:ea typeface="+mn-ea"/>
                          <a:cs typeface="+mn-cs"/>
                        </a:rPr>
                        <a:t>staże pracowników instytucji i ich jednostek budżetowych</a:t>
                      </a:r>
                      <a:endParaRPr lang="pl-PL" sz="1700" b="1" i="0" u="none" strike="noStrike" kern="1200" baseline="0" dirty="0">
                        <a:solidFill>
                          <a:srgbClr val="FF6600"/>
                        </a:solidFill>
                        <a:latin typeface="Calibri  "/>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3522DF6B-04FD-4C36-9885-2AB64356983E}"/>
              </a:ext>
            </a:extLst>
          </p:cNvPr>
          <p:cNvSpPr>
            <a:spLocks noGrp="1"/>
          </p:cNvSpPr>
          <p:nvPr>
            <p:ph type="sldNum" sz="quarter" idx="12"/>
          </p:nvPr>
        </p:nvSpPr>
        <p:spPr/>
        <p:txBody>
          <a:bodyPr/>
          <a:lstStyle/>
          <a:p>
            <a:fld id="{92860EB2-85D9-40DF-A6A9-558CCE481E13}" type="slidenum">
              <a:rPr lang="cs-CZ" smtClean="0"/>
              <a:t>17</a:t>
            </a:fld>
            <a:endParaRPr lang="cs-CZ"/>
          </a:p>
        </p:txBody>
      </p:sp>
    </p:spTree>
    <p:extLst>
      <p:ext uri="{BB962C8B-B14F-4D97-AF65-F5344CB8AC3E}">
        <p14:creationId xmlns:p14="http://schemas.microsoft.com/office/powerpoint/2010/main" val="63399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A32EC1EA-2D88-4DBF-968A-AEC239F395C1}"/>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D2D124D8-32C9-412A-9465-9B075E5815FB}"/>
              </a:ext>
            </a:extLst>
          </p:cNvPr>
          <p:cNvPicPr>
            <a:picLocks noChangeAspect="1"/>
          </p:cNvPicPr>
          <p:nvPr/>
        </p:nvPicPr>
        <p:blipFill>
          <a:blip r:embed="rId3"/>
          <a:stretch>
            <a:fillRect/>
          </a:stretch>
        </p:blipFill>
        <p:spPr>
          <a:xfrm>
            <a:off x="1524000" y="5290944"/>
            <a:ext cx="1144648" cy="1144648"/>
          </a:xfrm>
          <a:prstGeom prst="rect">
            <a:avLst/>
          </a:prstGeom>
        </p:spPr>
      </p:pic>
      <p:pic>
        <p:nvPicPr>
          <p:cNvPr id="15" name="Obrázek 14">
            <a:extLst>
              <a:ext uri="{FF2B5EF4-FFF2-40B4-BE49-F238E27FC236}">
                <a16:creationId xmlns:a16="http://schemas.microsoft.com/office/drawing/2014/main" id="{BE33AA7E-9961-44BA-A218-D1DAD712B8C8}"/>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80EB710A-B2A3-481B-8C99-5A8C765F83A0}"/>
              </a:ext>
            </a:extLst>
          </p:cNvPr>
          <p:cNvPicPr>
            <a:picLocks noChangeAspect="1"/>
          </p:cNvPicPr>
          <p:nvPr/>
        </p:nvPicPr>
        <p:blipFill>
          <a:blip r:embed="rId5"/>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672366492"/>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Vhodné Aktivity V Rámci Priority 4</a:t>
                      </a:r>
                    </a:p>
                    <a:p>
                      <a:pPr algn="just" rtl="0"/>
                      <a:endParaRPr lang="cs-CZ" sz="1600" b="0" i="0" u="none" strike="noStrike" kern="1200" baseline="0" dirty="0">
                        <a:solidFill>
                          <a:srgbClr val="000099"/>
                        </a:solidFill>
                        <a:latin typeface="+mn-lt"/>
                        <a:ea typeface="+mn-ea"/>
                        <a:cs typeface="+mn-cs"/>
                      </a:endParaRPr>
                    </a:p>
                    <a:p>
                      <a:pPr algn="just" rtl="0">
                        <a:spcBef>
                          <a:spcPts val="600"/>
                        </a:spcBef>
                        <a:spcAft>
                          <a:spcPts val="600"/>
                        </a:spcAft>
                      </a:pPr>
                      <a:r>
                        <a:rPr lang="en-GB" sz="20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2. </a:t>
                      </a:r>
                      <a:r>
                        <a:rPr lang="en-GB" sz="2000" b="1" i="0" u="none" strike="noStrike" kern="1200" baseline="0" dirty="0" err="1">
                          <a:solidFill>
                            <a:srgbClr val="000099"/>
                          </a:solidFill>
                          <a:effectLst>
                            <a:outerShdw blurRad="38100" dist="38100" dir="2700000" algn="tl">
                              <a:srgbClr val="000000">
                                <a:alpha val="43137"/>
                              </a:srgbClr>
                            </a:outerShdw>
                          </a:effectLst>
                          <a:latin typeface="+mn-lt"/>
                          <a:ea typeface="+mn-ea"/>
                          <a:cs typeface="+mn-cs"/>
                        </a:rPr>
                        <a:t>Projekty</a:t>
                      </a:r>
                      <a:r>
                        <a:rPr lang="en-GB" sz="20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 </a:t>
                      </a:r>
                      <a:r>
                        <a:rPr lang="en-GB" sz="2000" b="1" i="0" u="none" strike="noStrike" kern="1200" baseline="0" dirty="0" err="1">
                          <a:solidFill>
                            <a:srgbClr val="000099"/>
                          </a:solidFill>
                          <a:effectLst>
                            <a:outerShdw blurRad="38100" dist="38100" dir="2700000" algn="tl">
                              <a:srgbClr val="000000">
                                <a:alpha val="43137"/>
                              </a:srgbClr>
                            </a:outerShdw>
                          </a:effectLst>
                          <a:latin typeface="+mn-lt"/>
                          <a:ea typeface="+mn-ea"/>
                          <a:cs typeface="+mn-cs"/>
                        </a:rPr>
                        <a:t>typu</a:t>
                      </a:r>
                      <a:r>
                        <a:rPr lang="en-GB" sz="2000" b="1" i="0" u="none" strike="noStrike" kern="1200" baseline="0" dirty="0">
                          <a:solidFill>
                            <a:srgbClr val="000099"/>
                          </a:solidFill>
                          <a:effectLst>
                            <a:outerShdw blurRad="38100" dist="38100" dir="2700000" algn="tl">
                              <a:srgbClr val="000000">
                                <a:alpha val="43137"/>
                              </a:srgbClr>
                            </a:outerShdw>
                          </a:effectLst>
                          <a:latin typeface="+mn-lt"/>
                          <a:ea typeface="+mn-ea"/>
                          <a:cs typeface="+mn-cs"/>
                        </a:rPr>
                        <a:t> „people to people“</a:t>
                      </a:r>
                    </a:p>
                    <a:p>
                      <a:pPr algn="just" rtl="0">
                        <a:spcBef>
                          <a:spcPts val="600"/>
                        </a:spcBef>
                        <a:spcAft>
                          <a:spcPts val="600"/>
                        </a:spcAft>
                      </a:pPr>
                      <a:r>
                        <a:rPr lang="cs-CZ" sz="2000" b="0" i="0" u="none" strike="noStrike" kern="1200" baseline="0" dirty="0">
                          <a:solidFill>
                            <a:srgbClr val="000099"/>
                          </a:solidFill>
                          <a:latin typeface="+mn-lt"/>
                          <a:ea typeface="+mn-ea"/>
                          <a:cs typeface="+mn-cs"/>
                        </a:rPr>
                        <a:t>Podporovány jsou aktivity zaměřené na rozvoj spolupráce a společných společenských, sportovních a kulturních projektů. </a:t>
                      </a:r>
                    </a:p>
                    <a:p>
                      <a:pPr algn="just" rtl="0">
                        <a:spcBef>
                          <a:spcPts val="600"/>
                        </a:spcBef>
                        <a:spcAft>
                          <a:spcPts val="600"/>
                        </a:spcAft>
                      </a:pPr>
                      <a:r>
                        <a:rPr lang="cs-CZ" sz="2000" b="0" i="0" u="none" strike="noStrike" kern="1200" baseline="0" dirty="0">
                          <a:solidFill>
                            <a:srgbClr val="000099"/>
                          </a:solidFill>
                          <a:latin typeface="+mn-lt"/>
                          <a:ea typeface="+mn-ea"/>
                          <a:cs typeface="+mn-cs"/>
                        </a:rPr>
                        <a:t>Jde o aktivity, které zvyšují úroveň vzájemného poznání a porozumění, budují důvěru mezi místními komunitami na obou stranách hranice a přispívají k sociální a občanské soudržnosti přeshraničního regionu.</a:t>
                      </a:r>
                    </a:p>
                  </a:txBody>
                  <a:tcPr/>
                </a:tc>
                <a:tc>
                  <a:txBody>
                    <a:bodyPr/>
                    <a:lstStyle/>
                    <a:p>
                      <a:pPr algn="ctr"/>
                      <a:r>
                        <a:rPr lang="cs-CZ" sz="2150" b="1" u="sng" cap="small" baseline="0" dirty="0" err="1">
                          <a:solidFill>
                            <a:srgbClr val="FF6600"/>
                          </a:solidFill>
                          <a:effectLst>
                            <a:outerShdw blurRad="38100" dist="38100" dir="2700000" algn="tl">
                              <a:srgbClr val="000000">
                                <a:alpha val="43137"/>
                              </a:srgbClr>
                            </a:outerShdw>
                          </a:effectLst>
                        </a:rPr>
                        <a:t>Działania</a:t>
                      </a:r>
                      <a:r>
                        <a:rPr lang="cs-CZ" sz="2150" b="1" u="sng" cap="small" baseline="0" dirty="0">
                          <a:solidFill>
                            <a:srgbClr val="FF6600"/>
                          </a:solidFill>
                          <a:effectLst>
                            <a:outerShdw blurRad="38100" dist="38100" dir="2700000" algn="tl">
                              <a:srgbClr val="000000">
                                <a:alpha val="43137"/>
                              </a:srgbClr>
                            </a:outerShdw>
                          </a:effectLst>
                        </a:rPr>
                        <a:t> </a:t>
                      </a:r>
                      <a:r>
                        <a:rPr lang="cs-CZ" sz="2150" b="1" u="sng" cap="small" baseline="0" dirty="0" err="1">
                          <a:solidFill>
                            <a:srgbClr val="FF6600"/>
                          </a:solidFill>
                          <a:effectLst>
                            <a:outerShdw blurRad="38100" dist="38100" dir="2700000" algn="tl">
                              <a:srgbClr val="000000">
                                <a:alpha val="43137"/>
                              </a:srgbClr>
                            </a:outerShdw>
                          </a:effectLst>
                        </a:rPr>
                        <a:t>Kwalifikowalne</a:t>
                      </a:r>
                      <a:r>
                        <a:rPr lang="cs-CZ" sz="2150" b="1" u="sng" cap="small" baseline="0" dirty="0">
                          <a:solidFill>
                            <a:srgbClr val="FF6600"/>
                          </a:solidFill>
                          <a:effectLst>
                            <a:outerShdw blurRad="38100" dist="38100" dir="2700000" algn="tl">
                              <a:srgbClr val="000000">
                                <a:alpha val="43137"/>
                              </a:srgbClr>
                            </a:outerShdw>
                          </a:effectLst>
                        </a:rPr>
                        <a:t> W </a:t>
                      </a:r>
                      <a:r>
                        <a:rPr lang="cs-CZ" sz="2150" b="1" u="sng" cap="small" baseline="0" dirty="0" err="1">
                          <a:solidFill>
                            <a:srgbClr val="FF6600"/>
                          </a:solidFill>
                          <a:effectLst>
                            <a:outerShdw blurRad="38100" dist="38100" dir="2700000" algn="tl">
                              <a:srgbClr val="000000">
                                <a:alpha val="43137"/>
                              </a:srgbClr>
                            </a:outerShdw>
                          </a:effectLst>
                        </a:rPr>
                        <a:t>Ramach</a:t>
                      </a:r>
                      <a:r>
                        <a:rPr lang="cs-CZ" sz="2150" b="1" u="sng" cap="small" baseline="0" dirty="0">
                          <a:solidFill>
                            <a:srgbClr val="FF6600"/>
                          </a:solidFill>
                          <a:effectLst>
                            <a:outerShdw blurRad="38100" dist="38100" dir="2700000" algn="tl">
                              <a:srgbClr val="000000">
                                <a:alpha val="43137"/>
                              </a:srgbClr>
                            </a:outerShdw>
                          </a:effectLst>
                        </a:rPr>
                        <a:t> </a:t>
                      </a:r>
                      <a:r>
                        <a:rPr lang="cs-CZ" sz="2150" b="1" u="sng" cap="small" baseline="0" dirty="0" err="1">
                          <a:solidFill>
                            <a:srgbClr val="FF6600"/>
                          </a:solidFill>
                          <a:effectLst>
                            <a:outerShdw blurRad="38100" dist="38100" dir="2700000" algn="tl">
                              <a:srgbClr val="000000">
                                <a:alpha val="43137"/>
                              </a:srgbClr>
                            </a:outerShdw>
                          </a:effectLst>
                        </a:rPr>
                        <a:t>Priorytetu</a:t>
                      </a:r>
                      <a:r>
                        <a:rPr lang="cs-CZ" sz="2150" b="1" u="sng" cap="small" baseline="0" dirty="0">
                          <a:solidFill>
                            <a:srgbClr val="FF6600"/>
                          </a:solidFill>
                          <a:effectLst>
                            <a:outerShdw blurRad="38100" dist="38100" dir="2700000" algn="tl">
                              <a:srgbClr val="000000">
                                <a:alpha val="43137"/>
                              </a:srgbClr>
                            </a:outerShdw>
                          </a:effectLst>
                        </a:rPr>
                        <a:t> 4</a:t>
                      </a:r>
                    </a:p>
                    <a:p>
                      <a:pPr algn="just"/>
                      <a:endParaRPr lang="pl-PL" sz="1600" dirty="0">
                        <a:solidFill>
                          <a:srgbClr val="FF6600"/>
                        </a:solidFill>
                      </a:endParaRPr>
                    </a:p>
                    <a:p>
                      <a:pPr lvl="0" rtl="0">
                        <a:spcBef>
                          <a:spcPts val="600"/>
                        </a:spcBef>
                        <a:spcAft>
                          <a:spcPts val="600"/>
                        </a:spcAft>
                      </a:pPr>
                      <a:r>
                        <a:rPr lang="en-GB" sz="2000" b="1" i="0" u="none" strike="noStrike" kern="1200" baseline="0" dirty="0">
                          <a:solidFill>
                            <a:srgbClr val="FF6600"/>
                          </a:solidFill>
                          <a:effectLst>
                            <a:outerShdw blurRad="38100" dist="38100" dir="2700000" algn="tl">
                              <a:srgbClr val="000000">
                                <a:alpha val="43137"/>
                              </a:srgbClr>
                            </a:outerShdw>
                          </a:effectLst>
                          <a:latin typeface="+mn-lt"/>
                          <a:ea typeface="+mn-ea"/>
                          <a:cs typeface="+mn-cs"/>
                        </a:rPr>
                        <a:t>2. </a:t>
                      </a:r>
                      <a:r>
                        <a:rPr lang="en-GB" sz="2000" b="1" i="0" u="none" strike="noStrike" kern="1200" baseline="0" dirty="0" err="1">
                          <a:solidFill>
                            <a:srgbClr val="FF6600"/>
                          </a:solidFill>
                          <a:effectLst>
                            <a:outerShdw blurRad="38100" dist="38100" dir="2700000" algn="tl">
                              <a:srgbClr val="000000">
                                <a:alpha val="43137"/>
                              </a:srgbClr>
                            </a:outerShdw>
                          </a:effectLst>
                          <a:latin typeface="+mn-lt"/>
                          <a:ea typeface="+mn-ea"/>
                          <a:cs typeface="+mn-cs"/>
                        </a:rPr>
                        <a:t>Projekty</a:t>
                      </a:r>
                      <a:r>
                        <a:rPr lang="en-GB" sz="2000" b="1" i="0" u="none" strike="noStrike" kern="1200" baseline="0" dirty="0">
                          <a:solidFill>
                            <a:srgbClr val="FF6600"/>
                          </a:solidFill>
                          <a:effectLst>
                            <a:outerShdw blurRad="38100" dist="38100" dir="2700000" algn="tl">
                              <a:srgbClr val="000000">
                                <a:alpha val="43137"/>
                              </a:srgbClr>
                            </a:outerShdw>
                          </a:effectLst>
                          <a:latin typeface="+mn-lt"/>
                          <a:ea typeface="+mn-ea"/>
                          <a:cs typeface="+mn-cs"/>
                        </a:rPr>
                        <a:t> </a:t>
                      </a:r>
                      <a:r>
                        <a:rPr lang="en-GB" sz="2000" b="1" i="0" u="none" strike="noStrike" kern="1200" baseline="0" dirty="0" err="1">
                          <a:solidFill>
                            <a:srgbClr val="FF6600"/>
                          </a:solidFill>
                          <a:effectLst>
                            <a:outerShdw blurRad="38100" dist="38100" dir="2700000" algn="tl">
                              <a:srgbClr val="000000">
                                <a:alpha val="43137"/>
                              </a:srgbClr>
                            </a:outerShdw>
                          </a:effectLst>
                          <a:latin typeface="+mn-lt"/>
                          <a:ea typeface="+mn-ea"/>
                          <a:cs typeface="+mn-cs"/>
                        </a:rPr>
                        <a:t>typu</a:t>
                      </a:r>
                      <a:r>
                        <a:rPr lang="en-GB" sz="2000" b="1" i="0" u="none" strike="noStrike" kern="1200" baseline="0" dirty="0">
                          <a:solidFill>
                            <a:srgbClr val="FF6600"/>
                          </a:solidFill>
                          <a:effectLst>
                            <a:outerShdw blurRad="38100" dist="38100" dir="2700000" algn="tl">
                              <a:srgbClr val="000000">
                                <a:alpha val="43137"/>
                              </a:srgbClr>
                            </a:outerShdw>
                          </a:effectLst>
                          <a:latin typeface="+mn-lt"/>
                          <a:ea typeface="+mn-ea"/>
                          <a:cs typeface="+mn-cs"/>
                        </a:rPr>
                        <a:t> „people to people”</a:t>
                      </a:r>
                    </a:p>
                    <a:p>
                      <a:pPr algn="just" rtl="0">
                        <a:spcBef>
                          <a:spcPts val="600"/>
                        </a:spcBef>
                        <a:spcAft>
                          <a:spcPts val="600"/>
                        </a:spcAft>
                      </a:pPr>
                      <a:r>
                        <a:rPr lang="pl-PL" sz="2000" b="0" i="0" u="none" strike="noStrike" kern="1200" baseline="0" dirty="0">
                          <a:solidFill>
                            <a:srgbClr val="FF6600"/>
                          </a:solidFill>
                          <a:latin typeface="+mn-lt"/>
                          <a:ea typeface="+mn-ea"/>
                          <a:cs typeface="+mn-cs"/>
                        </a:rPr>
                        <a:t>Wspierane są działania na rzecz rozwoju współpracy w zakresie wspólnych przedsięwzięć społecznych, sportowych i kulturalnych. </a:t>
                      </a:r>
                    </a:p>
                    <a:p>
                      <a:pPr algn="just" rtl="0">
                        <a:spcBef>
                          <a:spcPts val="600"/>
                        </a:spcBef>
                        <a:spcAft>
                          <a:spcPts val="600"/>
                        </a:spcAft>
                      </a:pPr>
                      <a:r>
                        <a:rPr lang="pl-PL" sz="2000" b="0" i="0" u="none" strike="noStrike" kern="1200" baseline="0" dirty="0">
                          <a:solidFill>
                            <a:srgbClr val="FF6600"/>
                          </a:solidFill>
                          <a:latin typeface="+mn-lt"/>
                          <a:ea typeface="+mn-ea"/>
                          <a:cs typeface="+mn-cs"/>
                        </a:rPr>
                        <a:t>Dotyczy to działań, które zwiększają poziom wzajemnego poznania i zrozumienia, budują zaufanie między społeczeństwami lokalnymi po obu stronach granicy oraz przyczyniają się do wzmocnienia spójności społecznej i obywatelskiej regionu transgranicznego.</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EDBE36A4-2E4A-4DEA-8008-C4D9911FE650}"/>
              </a:ext>
            </a:extLst>
          </p:cNvPr>
          <p:cNvSpPr>
            <a:spLocks noGrp="1"/>
          </p:cNvSpPr>
          <p:nvPr>
            <p:ph type="sldNum" sz="quarter" idx="12"/>
          </p:nvPr>
        </p:nvSpPr>
        <p:spPr/>
        <p:txBody>
          <a:bodyPr/>
          <a:lstStyle/>
          <a:p>
            <a:fld id="{92860EB2-85D9-40DF-A6A9-558CCE481E13}" type="slidenum">
              <a:rPr lang="cs-CZ" smtClean="0"/>
              <a:t>18</a:t>
            </a:fld>
            <a:endParaRPr lang="cs-CZ"/>
          </a:p>
        </p:txBody>
      </p:sp>
    </p:spTree>
    <p:extLst>
      <p:ext uri="{BB962C8B-B14F-4D97-AF65-F5344CB8AC3E}">
        <p14:creationId xmlns:p14="http://schemas.microsoft.com/office/powerpoint/2010/main" val="3604501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EFD681E1-88A0-4D71-A2F5-13A11278D0A0}"/>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D8DD3110-8E19-4799-A943-3B38899459F5}"/>
              </a:ext>
            </a:extLst>
          </p:cNvPr>
          <p:cNvPicPr>
            <a:picLocks noChangeAspect="1"/>
          </p:cNvPicPr>
          <p:nvPr/>
        </p:nvPicPr>
        <p:blipFill>
          <a:blip r:embed="rId3"/>
          <a:stretch>
            <a:fillRect/>
          </a:stretch>
        </p:blipFill>
        <p:spPr>
          <a:xfrm>
            <a:off x="1524000" y="5336188"/>
            <a:ext cx="1144648" cy="1144648"/>
          </a:xfrm>
          <a:prstGeom prst="rect">
            <a:avLst/>
          </a:prstGeom>
        </p:spPr>
      </p:pic>
      <p:pic>
        <p:nvPicPr>
          <p:cNvPr id="15" name="Obrázek 14">
            <a:extLst>
              <a:ext uri="{FF2B5EF4-FFF2-40B4-BE49-F238E27FC236}">
                <a16:creationId xmlns:a16="http://schemas.microsoft.com/office/drawing/2014/main" id="{0703AE63-F192-4309-93A9-B68A054DCCFC}"/>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02A3F9AE-F887-4D76-9153-B7A09D98DA51}"/>
              </a:ext>
            </a:extLst>
          </p:cNvPr>
          <p:cNvPicPr>
            <a:picLocks noChangeAspect="1"/>
          </p:cNvPicPr>
          <p:nvPr/>
        </p:nvPicPr>
        <p:blipFill>
          <a:blip r:embed="rId5"/>
          <a:stretch>
            <a:fillRect/>
          </a:stretch>
        </p:blipFill>
        <p:spPr>
          <a:xfrm>
            <a:off x="10878373" y="538211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365161700"/>
              </p:ext>
            </p:extLst>
          </p:nvPr>
        </p:nvGraphicFramePr>
        <p:xfrm>
          <a:off x="390804" y="1033801"/>
          <a:ext cx="11410394" cy="4257143"/>
        </p:xfrm>
        <a:graphic>
          <a:graphicData uri="http://schemas.openxmlformats.org/drawingml/2006/table">
            <a:tbl>
              <a:tblPr firstRow="1" bandRow="1">
                <a:tableStyleId>{3B4B98B0-60AC-42C2-AFA5-B58CD77FA1E5}</a:tableStyleId>
              </a:tblPr>
              <a:tblGrid>
                <a:gridCol w="5695889">
                  <a:extLst>
                    <a:ext uri="{9D8B030D-6E8A-4147-A177-3AD203B41FA5}">
                      <a16:colId xmlns:a16="http://schemas.microsoft.com/office/drawing/2014/main" val="3983641993"/>
                    </a:ext>
                  </a:extLst>
                </a:gridCol>
                <a:gridCol w="5714505">
                  <a:extLst>
                    <a:ext uri="{9D8B030D-6E8A-4147-A177-3AD203B41FA5}">
                      <a16:colId xmlns:a16="http://schemas.microsoft.com/office/drawing/2014/main" val="2326915147"/>
                    </a:ext>
                  </a:extLst>
                </a:gridCol>
              </a:tblGrid>
              <a:tr h="4257143">
                <a:tc>
                  <a:txBody>
                    <a:bodyPr/>
                    <a:lstStyle/>
                    <a:p>
                      <a:pPr marL="0" lvl="1" indent="0" algn="ctr">
                        <a:spcBef>
                          <a:spcPts val="600"/>
                        </a:spcBef>
                        <a:spcAft>
                          <a:spcPts val="600"/>
                        </a:spcAft>
                        <a:buFont typeface="Wingdings" panose="05000000000000000000" pitchFamily="2" charset="2"/>
                        <a:buNone/>
                        <a:tabLst>
                          <a:tab pos="809625" algn="l"/>
                        </a:tabLst>
                      </a:pPr>
                      <a:r>
                        <a:rPr kumimoji="0" lang="pl-PL" altLang="cs-CZ" sz="22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charset="0"/>
                        </a:rPr>
                        <a:t>Způsobilí příjemci</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orgány veřejné správy, jejich svazky a sdružení</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organizace zřizované a zakládané orgány veřejné správy </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nestátní neziskové organizace </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Evropské seskupení pro územní spolupráci</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vzdělávací instituce včetně vysokých škol</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hospodářské a profesní komory, svazy a sdružení</a:t>
                      </a:r>
                    </a:p>
                    <a:p>
                      <a:pPr marL="285750" lvl="1" indent="-285750" algn="just">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církve a náboženské spolky </a:t>
                      </a:r>
                    </a:p>
                    <a:p>
                      <a:pPr marL="285750" lvl="1" indent="-285750">
                        <a:spcBef>
                          <a:spcPts val="600"/>
                        </a:spcBef>
                        <a:spcAft>
                          <a:spcPts val="600"/>
                        </a:spcAft>
                        <a:buFont typeface="Wingdings" panose="05000000000000000000" pitchFamily="2" charset="2"/>
                        <a:buChar char="Ø"/>
                        <a:tabLst>
                          <a:tab pos="809625" algn="l"/>
                        </a:tabLst>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sociální družstva</a:t>
                      </a:r>
                    </a:p>
                    <a:p>
                      <a:pPr marL="285750" indent="-285750" algn="just">
                        <a:spcBef>
                          <a:spcPts val="600"/>
                        </a:spcBef>
                        <a:spcAft>
                          <a:spcPts val="600"/>
                        </a:spcAft>
                        <a:buFont typeface="Wingdings" panose="05000000000000000000" pitchFamily="2" charset="2"/>
                        <a:buChar char="q"/>
                      </a:pPr>
                      <a:endParaRPr lang="cs-CZ" sz="1600" b="0" dirty="0">
                        <a:solidFill>
                          <a:srgbClr val="000099"/>
                        </a:solidFill>
                        <a:effectLst>
                          <a:outerShdw blurRad="38100" dist="38100" dir="2700000" algn="tl">
                            <a:srgbClr val="000000">
                              <a:alpha val="43137"/>
                            </a:srgbClr>
                          </a:outerShdw>
                        </a:effectLst>
                        <a:latin typeface="Calibri  "/>
                        <a:ea typeface="Times New Roman" panose="02020603050405020304" pitchFamily="18" charset="0"/>
                        <a:cs typeface="Times New Roman" panose="02020603050405020304" pitchFamily="18" charset="0"/>
                      </a:endParaRPr>
                    </a:p>
                  </a:txBody>
                  <a:tcPr/>
                </a:tc>
                <a:tc>
                  <a:txBody>
                    <a:bodyPr/>
                    <a:lstStyle/>
                    <a:p>
                      <a:pPr marL="77788" marR="0" lvl="0" indent="0" algn="ctr" defTabSz="914400" rtl="0" eaLnBrk="1" fontAlgn="base" latinLnBrk="0" hangingPunct="1">
                        <a:lnSpc>
                          <a:spcPct val="100000"/>
                        </a:lnSpc>
                        <a:spcBef>
                          <a:spcPts val="600"/>
                        </a:spcBef>
                        <a:spcAft>
                          <a:spcPts val="600"/>
                        </a:spcAft>
                        <a:buClrTx/>
                        <a:buSzTx/>
                        <a:buFont typeface="Wingdings" panose="05000000000000000000" pitchFamily="2" charset="2"/>
                        <a:buNone/>
                        <a:tabLst/>
                        <a:defRPr/>
                      </a:pPr>
                      <a:r>
                        <a:rPr kumimoji="0" lang="pl-PL" altLang="cs-CZ" sz="22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charset="0"/>
                        </a:rPr>
                        <a:t>Kwalifikowalni beneficjenci</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władze publiczne, ich związki i stowarzyszenia</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organizacje, podmioty, jednostki utworzone przez władze publiczne </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organizacje pozarządowe </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Europejskie Ugrupowania Współpracy Terytorialnej </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instytucje edukacyjne (w tym uczelnie wyższe)</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izby, stowarzyszania, związki i organizacje samorządu gospodarczego i zawodowego</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kościoły i związki wyznaniowe </a:t>
                      </a:r>
                    </a:p>
                    <a:p>
                      <a:pPr marL="363538"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700" b="0" i="0" u="none" strike="noStrike" kern="1200" cap="none" spc="0" normalizeH="0" baseline="0" noProof="0" dirty="0">
                          <a:ln>
                            <a:noFill/>
                          </a:ln>
                          <a:solidFill>
                            <a:srgbClr val="FF6600"/>
                          </a:solidFill>
                          <a:effectLst/>
                          <a:uLnTx/>
                          <a:uFillTx/>
                          <a:latin typeface="+mn-lt"/>
                          <a:ea typeface="+mn-ea"/>
                          <a:cs typeface="Arial" pitchFamily="34" charset="0"/>
                        </a:rPr>
                        <a:t>spółdzielnie socjalne</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FFAD3D62-7752-4C56-8354-F8543BACEBCC}"/>
              </a:ext>
            </a:extLst>
          </p:cNvPr>
          <p:cNvSpPr>
            <a:spLocks noGrp="1"/>
          </p:cNvSpPr>
          <p:nvPr>
            <p:ph type="sldNum" sz="quarter" idx="12"/>
          </p:nvPr>
        </p:nvSpPr>
        <p:spPr/>
        <p:txBody>
          <a:bodyPr/>
          <a:lstStyle/>
          <a:p>
            <a:fld id="{92860EB2-85D9-40DF-A6A9-558CCE481E13}" type="slidenum">
              <a:rPr lang="cs-CZ" smtClean="0"/>
              <a:t>19</a:t>
            </a:fld>
            <a:endParaRPr lang="cs-CZ"/>
          </a:p>
        </p:txBody>
      </p:sp>
    </p:spTree>
    <p:extLst>
      <p:ext uri="{BB962C8B-B14F-4D97-AF65-F5344CB8AC3E}">
        <p14:creationId xmlns:p14="http://schemas.microsoft.com/office/powerpoint/2010/main" val="305869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6E31840-8D3F-4D69-B7B8-4ED6B2E548DD}"/>
              </a:ext>
            </a:extLst>
          </p:cNvPr>
          <p:cNvPicPr>
            <a:picLocks noChangeAspect="1"/>
          </p:cNvPicPr>
          <p:nvPr/>
        </p:nvPicPr>
        <p:blipFill>
          <a:blip r:embed="rId2"/>
          <a:stretch>
            <a:fillRect/>
          </a:stretch>
        </p:blipFill>
        <p:spPr>
          <a:xfrm>
            <a:off x="1400265" y="5548542"/>
            <a:ext cx="1032333" cy="1032333"/>
          </a:xfrm>
          <a:prstGeom prst="rect">
            <a:avLst/>
          </a:prstGeom>
        </p:spPr>
      </p:pic>
      <p:pic>
        <p:nvPicPr>
          <p:cNvPr id="14" name="Obrázek 13">
            <a:extLst>
              <a:ext uri="{FF2B5EF4-FFF2-40B4-BE49-F238E27FC236}">
                <a16:creationId xmlns:a16="http://schemas.microsoft.com/office/drawing/2014/main" id="{ECE77A38-CD91-4B78-B15C-EF38B1DEE72E}"/>
              </a:ext>
            </a:extLst>
          </p:cNvPr>
          <p:cNvPicPr>
            <a:picLocks noChangeAspect="1"/>
          </p:cNvPicPr>
          <p:nvPr/>
        </p:nvPicPr>
        <p:blipFill>
          <a:blip r:embed="rId3"/>
          <a:stretch>
            <a:fillRect/>
          </a:stretch>
        </p:blipFill>
        <p:spPr>
          <a:xfrm>
            <a:off x="10898861" y="5548543"/>
            <a:ext cx="1064269" cy="1064269"/>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824198"/>
            <a:ext cx="1033801" cy="1033801"/>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681811366"/>
              </p:ext>
            </p:extLst>
          </p:nvPr>
        </p:nvGraphicFramePr>
        <p:xfrm>
          <a:off x="390803" y="1033801"/>
          <a:ext cx="11410394" cy="438912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449263" lvl="1" indent="0" algn="ctr">
                        <a:spcBef>
                          <a:spcPts val="600"/>
                        </a:spcBef>
                        <a:spcAft>
                          <a:spcPts val="0"/>
                        </a:spcAft>
                        <a:buFont typeface="Wingdings" panose="05000000000000000000" pitchFamily="2" charset="2"/>
                        <a:buNone/>
                        <a:tabLst/>
                      </a:pPr>
                      <a:r>
                        <a:rPr kumimoji="0" lang="pl-PL" sz="22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rPr>
                        <a:t>SMĚRNICE PRO ŽADATELE FMP </a:t>
                      </a:r>
                    </a:p>
                    <a:p>
                      <a:pPr marL="449263" lvl="1" indent="0" algn="ctr">
                        <a:spcBef>
                          <a:spcPts val="600"/>
                        </a:spcBef>
                        <a:spcAft>
                          <a:spcPts val="0"/>
                        </a:spcAft>
                        <a:buFont typeface="Wingdings" panose="05000000000000000000" pitchFamily="2" charset="2"/>
                        <a:buNone/>
                        <a:tabLst/>
                      </a:pPr>
                      <a:r>
                        <a:rPr kumimoji="0" lang="pl-PL" sz="2200" b="0"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rPr>
                        <a:t>PRIORITA 4 „SPOLUPRÁCE INSTITUCÍ A OBYVATEL”</a:t>
                      </a:r>
                    </a:p>
                    <a:p>
                      <a:pPr marL="449263" lvl="1" indent="0" algn="just">
                        <a:spcBef>
                          <a:spcPts val="600"/>
                        </a:spcBef>
                        <a:spcAft>
                          <a:spcPts val="0"/>
                        </a:spcAft>
                        <a:buFont typeface="Wingdings" panose="05000000000000000000" pitchFamily="2" charset="2"/>
                        <a:buNone/>
                        <a:tabLst/>
                      </a:pPr>
                      <a:endParaRPr kumimoji="0" lang="pl-PL" sz="1800" b="1" i="0" u="sng" strike="noStrike" kern="1200" cap="none" spc="0" normalizeH="0" baseline="0" noProof="0" dirty="0">
                        <a:ln>
                          <a:noFill/>
                        </a:ln>
                        <a:solidFill>
                          <a:srgbClr val="000099"/>
                        </a:solidFill>
                        <a:effectLst/>
                        <a:uLnTx/>
                        <a:uFillTx/>
                        <a:latin typeface="+mn-lt"/>
                        <a:ea typeface="+mn-ea"/>
                        <a:cs typeface="Arial" pitchFamily="34" charset="0"/>
                      </a:endParaRPr>
                    </a:p>
                    <a:p>
                      <a:pPr marL="0" lvl="0" indent="-7937" algn="just">
                        <a:spcBef>
                          <a:spcPts val="600"/>
                        </a:spcBef>
                        <a:spcAft>
                          <a:spcPts val="0"/>
                        </a:spcAft>
                        <a:buFont typeface="Wingdings" panose="05000000000000000000" pitchFamily="2" charset="2"/>
                        <a:buNone/>
                        <a:tabLst/>
                      </a:pPr>
                      <a:r>
                        <a:rPr kumimoji="0" lang="pl-PL" sz="2000" b="0" i="0" u="none" strike="noStrike" kern="1200" cap="none" spc="0" normalizeH="0" baseline="0" noProof="0" dirty="0">
                          <a:ln>
                            <a:noFill/>
                          </a:ln>
                          <a:solidFill>
                            <a:srgbClr val="000099"/>
                          </a:solidFill>
                          <a:effectLst/>
                          <a:uLnTx/>
                          <a:uFillTx/>
                          <a:latin typeface="+mn-lt"/>
                          <a:ea typeface="+mn-ea"/>
                          <a:cs typeface="Arial" pitchFamily="34" charset="0"/>
                        </a:rPr>
                        <a:t>Směrnice pro žadatele stanovuje metodické postupy pro přípravu projektových žádostí a obsahuje relevantní informace, které by měl znát žadatel o dotaci z Fondu malých projektů v Programu přeshraniční spolupráce programu INTERREG Česko – Polsko 2021-2027</a:t>
                      </a:r>
                    </a:p>
                    <a:p>
                      <a:pPr marL="449263" lvl="1" indent="0">
                        <a:spcBef>
                          <a:spcPts val="600"/>
                        </a:spcBef>
                        <a:spcAft>
                          <a:spcPts val="0"/>
                        </a:spcAft>
                        <a:buFont typeface="Wingdings" panose="05000000000000000000" pitchFamily="2" charset="2"/>
                        <a:buNone/>
                        <a:tabLst/>
                      </a:pPr>
                      <a:br>
                        <a:rPr kumimoji="0" lang="pl-PL" sz="1800" b="0" i="0" u="none" strike="noStrike" kern="1200" cap="none" spc="0" normalizeH="0" baseline="0" noProof="0" dirty="0">
                          <a:ln>
                            <a:noFill/>
                          </a:ln>
                          <a:solidFill>
                            <a:srgbClr val="000099"/>
                          </a:solidFill>
                          <a:effectLst/>
                          <a:uLnTx/>
                          <a:uFillTx/>
                          <a:latin typeface="+mn-lt"/>
                          <a:ea typeface="+mn-ea"/>
                          <a:cs typeface="Arial" pitchFamily="34" charset="0"/>
                        </a:rPr>
                      </a:br>
                      <a:endPar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endParaRPr>
                    </a:p>
                  </a:txBody>
                  <a:tcPr/>
                </a:tc>
                <a:tc>
                  <a:txBody>
                    <a:bodyPr/>
                    <a:lstStyle/>
                    <a:p>
                      <a:pPr marL="428625" marR="0" lvl="0" indent="0" algn="ctr"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r>
                        <a:rPr kumimoji="0" lang="pl-PL" sz="22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rPr>
                        <a:t>WYTYCZNE DLA WNIOSKODAWCY FMP</a:t>
                      </a:r>
                    </a:p>
                    <a:p>
                      <a:pPr marL="428625" marR="0" lvl="0" indent="0" algn="ctr"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r>
                        <a:rPr kumimoji="0" lang="pl-PL" sz="2200" b="0"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rPr>
                        <a:t>PRIORYTET 4 „WSPÓŁPRACA INSTYTUCJI I MIESZKAŃCÓW“</a:t>
                      </a:r>
                    </a:p>
                    <a:p>
                      <a:pPr marL="428625" marR="0" lvl="0" indent="0" algn="just"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endPar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endParaRPr>
                    </a:p>
                    <a:p>
                      <a:pPr marL="428625" marR="0" lvl="0" indent="0" algn="just"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r>
                        <a:rPr kumimoji="0" lang="pl-PL" sz="2000" b="0" i="0" u="none" strike="noStrike" kern="1200" cap="none" spc="0" normalizeH="0" baseline="0" noProof="0" dirty="0">
                          <a:ln>
                            <a:noFill/>
                          </a:ln>
                          <a:solidFill>
                            <a:srgbClr val="FF6600"/>
                          </a:solidFill>
                          <a:effectLst/>
                          <a:uLnTx/>
                          <a:uFillTx/>
                          <a:latin typeface="+mn-lt"/>
                          <a:ea typeface="+mn-ea"/>
                          <a:cs typeface="Arial" pitchFamily="34" charset="0"/>
                        </a:rPr>
                        <a:t>Wytyczne dla Wnioskodawcy określają procedury metodyczne dotyczące przygotowania wniosków projektowych oraz zawierają najważniejsze informacje, które powinien znać wnioskodawca aplikujący o dofinansowanie z Funduszu Małych Projektów w ramach Programu współpracy transgranicznej INTERREG Czechy – Polska 2021-2027</a:t>
                      </a:r>
                    </a:p>
                    <a:p>
                      <a:pPr marL="428625" marR="0" lvl="0" indent="0" algn="l" defTabSz="914400" rtl="0" eaLnBrk="1" fontAlgn="base" latinLnBrk="0" hangingPunct="1">
                        <a:lnSpc>
                          <a:spcPct val="100000"/>
                        </a:lnSpc>
                        <a:spcBef>
                          <a:spcPts val="600"/>
                        </a:spcBef>
                        <a:spcAft>
                          <a:spcPts val="0"/>
                        </a:spcAft>
                        <a:buClrTx/>
                        <a:buSzTx/>
                        <a:buFont typeface="Wingdings" panose="05000000000000000000" pitchFamily="2" charset="2"/>
                        <a:buNone/>
                        <a:tabLst/>
                        <a:defRPr/>
                      </a:pPr>
                      <a:endPar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2B81ADFB-2D6E-4602-BD38-BF02753904D0}"/>
              </a:ext>
            </a:extLst>
          </p:cNvPr>
          <p:cNvSpPr>
            <a:spLocks noGrp="1"/>
          </p:cNvSpPr>
          <p:nvPr>
            <p:ph type="sldNum" sz="quarter" idx="12"/>
          </p:nvPr>
        </p:nvSpPr>
        <p:spPr/>
        <p:txBody>
          <a:bodyPr/>
          <a:lstStyle/>
          <a:p>
            <a:fld id="{92860EB2-85D9-40DF-A6A9-558CCE481E13}" type="slidenum">
              <a:rPr lang="cs-CZ" smtClean="0"/>
              <a:t>2</a:t>
            </a:fld>
            <a:endParaRPr lang="cs-CZ"/>
          </a:p>
        </p:txBody>
      </p:sp>
    </p:spTree>
    <p:extLst>
      <p:ext uri="{BB962C8B-B14F-4D97-AF65-F5344CB8AC3E}">
        <p14:creationId xmlns:p14="http://schemas.microsoft.com/office/powerpoint/2010/main" val="43499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2CC9A4D-E8F1-46A0-A34D-E0EC2410111F}"/>
              </a:ext>
            </a:extLst>
          </p:cNvPr>
          <p:cNvPicPr>
            <a:picLocks noChangeAspect="1"/>
          </p:cNvPicPr>
          <p:nvPr/>
        </p:nvPicPr>
        <p:blipFill>
          <a:blip r:embed="rId2"/>
          <a:stretch>
            <a:fillRect/>
          </a:stretch>
        </p:blipFill>
        <p:spPr>
          <a:xfrm>
            <a:off x="23334" y="5824198"/>
            <a:ext cx="1033801" cy="1033801"/>
          </a:xfrm>
          <a:prstGeom prst="rect">
            <a:avLst/>
          </a:prstGeom>
        </p:spPr>
      </p:pic>
      <p:pic>
        <p:nvPicPr>
          <p:cNvPr id="14" name="Obrázek 13">
            <a:extLst>
              <a:ext uri="{FF2B5EF4-FFF2-40B4-BE49-F238E27FC236}">
                <a16:creationId xmlns:a16="http://schemas.microsoft.com/office/drawing/2014/main" id="{7A38E3B3-F6F3-434C-BD2F-A1C1D52341FE}"/>
              </a:ext>
            </a:extLst>
          </p:cNvPr>
          <p:cNvPicPr>
            <a:picLocks noChangeAspect="1"/>
          </p:cNvPicPr>
          <p:nvPr/>
        </p:nvPicPr>
        <p:blipFill>
          <a:blip r:embed="rId3"/>
          <a:stretch>
            <a:fillRect/>
          </a:stretch>
        </p:blipFill>
        <p:spPr>
          <a:xfrm>
            <a:off x="1274019" y="5389800"/>
            <a:ext cx="1144648" cy="1144648"/>
          </a:xfrm>
          <a:prstGeom prst="rect">
            <a:avLst/>
          </a:prstGeom>
        </p:spPr>
      </p:pic>
      <p:pic>
        <p:nvPicPr>
          <p:cNvPr id="15" name="Obrázek 14">
            <a:extLst>
              <a:ext uri="{FF2B5EF4-FFF2-40B4-BE49-F238E27FC236}">
                <a16:creationId xmlns:a16="http://schemas.microsoft.com/office/drawing/2014/main" id="{141B4B23-8524-4A88-819D-F1602447A44E}"/>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D822058-F0D7-430F-88A6-0E432588E503}"/>
              </a:ext>
            </a:extLst>
          </p:cNvPr>
          <p:cNvPicPr>
            <a:picLocks noChangeAspect="1"/>
          </p:cNvPicPr>
          <p:nvPr/>
        </p:nvPicPr>
        <p:blipFill>
          <a:blip r:embed="rId5"/>
          <a:stretch>
            <a:fillRect/>
          </a:stretch>
        </p:blipFill>
        <p:spPr>
          <a:xfrm>
            <a:off x="10917981"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041307054"/>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285750" indent="-285750" algn="just">
                        <a:lnSpc>
                          <a:spcPct val="120000"/>
                        </a:lnSpc>
                        <a:spcBef>
                          <a:spcPts val="0"/>
                        </a:spcBef>
                        <a:buFont typeface="Wingdings" panose="05000000000000000000" pitchFamily="2" charset="2"/>
                        <a:buChar char="q"/>
                      </a:pPr>
                      <a:endParaRPr lang="cs-CZ" altLang="cs-CZ" sz="1700" b="1"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sz="1400" b="0" dirty="0">
                          <a:solidFill>
                            <a:srgbClr val="000099"/>
                          </a:solidFill>
                        </a:rPr>
                        <a:t>Zjednodušené vykazování </a:t>
                      </a:r>
                      <a:r>
                        <a:rPr lang="cs-CZ" sz="1400" b="0" dirty="0">
                          <a:solidFill>
                            <a:srgbClr val="000099"/>
                          </a:solidFill>
                          <a:effectLst>
                            <a:outerShdw blurRad="38100" dist="38100" dir="2700000" algn="tl">
                              <a:srgbClr val="000000">
                                <a:alpha val="43137"/>
                              </a:srgbClr>
                            </a:outerShdw>
                          </a:effectLst>
                        </a:rPr>
                        <a:t>má za cíl maximální možnou mírou usnadnit </a:t>
                      </a:r>
                      <a:r>
                        <a:rPr lang="cs-CZ" sz="1400" b="0" dirty="0">
                          <a:solidFill>
                            <a:srgbClr val="000099"/>
                          </a:solidFill>
                        </a:rPr>
                        <a:t>jak přípravu projektové žádosti, tak následné závěrečné dokladování malých projektů, a tím i zásadně urychlit celý proces proplácení dotace</a:t>
                      </a:r>
                    </a:p>
                    <a:p>
                      <a:pPr marL="285750" lvl="0" indent="-285750" algn="just">
                        <a:lnSpc>
                          <a:spcPct val="100000"/>
                        </a:lnSpc>
                        <a:spcBef>
                          <a:spcPts val="400"/>
                        </a:spcBef>
                        <a:spcAft>
                          <a:spcPts val="400"/>
                        </a:spcAft>
                        <a:buFont typeface="Wingdings" panose="05000000000000000000" pitchFamily="2" charset="2"/>
                        <a:buChar char="Ø"/>
                      </a:pPr>
                      <a:r>
                        <a:rPr lang="cs-CZ" sz="1400" b="0" dirty="0">
                          <a:solidFill>
                            <a:srgbClr val="000099"/>
                          </a:solidFill>
                        </a:rPr>
                        <a:t>možné způsoby vykazování výdajů závisí na tom, pro jakou cílovou skupinu je projekt určen:</a:t>
                      </a:r>
                    </a:p>
                    <a:p>
                      <a:pPr marL="285750" marR="0" lvl="0" indent="-285750" algn="just" defTabSz="914400" rtl="0" eaLnBrk="1" fontAlgn="auto" latinLnBrk="0" hangingPunct="1">
                        <a:lnSpc>
                          <a:spcPct val="100000"/>
                        </a:lnSpc>
                        <a:spcBef>
                          <a:spcPts val="400"/>
                        </a:spcBef>
                        <a:spcAft>
                          <a:spcPts val="400"/>
                        </a:spcAft>
                        <a:buClrTx/>
                        <a:buSzTx/>
                        <a:buFontTx/>
                        <a:buChar char="-"/>
                        <a:tabLst/>
                        <a:defRPr/>
                      </a:pPr>
                      <a:r>
                        <a:rPr lang="cs-CZ" sz="1400" b="1" dirty="0">
                          <a:solidFill>
                            <a:srgbClr val="000099"/>
                          </a:solidFill>
                        </a:rPr>
                        <a:t>pokud lze definovat předpokládaný počet účastníků</a:t>
                      </a:r>
                      <a:r>
                        <a:rPr lang="cs-CZ" sz="1400" b="0" dirty="0">
                          <a:solidFill>
                            <a:srgbClr val="000099"/>
                          </a:solidFill>
                        </a:rPr>
                        <a:t>, jedná se o úzkou  cílovou skupinu, kdy bude uplatněna metoda </a:t>
                      </a:r>
                      <a:r>
                        <a:rPr lang="cs-CZ" sz="1400" b="0" dirty="0">
                          <a:solidFill>
                            <a:srgbClr val="000099"/>
                          </a:solidFill>
                          <a:effectLst/>
                        </a:rPr>
                        <a:t>jednotkových nákladů (unit </a:t>
                      </a:r>
                      <a:r>
                        <a:rPr lang="cs-CZ" sz="1400" b="0" dirty="0" err="1">
                          <a:solidFill>
                            <a:srgbClr val="000099"/>
                          </a:solidFill>
                          <a:effectLst/>
                        </a:rPr>
                        <a:t>costs</a:t>
                      </a:r>
                      <a:r>
                        <a:rPr lang="cs-CZ" sz="1400" b="0" dirty="0">
                          <a:solidFill>
                            <a:srgbClr val="000099"/>
                          </a:solidFill>
                          <a:effectLst/>
                        </a:rPr>
                        <a:t>) – např. workshopy, výlety, sportovní soutěže, tábory…</a:t>
                      </a:r>
                    </a:p>
                    <a:p>
                      <a:pPr marL="285750" marR="0" lvl="0" indent="-285750" algn="just" defTabSz="914400" rtl="0" eaLnBrk="1" fontAlgn="auto" latinLnBrk="0" hangingPunct="1">
                        <a:lnSpc>
                          <a:spcPct val="100000"/>
                        </a:lnSpc>
                        <a:spcBef>
                          <a:spcPts val="400"/>
                        </a:spcBef>
                        <a:spcAft>
                          <a:spcPts val="400"/>
                        </a:spcAft>
                        <a:buClrTx/>
                        <a:buSzTx/>
                        <a:buFontTx/>
                        <a:buChar char="-"/>
                        <a:tabLst/>
                        <a:defRPr/>
                      </a:pPr>
                      <a:r>
                        <a:rPr lang="cs-CZ" sz="1400" b="1" dirty="0">
                          <a:solidFill>
                            <a:srgbClr val="000099"/>
                          </a:solidFill>
                          <a:effectLst/>
                        </a:rPr>
                        <a:t>pokud není předem známý počet účastníků a akce jsou volně přístupné všem</a:t>
                      </a:r>
                      <a:r>
                        <a:rPr lang="cs-CZ" sz="1400" b="0" dirty="0">
                          <a:solidFill>
                            <a:srgbClr val="000099"/>
                          </a:solidFill>
                          <a:effectLst/>
                        </a:rPr>
                        <a:t>, jedná se o širokou cílovou skupinu, kde bude předložen návrh rozpočtu (draft budget) – např. festivaly, koncerty, trhy, jarmarky, dožínky, veřejné slavnosti, sportovní aktivity masového charakteru bez nutnosti registrace</a:t>
                      </a:r>
                    </a:p>
                  </a:txBody>
                  <a:tcPr/>
                </a:tc>
                <a:tc>
                  <a:txBody>
                    <a:bodyPr/>
                    <a:lstStyle/>
                    <a:p>
                      <a:pPr algn="ctr"/>
                      <a:r>
                        <a:rPr lang="cs-CZ" altLang="cs-CZ" sz="1900" b="1" u="sng" cap="small" dirty="0" err="1">
                          <a:solidFill>
                            <a:srgbClr val="FF6600"/>
                          </a:solidFill>
                          <a:effectLst>
                            <a:outerShdw blurRad="38100" dist="38100" dir="2700000" algn="tl">
                              <a:srgbClr val="000000">
                                <a:alpha val="43137"/>
                              </a:srgbClr>
                            </a:outerShdw>
                          </a:effectLst>
                        </a:rPr>
                        <a:t>Wprowadzenie</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Uproszczonego</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Sposobu</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Rozliczania</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wydatków</a:t>
                      </a:r>
                      <a:endParaRPr lang="cs-CZ" altLang="cs-CZ" sz="1900" b="1" u="sng" cap="small"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sz="1300" b="0" noProof="0" dirty="0">
                          <a:solidFill>
                            <a:srgbClr val="FF6600"/>
                          </a:solidFill>
                        </a:rPr>
                        <a:t>Uproszczone metody rozliczania wydatków </a:t>
                      </a:r>
                      <a:r>
                        <a:rPr lang="pl-PL" sz="1300" b="0" noProof="0" dirty="0">
                          <a:solidFill>
                            <a:srgbClr val="FF6600"/>
                          </a:solidFill>
                          <a:effectLst>
                            <a:outerShdw blurRad="38100" dist="38100" dir="2700000" algn="tl">
                              <a:srgbClr val="000000">
                                <a:alpha val="43137"/>
                              </a:srgbClr>
                            </a:outerShdw>
                          </a:effectLst>
                        </a:rPr>
                        <a:t>mają na celu maksymalne ułatwienie</a:t>
                      </a:r>
                      <a:r>
                        <a:rPr lang="pl-PL" sz="1300" b="0" noProof="0" dirty="0">
                          <a:solidFill>
                            <a:srgbClr val="FF6600"/>
                          </a:solidFill>
                        </a:rPr>
                        <a:t> zarówno przygotowania wniosku projektowego, jak i późniejszej dokumentacji końcowej małych projektów, a tym samym znaczne przyspieszenie całego procesu refundacji poniesionych wydatków</a:t>
                      </a:r>
                    </a:p>
                    <a:p>
                      <a:pPr marL="285750" marR="0" lvl="0" indent="-285750" algn="just" defTabSz="914400" rtl="0" eaLnBrk="1" fontAlgn="auto" latinLnBrk="0" hangingPunct="1">
                        <a:lnSpc>
                          <a:spcPct val="100000"/>
                        </a:lnSpc>
                        <a:spcBef>
                          <a:spcPts val="400"/>
                        </a:spcBef>
                        <a:spcAft>
                          <a:spcPts val="400"/>
                        </a:spcAft>
                        <a:buClrTx/>
                        <a:buSzTx/>
                        <a:buFont typeface="Wingdings" panose="05000000000000000000" pitchFamily="2" charset="2"/>
                        <a:buChar char="Ø"/>
                        <a:tabLst/>
                        <a:defRPr/>
                      </a:pPr>
                      <a:r>
                        <a:rPr lang="pl-PL" sz="1300" b="0" noProof="0" dirty="0">
                          <a:solidFill>
                            <a:srgbClr val="FF6600"/>
                          </a:solidFill>
                        </a:rPr>
                        <a:t>Sposoby rozliczania wydatków zależeć będą od tego, do której grupy docelowej złożony będzie projekt:</a:t>
                      </a:r>
                    </a:p>
                    <a:p>
                      <a:pPr marL="285750" marR="0" lvl="0" indent="-285750" algn="just" defTabSz="914400" rtl="0" eaLnBrk="1" fontAlgn="auto" latinLnBrk="0" hangingPunct="1">
                        <a:lnSpc>
                          <a:spcPct val="100000"/>
                        </a:lnSpc>
                        <a:spcBef>
                          <a:spcPts val="400"/>
                        </a:spcBef>
                        <a:spcAft>
                          <a:spcPts val="400"/>
                        </a:spcAft>
                        <a:buClrTx/>
                        <a:buSzTx/>
                        <a:buFontTx/>
                        <a:buChar char="-"/>
                        <a:tabLst/>
                        <a:defRPr/>
                      </a:pPr>
                      <a:r>
                        <a:rPr lang="pl-PL" sz="1300" b="1" noProof="0" dirty="0">
                          <a:solidFill>
                            <a:srgbClr val="FF6600"/>
                          </a:solidFill>
                          <a:effectLst/>
                        </a:rPr>
                        <a:t>w przypadku, gdy można wcześniej określić przewidywaną liczbę    uczestników</a:t>
                      </a:r>
                      <a:r>
                        <a:rPr lang="pl-PL" sz="1300" b="0" noProof="0" dirty="0">
                          <a:solidFill>
                            <a:srgbClr val="FF6600"/>
                          </a:solidFill>
                          <a:effectLst/>
                        </a:rPr>
                        <a:t>, chodzi o wąską grupę docelową,  zastosowana będzie metoda</a:t>
                      </a:r>
                      <a:r>
                        <a:rPr lang="pl-PL" sz="1300" b="0" noProof="0" dirty="0">
                          <a:solidFill>
                            <a:srgbClr val="FF6600"/>
                          </a:solidFill>
                          <a:effectLst>
                            <a:outerShdw blurRad="38100" dist="38100" dir="2700000" algn="tl">
                              <a:srgbClr val="000000">
                                <a:alpha val="43137"/>
                              </a:srgbClr>
                            </a:outerShdw>
                          </a:effectLst>
                        </a:rPr>
                        <a:t> </a:t>
                      </a:r>
                      <a:r>
                        <a:rPr lang="pl-PL" sz="1300" b="0" noProof="0" dirty="0">
                          <a:solidFill>
                            <a:srgbClr val="FF6600"/>
                          </a:solidFill>
                          <a:effectLst/>
                        </a:rPr>
                        <a:t>stawek jednostkowych (unit costs) – naprz. warsztaty, wyjazdy, zawody sportowe, obozy…</a:t>
                      </a:r>
                    </a:p>
                    <a:p>
                      <a:pPr marL="285750" marR="0" lvl="0" indent="-285750" algn="just" defTabSz="914400" rtl="0" eaLnBrk="1" fontAlgn="auto" latinLnBrk="0" hangingPunct="1">
                        <a:lnSpc>
                          <a:spcPct val="100000"/>
                        </a:lnSpc>
                        <a:spcBef>
                          <a:spcPts val="400"/>
                        </a:spcBef>
                        <a:spcAft>
                          <a:spcPts val="400"/>
                        </a:spcAft>
                        <a:buClrTx/>
                        <a:buSzTx/>
                        <a:buFontTx/>
                        <a:buChar char="-"/>
                        <a:tabLst/>
                        <a:defRPr/>
                      </a:pPr>
                      <a:r>
                        <a:rPr lang="pl-PL" sz="1300" b="1" noProof="0" dirty="0">
                          <a:solidFill>
                            <a:srgbClr val="FF6600"/>
                          </a:solidFill>
                        </a:rPr>
                        <a:t>w przypadku, gdy nie jest przedem znana liczba uczestników i wydarzenia mają charakter otwarty dla wszystkich</a:t>
                      </a:r>
                      <a:r>
                        <a:rPr lang="pl-PL" sz="1300" b="0" noProof="0" dirty="0">
                          <a:solidFill>
                            <a:srgbClr val="FF6600"/>
                          </a:solidFill>
                        </a:rPr>
                        <a:t>, chodzi o  szeroką grupę docelową, zostanie przedłożona propozycja budżetu (draft budget) – festiwale, koncerty, targi, jarmarki, dożynki, publiczne festyny</a:t>
                      </a:r>
                      <a:r>
                        <a:rPr lang="pl-PL" sz="1300" b="0" dirty="0">
                          <a:solidFill>
                            <a:srgbClr val="FF6600"/>
                          </a:solidFill>
                        </a:rPr>
                        <a:t>, działania sportowe o charakterze masowym bez konieczności rejestracji</a:t>
                      </a:r>
                      <a:endParaRPr lang="cs-CZ" sz="13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7" name="Obrázek 16" descr="Obsah obrázku text&#10;&#10;Popis byl vytvořen automaticky">
            <a:extLst>
              <a:ext uri="{FF2B5EF4-FFF2-40B4-BE49-F238E27FC236}">
                <a16:creationId xmlns:a16="http://schemas.microsoft.com/office/drawing/2014/main" id="{789829A3-6C74-4D1F-96A0-38C4B5610C34}"/>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27FA33B6-CA99-48AC-BE85-CA5CB36DAB0B}"/>
              </a:ext>
            </a:extLst>
          </p:cNvPr>
          <p:cNvSpPr>
            <a:spLocks noGrp="1"/>
          </p:cNvSpPr>
          <p:nvPr>
            <p:ph type="sldNum" sz="quarter" idx="12"/>
          </p:nvPr>
        </p:nvSpPr>
        <p:spPr/>
        <p:txBody>
          <a:bodyPr/>
          <a:lstStyle/>
          <a:p>
            <a:fld id="{92860EB2-85D9-40DF-A6A9-558CCE481E13}" type="slidenum">
              <a:rPr lang="cs-CZ" smtClean="0"/>
              <a:t>20</a:t>
            </a:fld>
            <a:endParaRPr lang="cs-CZ"/>
          </a:p>
        </p:txBody>
      </p:sp>
    </p:spTree>
    <p:extLst>
      <p:ext uri="{BB962C8B-B14F-4D97-AF65-F5344CB8AC3E}">
        <p14:creationId xmlns:p14="http://schemas.microsoft.com/office/powerpoint/2010/main" val="35230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91BDDEDC-764A-4835-8906-D96A242299A8}"/>
              </a:ext>
            </a:extLst>
          </p:cNvPr>
          <p:cNvPicPr>
            <a:picLocks noChangeAspect="1"/>
          </p:cNvPicPr>
          <p:nvPr/>
        </p:nvPicPr>
        <p:blipFill>
          <a:blip r:embed="rId2"/>
          <a:stretch>
            <a:fillRect/>
          </a:stretch>
        </p:blipFill>
        <p:spPr>
          <a:xfrm>
            <a:off x="1146210" y="5394264"/>
            <a:ext cx="1144648" cy="1144648"/>
          </a:xfrm>
          <a:prstGeom prst="rect">
            <a:avLst/>
          </a:prstGeom>
        </p:spPr>
      </p:pic>
      <p:pic>
        <p:nvPicPr>
          <p:cNvPr id="16" name="Obrázek 15">
            <a:extLst>
              <a:ext uri="{FF2B5EF4-FFF2-40B4-BE49-F238E27FC236}">
                <a16:creationId xmlns:a16="http://schemas.microsoft.com/office/drawing/2014/main" id="{756FB8BA-D8B5-4C75-903D-050141A6EC4D}"/>
              </a:ext>
            </a:extLst>
          </p:cNvPr>
          <p:cNvPicPr>
            <a:picLocks noChangeAspect="1"/>
          </p:cNvPicPr>
          <p:nvPr/>
        </p:nvPicPr>
        <p:blipFill>
          <a:blip r:embed="rId3"/>
          <a:stretch>
            <a:fillRect/>
          </a:stretch>
        </p:blipFill>
        <p:spPr>
          <a:xfrm>
            <a:off x="10901963"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714254880"/>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656983">
                  <a:extLst>
                    <a:ext uri="{9D8B030D-6E8A-4147-A177-3AD203B41FA5}">
                      <a16:colId xmlns:a16="http://schemas.microsoft.com/office/drawing/2014/main" val="3983641993"/>
                    </a:ext>
                  </a:extLst>
                </a:gridCol>
                <a:gridCol w="5753411">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0" lvl="0" indent="0" algn="just">
                        <a:lnSpc>
                          <a:spcPct val="100000"/>
                        </a:lnSpc>
                        <a:spcBef>
                          <a:spcPts val="400"/>
                        </a:spcBef>
                        <a:spcAft>
                          <a:spcPts val="400"/>
                        </a:spcAft>
                        <a:buFont typeface="Wingdings" panose="05000000000000000000" pitchFamily="2" charset="2"/>
                        <a:buNone/>
                      </a:pPr>
                      <a:endParaRPr lang="cs-CZ" sz="1400" b="0" dirty="0">
                        <a:solidFill>
                          <a:srgbClr val="000099"/>
                        </a:solidFill>
                      </a:endParaRPr>
                    </a:p>
                    <a:p>
                      <a:pPr marL="285750" marR="0" lvl="0" indent="-285750" algn="just" defTabSz="914400" rtl="0" eaLnBrk="1" fontAlgn="auto" latinLnBrk="0" hangingPunct="1">
                        <a:lnSpc>
                          <a:spcPct val="120000"/>
                        </a:lnSpc>
                        <a:spcBef>
                          <a:spcPts val="0"/>
                        </a:spcBef>
                        <a:spcAft>
                          <a:spcPts val="600"/>
                        </a:spcAft>
                        <a:buClrTx/>
                        <a:buSzTx/>
                        <a:buFont typeface="Wingdings" panose="05000000000000000000" pitchFamily="2" charset="2"/>
                        <a:buChar char="Ø"/>
                        <a:tabLst/>
                        <a:defRPr/>
                      </a:pPr>
                      <a:endParaRPr kumimoji="0" lang="cs-CZ" sz="1600" b="0" i="0" u="none" strike="noStrike" kern="1200" cap="none" spc="0" normalizeH="0" baseline="0" dirty="0">
                        <a:ln>
                          <a:noFill/>
                        </a:ln>
                        <a:solidFill>
                          <a:srgbClr val="000099"/>
                        </a:solidFill>
                        <a:effectLst/>
                        <a:uLnTx/>
                        <a:uFillTx/>
                        <a:latin typeface="+mn-lt"/>
                        <a:ea typeface="+mn-ea"/>
                        <a:cs typeface="Arial" pitchFamily="34" charset="0"/>
                      </a:endParaRPr>
                    </a:p>
                    <a:p>
                      <a:pPr marL="285750" marR="0" lvl="0" indent="-285750" algn="just" defTabSz="914400" rtl="0" eaLnBrk="1" fontAlgn="auto" latinLnBrk="0" hangingPunct="1">
                        <a:lnSpc>
                          <a:spcPct val="120000"/>
                        </a:lnSpc>
                        <a:spcBef>
                          <a:spcPts val="0"/>
                        </a:spcBef>
                        <a:spcAft>
                          <a:spcPts val="600"/>
                        </a:spcAft>
                        <a:buClrTx/>
                        <a:buSzTx/>
                        <a:buFont typeface="Wingdings" panose="05000000000000000000" pitchFamily="2" charset="2"/>
                        <a:buChar char="Ø"/>
                        <a:tabLst/>
                        <a:defRPr/>
                      </a:pPr>
                      <a:endParaRPr kumimoji="0" lang="cs-CZ" sz="1600" b="0" i="0" u="none" strike="noStrike" kern="1200" cap="none" spc="0" normalizeH="0" baseline="0" dirty="0">
                        <a:ln>
                          <a:noFill/>
                        </a:ln>
                        <a:solidFill>
                          <a:srgbClr val="000099"/>
                        </a:solidFill>
                        <a:effectLst/>
                        <a:uLnTx/>
                        <a:uFillTx/>
                        <a:latin typeface="+mn-lt"/>
                        <a:ea typeface="+mn-ea"/>
                        <a:cs typeface="Arial" pitchFamily="34" charset="0"/>
                      </a:endParaRPr>
                    </a:p>
                    <a:p>
                      <a:pPr marL="285750" marR="0" lvl="0" indent="-285750" algn="just" defTabSz="914400" rtl="0" eaLnBrk="1" fontAlgn="auto" latinLnBrk="0" hangingPunct="1">
                        <a:lnSpc>
                          <a:spcPct val="120000"/>
                        </a:lnSpc>
                        <a:spcBef>
                          <a:spcPts val="0"/>
                        </a:spcBef>
                        <a:spcAft>
                          <a:spcPts val="600"/>
                        </a:spcAft>
                        <a:buClrTx/>
                        <a:buSzTx/>
                        <a:buFont typeface="Wingdings" panose="05000000000000000000" pitchFamily="2" charset="2"/>
                        <a:buChar char="Ø"/>
                        <a:tabLst/>
                        <a:defRPr/>
                      </a:pPr>
                      <a:endParaRPr kumimoji="0" lang="cs-CZ" sz="1600" b="0" i="0" u="none" strike="noStrike" kern="1200" cap="none" spc="0" normalizeH="0" baseline="0" dirty="0">
                        <a:ln>
                          <a:noFill/>
                        </a:ln>
                        <a:solidFill>
                          <a:srgbClr val="000099"/>
                        </a:solidFill>
                        <a:effectLst/>
                        <a:uLnTx/>
                        <a:uFillTx/>
                        <a:latin typeface="+mn-lt"/>
                        <a:ea typeface="+mn-ea"/>
                        <a:cs typeface="Arial" pitchFamily="34" charset="0"/>
                      </a:endParaRPr>
                    </a:p>
                    <a:p>
                      <a:pPr marL="285750" marR="0" lvl="0" indent="-285750" algn="just" defTabSz="914400" rtl="0" eaLnBrk="1" fontAlgn="auto" latinLnBrk="0" hangingPunct="1">
                        <a:lnSpc>
                          <a:spcPct val="120000"/>
                        </a:lnSpc>
                        <a:spcBef>
                          <a:spcPts val="0"/>
                        </a:spcBef>
                        <a:spcAft>
                          <a:spcPts val="600"/>
                        </a:spcAft>
                        <a:buClrTx/>
                        <a:buSzTx/>
                        <a:buFont typeface="Wingdings" panose="05000000000000000000" pitchFamily="2" charset="2"/>
                        <a:buChar char="Ø"/>
                        <a:tabLst/>
                        <a:defRPr/>
                      </a:pPr>
                      <a:r>
                        <a:rPr kumimoji="0" lang="cs-CZ" sz="1600" b="0" i="0" u="none" strike="noStrike" kern="1200" cap="none" spc="0" normalizeH="0" baseline="0" dirty="0">
                          <a:ln>
                            <a:noFill/>
                          </a:ln>
                          <a:solidFill>
                            <a:srgbClr val="000099"/>
                          </a:solidFill>
                          <a:effectLst/>
                          <a:uLnTx/>
                          <a:uFillTx/>
                          <a:latin typeface="+mn-lt"/>
                          <a:ea typeface="+mn-ea"/>
                          <a:cs typeface="Arial" pitchFamily="34" charset="0"/>
                        </a:rPr>
                        <a:t>V rámci jednoho projektu </a:t>
                      </a:r>
                      <a:r>
                        <a:rPr kumimoji="0" lang="cs-CZ" sz="1600" b="1" i="0" u="none" strike="noStrike" kern="1200" cap="none" spc="0" normalizeH="0" baseline="0" dirty="0">
                          <a:ln>
                            <a:noFill/>
                          </a:ln>
                          <a:solidFill>
                            <a:srgbClr val="000099"/>
                          </a:solidFill>
                          <a:effectLst/>
                          <a:uLnTx/>
                          <a:uFillTx/>
                          <a:latin typeface="+mn-lt"/>
                          <a:ea typeface="+mn-ea"/>
                          <a:cs typeface="Arial" pitchFamily="34" charset="0"/>
                        </a:rPr>
                        <a:t>je možné kombinovat aktivity</a:t>
                      </a:r>
                      <a:r>
                        <a:rPr kumimoji="0" lang="cs-CZ" sz="1600" b="0" i="0" u="none" strike="noStrike" kern="1200" cap="none" spc="0" normalizeH="0" baseline="0" dirty="0">
                          <a:ln>
                            <a:noFill/>
                          </a:ln>
                          <a:solidFill>
                            <a:srgbClr val="000099"/>
                          </a:solidFill>
                          <a:effectLst/>
                          <a:uLnTx/>
                          <a:uFillTx/>
                          <a:latin typeface="+mn-lt"/>
                          <a:ea typeface="+mn-ea"/>
                          <a:cs typeface="Arial" pitchFamily="34" charset="0"/>
                        </a:rPr>
                        <a:t>.</a:t>
                      </a:r>
                    </a:p>
                  </a:txBody>
                  <a:tcPr/>
                </a:tc>
                <a:tc>
                  <a:txBody>
                    <a:bodyPr/>
                    <a:lstStyle/>
                    <a:p>
                      <a:pPr algn="ctr"/>
                      <a:r>
                        <a:rPr lang="cs-CZ" altLang="cs-CZ" sz="2200" b="1" u="sng" cap="small" dirty="0" err="1">
                          <a:solidFill>
                            <a:srgbClr val="FF6600"/>
                          </a:solidFill>
                          <a:effectLst>
                            <a:outerShdw blurRad="38100" dist="38100" dir="2700000" algn="tl">
                              <a:srgbClr val="000000">
                                <a:alpha val="43137"/>
                              </a:srgbClr>
                            </a:outerShdw>
                          </a:effectLst>
                        </a:rPr>
                        <a:t>Wprowadzenie</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Uproszczonego</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Sposobu</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Rozliczania</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wydatków</a:t>
                      </a:r>
                      <a:endParaRPr lang="cs-CZ" altLang="cs-CZ" sz="2200" b="1" u="sng" cap="small" dirty="0">
                        <a:solidFill>
                          <a:srgbClr val="FF6600"/>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300" b="0" dirty="0">
                        <a:solidFill>
                          <a:srgbClr val="FF6600"/>
                        </a:solidFill>
                      </a:endParaRPr>
                    </a:p>
                    <a:p>
                      <a:pPr marL="285750" lvl="0" indent="-285750" algn="just">
                        <a:lnSpc>
                          <a:spcPct val="120000"/>
                        </a:lnSpc>
                        <a:spcBef>
                          <a:spcPts val="200"/>
                        </a:spcBef>
                        <a:spcAft>
                          <a:spcPts val="600"/>
                        </a:spcAft>
                        <a:buFontTx/>
                        <a:buChar char="-"/>
                      </a:pPr>
                      <a:endParaRPr lang="pl-PL" sz="1600" b="1" dirty="0">
                        <a:solidFill>
                          <a:srgbClr val="FF6600"/>
                        </a:solidFill>
                      </a:endParaRPr>
                    </a:p>
                    <a:p>
                      <a:pPr marL="285750" lvl="0" indent="-285750" algn="just">
                        <a:lnSpc>
                          <a:spcPct val="120000"/>
                        </a:lnSpc>
                        <a:spcBef>
                          <a:spcPts val="200"/>
                        </a:spcBef>
                        <a:spcAft>
                          <a:spcPts val="600"/>
                        </a:spcAft>
                        <a:buFont typeface="Wingdings" panose="05000000000000000000" pitchFamily="2" charset="2"/>
                        <a:buChar char="Ø"/>
                      </a:pPr>
                      <a:endParaRPr kumimoji="0" lang="pl-PL" sz="1600" b="1" i="0" u="none" strike="noStrike" kern="1200" cap="none" spc="0" normalizeH="0" baseline="0" dirty="0">
                        <a:ln>
                          <a:noFill/>
                        </a:ln>
                        <a:solidFill>
                          <a:srgbClr val="FF6600"/>
                        </a:solidFill>
                        <a:effectLst/>
                        <a:uLnTx/>
                        <a:uFillTx/>
                        <a:latin typeface="+mn-lt"/>
                        <a:ea typeface="+mn-ea"/>
                        <a:cs typeface="Arial" pitchFamily="34" charset="0"/>
                      </a:endParaRPr>
                    </a:p>
                    <a:p>
                      <a:pPr marL="285750" lvl="0" indent="-285750" algn="just">
                        <a:lnSpc>
                          <a:spcPct val="120000"/>
                        </a:lnSpc>
                        <a:spcBef>
                          <a:spcPts val="200"/>
                        </a:spcBef>
                        <a:spcAft>
                          <a:spcPts val="600"/>
                        </a:spcAft>
                        <a:buFont typeface="Wingdings" panose="05000000000000000000" pitchFamily="2" charset="2"/>
                        <a:buChar char="Ø"/>
                      </a:pPr>
                      <a:endParaRPr kumimoji="0" lang="pl-PL" sz="1600" b="1" i="0" u="none" strike="noStrike" kern="1200" cap="none" spc="0" normalizeH="0" baseline="0" dirty="0">
                        <a:ln>
                          <a:noFill/>
                        </a:ln>
                        <a:solidFill>
                          <a:srgbClr val="FF6600"/>
                        </a:solidFill>
                        <a:effectLst/>
                        <a:uLnTx/>
                        <a:uFillTx/>
                        <a:latin typeface="+mn-lt"/>
                        <a:ea typeface="+mn-ea"/>
                        <a:cs typeface="Arial" pitchFamily="34" charset="0"/>
                      </a:endParaRPr>
                    </a:p>
                    <a:p>
                      <a:pPr marL="285750" lvl="0" indent="-285750" algn="just">
                        <a:lnSpc>
                          <a:spcPct val="120000"/>
                        </a:lnSpc>
                        <a:spcBef>
                          <a:spcPts val="200"/>
                        </a:spcBef>
                        <a:spcAft>
                          <a:spcPts val="600"/>
                        </a:spcAft>
                        <a:buFont typeface="Wingdings" panose="05000000000000000000" pitchFamily="2" charset="2"/>
                        <a:buChar char="Ø"/>
                      </a:pPr>
                      <a:r>
                        <a:rPr kumimoji="0" lang="pl-PL" sz="1600" b="0" i="0" u="none" strike="noStrike" kern="1200" cap="none" spc="0" normalizeH="0" baseline="0" dirty="0">
                          <a:ln>
                            <a:noFill/>
                          </a:ln>
                          <a:solidFill>
                            <a:srgbClr val="FF6600"/>
                          </a:solidFill>
                          <a:effectLst/>
                          <a:uLnTx/>
                          <a:uFillTx/>
                          <a:latin typeface="+mn-lt"/>
                          <a:ea typeface="+mn-ea"/>
                          <a:cs typeface="Arial" pitchFamily="34" charset="0"/>
                        </a:rPr>
                        <a:t>W ramach jednego projektu </a:t>
                      </a:r>
                      <a:r>
                        <a:rPr kumimoji="0" lang="pl-PL" sz="1600" b="1" i="0" u="none" strike="noStrike" kern="1200" cap="none" spc="0" normalizeH="0" baseline="0" dirty="0">
                          <a:ln>
                            <a:noFill/>
                          </a:ln>
                          <a:solidFill>
                            <a:srgbClr val="FF6600"/>
                          </a:solidFill>
                          <a:effectLst/>
                          <a:uLnTx/>
                          <a:uFillTx/>
                          <a:latin typeface="+mn-lt"/>
                          <a:ea typeface="+mn-ea"/>
                          <a:cs typeface="Arial" pitchFamily="34" charset="0"/>
                        </a:rPr>
                        <a:t>można</a:t>
                      </a:r>
                      <a:r>
                        <a:rPr kumimoji="0" lang="pl-PL" sz="1600" b="0" i="0" u="none" strike="noStrike" kern="1200" cap="none" spc="0" normalizeH="0" baseline="0" dirty="0">
                          <a:ln>
                            <a:noFill/>
                          </a:ln>
                          <a:solidFill>
                            <a:srgbClr val="FF6600"/>
                          </a:solidFill>
                          <a:effectLst/>
                          <a:uLnTx/>
                          <a:uFillTx/>
                          <a:latin typeface="+mn-lt"/>
                          <a:ea typeface="+mn-ea"/>
                          <a:cs typeface="Arial" pitchFamily="34" charset="0"/>
                        </a:rPr>
                        <a:t> </a:t>
                      </a:r>
                      <a:r>
                        <a:rPr kumimoji="0" lang="pl-PL" sz="1600" b="1" i="0" u="none" strike="noStrike" kern="1200" cap="none" spc="0" normalizeH="0" baseline="0" dirty="0">
                          <a:ln>
                            <a:noFill/>
                          </a:ln>
                          <a:solidFill>
                            <a:srgbClr val="FF6600"/>
                          </a:solidFill>
                          <a:effectLst/>
                          <a:uLnTx/>
                          <a:uFillTx/>
                          <a:latin typeface="+mn-lt"/>
                          <a:ea typeface="+mn-ea"/>
                          <a:cs typeface="Arial" pitchFamily="34" charset="0"/>
                        </a:rPr>
                        <a:t>łączyć działania</a:t>
                      </a:r>
                      <a:endParaRPr lang="cs-CZ" sz="16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3" name="Obrázek 12">
            <a:extLst>
              <a:ext uri="{FF2B5EF4-FFF2-40B4-BE49-F238E27FC236}">
                <a16:creationId xmlns:a16="http://schemas.microsoft.com/office/drawing/2014/main" id="{3B4A182C-9BB1-440C-A2C3-D43269B79F1F}"/>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4528445C-52D6-488E-A198-6495B58D504B}"/>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1131E591-80DC-40BD-815E-FC35E1D8A76F}"/>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C6ED6E2F-3B14-474F-85DB-8AE98E514B59}"/>
              </a:ext>
            </a:extLst>
          </p:cNvPr>
          <p:cNvSpPr>
            <a:spLocks noGrp="1"/>
          </p:cNvSpPr>
          <p:nvPr>
            <p:ph type="sldNum" sz="quarter" idx="12"/>
          </p:nvPr>
        </p:nvSpPr>
        <p:spPr/>
        <p:txBody>
          <a:bodyPr/>
          <a:lstStyle/>
          <a:p>
            <a:fld id="{92860EB2-85D9-40DF-A6A9-558CCE481E13}" type="slidenum">
              <a:rPr lang="cs-CZ" smtClean="0"/>
              <a:t>21</a:t>
            </a:fld>
            <a:endParaRPr lang="cs-CZ"/>
          </a:p>
        </p:txBody>
      </p:sp>
    </p:spTree>
    <p:extLst>
      <p:ext uri="{BB962C8B-B14F-4D97-AF65-F5344CB8AC3E}">
        <p14:creationId xmlns:p14="http://schemas.microsoft.com/office/powerpoint/2010/main" val="374456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C25AEDD2-8BD9-4EBC-B351-0AB390619402}"/>
              </a:ext>
            </a:extLst>
          </p:cNvPr>
          <p:cNvPicPr>
            <a:picLocks noChangeAspect="1"/>
          </p:cNvPicPr>
          <p:nvPr/>
        </p:nvPicPr>
        <p:blipFill>
          <a:blip r:embed="rId2"/>
          <a:stretch>
            <a:fillRect/>
          </a:stretch>
        </p:blipFill>
        <p:spPr>
          <a:xfrm>
            <a:off x="1400265" y="5381835"/>
            <a:ext cx="1144648" cy="1144648"/>
          </a:xfrm>
          <a:prstGeom prst="rect">
            <a:avLst/>
          </a:prstGeom>
        </p:spPr>
      </p:pic>
      <p:pic>
        <p:nvPicPr>
          <p:cNvPr id="16" name="Obrázek 15">
            <a:extLst>
              <a:ext uri="{FF2B5EF4-FFF2-40B4-BE49-F238E27FC236}">
                <a16:creationId xmlns:a16="http://schemas.microsoft.com/office/drawing/2014/main" id="{3C627315-592F-4A1C-814A-A96626EBEE07}"/>
              </a:ext>
            </a:extLst>
          </p:cNvPr>
          <p:cNvPicPr>
            <a:picLocks noChangeAspect="1"/>
          </p:cNvPicPr>
          <p:nvPr/>
        </p:nvPicPr>
        <p:blipFill>
          <a:blip r:embed="rId3"/>
          <a:stretch>
            <a:fillRect/>
          </a:stretch>
        </p:blipFill>
        <p:spPr>
          <a:xfrm>
            <a:off x="10868577" y="5369437"/>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517735888"/>
              </p:ext>
            </p:extLst>
          </p:nvPr>
        </p:nvGraphicFramePr>
        <p:xfrm>
          <a:off x="390803" y="1033801"/>
          <a:ext cx="11410394" cy="4277360"/>
        </p:xfrm>
        <a:graphic>
          <a:graphicData uri="http://schemas.openxmlformats.org/drawingml/2006/table">
            <a:tbl>
              <a:tblPr firstRow="1" bandRow="1">
                <a:tableStyleId>{3B4B98B0-60AC-42C2-AFA5-B58CD77FA1E5}</a:tableStyleId>
              </a:tblPr>
              <a:tblGrid>
                <a:gridCol w="5876731">
                  <a:extLst>
                    <a:ext uri="{9D8B030D-6E8A-4147-A177-3AD203B41FA5}">
                      <a16:colId xmlns:a16="http://schemas.microsoft.com/office/drawing/2014/main" val="3983641993"/>
                    </a:ext>
                  </a:extLst>
                </a:gridCol>
                <a:gridCol w="5533663">
                  <a:extLst>
                    <a:ext uri="{9D8B030D-6E8A-4147-A177-3AD203B41FA5}">
                      <a16:colId xmlns:a16="http://schemas.microsoft.com/office/drawing/2014/main" val="2326915147"/>
                    </a:ext>
                  </a:extLst>
                </a:gridCol>
              </a:tblGrid>
              <a:tr h="4257143">
                <a:tc>
                  <a:txBody>
                    <a:bodyPr/>
                    <a:lstStyle/>
                    <a:p>
                      <a:pPr algn="ctr"/>
                      <a:r>
                        <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algn="l"/>
                      <a:endParaRPr lang="cs-CZ" sz="1600" b="1" u="sng" cap="small" baseline="0" dirty="0">
                        <a:solidFill>
                          <a:srgbClr val="000099"/>
                        </a:solidFill>
                        <a:effectLst>
                          <a:outerShdw blurRad="38100" dist="38100" dir="2700000" algn="tl">
                            <a:srgbClr val="000000">
                              <a:alpha val="43137"/>
                            </a:srgbClr>
                          </a:outerShdw>
                        </a:effectLst>
                      </a:endParaRPr>
                    </a:p>
                    <a:p>
                      <a:pPr algn="l"/>
                      <a:r>
                        <a:rPr lang="cs-CZ" sz="1600" b="1" u="sng" cap="small" baseline="0" dirty="0">
                          <a:solidFill>
                            <a:srgbClr val="000099"/>
                          </a:solidFill>
                          <a:effectLst>
                            <a:outerShdw blurRad="38100" dist="38100" dir="2700000" algn="tl">
                              <a:srgbClr val="000000">
                                <a:alpha val="43137"/>
                              </a:srgbClr>
                            </a:outerShdw>
                          </a:effectLst>
                        </a:rPr>
                        <a:t>Akce Pro Úzkou Cílovou Skupinu:</a:t>
                      </a:r>
                    </a:p>
                    <a:p>
                      <a:pPr algn="l"/>
                      <a:endParaRPr lang="cs-CZ" sz="1600" b="1" u="sng" cap="small" baseline="0"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200"/>
                        </a:spcBef>
                        <a:spcAft>
                          <a:spcPts val="200"/>
                        </a:spcAft>
                        <a:buFont typeface="Wingdings" panose="05000000000000000000" pitchFamily="2" charset="2"/>
                        <a:buChar char="Ø"/>
                      </a:pPr>
                      <a:r>
                        <a:rPr lang="cs-CZ" sz="1600" b="0" baseline="0" dirty="0">
                          <a:solidFill>
                            <a:srgbClr val="000099"/>
                          </a:solidFill>
                          <a:effectLst/>
                        </a:rPr>
                        <a:t>V žádosti musí žadatel specifikovat konkrétně náplň jednotlivých aktivit projektu, časový rozsah (min. 4 hod. trvání akce), umístění, počet CZ a PL účastníků. </a:t>
                      </a:r>
                    </a:p>
                    <a:p>
                      <a:pPr marL="285750" lvl="0" indent="-285750" algn="just">
                        <a:lnSpc>
                          <a:spcPct val="100000"/>
                        </a:lnSpc>
                        <a:spcBef>
                          <a:spcPts val="200"/>
                        </a:spcBef>
                        <a:spcAft>
                          <a:spcPts val="200"/>
                        </a:spcAft>
                        <a:buFont typeface="Wingdings" panose="05000000000000000000" pitchFamily="2" charset="2"/>
                        <a:buChar char="Ø"/>
                      </a:pPr>
                      <a:r>
                        <a:rPr lang="cs-CZ" sz="1600" b="0" baseline="0" dirty="0">
                          <a:solidFill>
                            <a:srgbClr val="000099"/>
                          </a:solidFill>
                          <a:effectLst/>
                        </a:rPr>
                        <a:t>V žádosti musí být konkrétně specifikováno, co vše bude v rámci projektu poskytnuto účastníkům jednotlivých aktivit / akcí (např. doprava, ubytování, strava 3x denně, tlumočení, vstupy, přednáška apod.).</a:t>
                      </a:r>
                    </a:p>
                    <a:p>
                      <a:pPr marL="285750" lvl="0" indent="-285750" algn="just">
                        <a:lnSpc>
                          <a:spcPct val="100000"/>
                        </a:lnSpc>
                        <a:spcBef>
                          <a:spcPts val="200"/>
                        </a:spcBef>
                        <a:spcAft>
                          <a:spcPts val="200"/>
                        </a:spcAft>
                        <a:buFont typeface="Wingdings" panose="05000000000000000000" pitchFamily="2" charset="2"/>
                        <a:buChar char="Ø"/>
                      </a:pPr>
                      <a:r>
                        <a:rPr lang="cs-CZ" sz="1600" b="0" baseline="0" dirty="0">
                          <a:solidFill>
                            <a:srgbClr val="000099"/>
                          </a:solidFill>
                          <a:effectLst/>
                        </a:rPr>
                        <a:t>Žadatel nepředkládá podrobný rozpočet projektu, způsobilé výdaje budou stanoveny podle počtu osob a počtu dní (tzv. </a:t>
                      </a:r>
                      <a:r>
                        <a:rPr lang="cs-CZ" sz="1600" b="0" baseline="0" dirty="0" err="1">
                          <a:solidFill>
                            <a:srgbClr val="000099"/>
                          </a:solidFill>
                          <a:effectLst/>
                        </a:rPr>
                        <a:t>osobodny</a:t>
                      </a:r>
                      <a:r>
                        <a:rPr lang="cs-CZ" sz="1600" b="0" baseline="0" dirty="0">
                          <a:solidFill>
                            <a:srgbClr val="000099"/>
                          </a:solidFill>
                          <a:effectLst/>
                        </a:rPr>
                        <a:t>) – </a:t>
                      </a:r>
                      <a:r>
                        <a:rPr lang="cs-CZ" sz="1600" b="0" baseline="0" dirty="0">
                          <a:solidFill>
                            <a:srgbClr val="000099"/>
                          </a:solidFill>
                          <a:effectLst>
                            <a:outerShdw blurRad="38100" dist="38100" dir="2700000" algn="tl">
                              <a:srgbClr val="000000">
                                <a:alpha val="43137"/>
                              </a:srgbClr>
                            </a:outerShdw>
                          </a:effectLst>
                        </a:rPr>
                        <a:t>počet osob X počet dní = počet </a:t>
                      </a:r>
                      <a:r>
                        <a:rPr lang="cs-CZ" sz="1600" b="0" baseline="0" dirty="0" err="1">
                          <a:solidFill>
                            <a:srgbClr val="000099"/>
                          </a:solidFill>
                          <a:effectLst>
                            <a:outerShdw blurRad="38100" dist="38100" dir="2700000" algn="tl">
                              <a:srgbClr val="000000">
                                <a:alpha val="43137"/>
                              </a:srgbClr>
                            </a:outerShdw>
                          </a:effectLst>
                        </a:rPr>
                        <a:t>osobodní</a:t>
                      </a:r>
                      <a:r>
                        <a:rPr lang="cs-CZ" sz="1600" b="0" baseline="0" dirty="0">
                          <a:solidFill>
                            <a:srgbClr val="000099"/>
                          </a:solidFill>
                          <a:effectLst>
                            <a:outerShdw blurRad="38100" dist="38100" dir="2700000" algn="tl">
                              <a:srgbClr val="000000">
                                <a:alpha val="43137"/>
                              </a:srgbClr>
                            </a:outerShdw>
                          </a:effectLst>
                        </a:rPr>
                        <a:t> X sazba dle typu akce = </a:t>
                      </a:r>
                      <a:r>
                        <a:rPr lang="cs-CZ" sz="1600" b="0" u="sng" baseline="0" dirty="0">
                          <a:solidFill>
                            <a:srgbClr val="000099"/>
                          </a:solidFill>
                          <a:effectLst>
                            <a:outerShdw blurRad="38100" dist="38100" dir="2700000" algn="tl">
                              <a:srgbClr val="000000">
                                <a:alpha val="43137"/>
                              </a:srgbClr>
                            </a:outerShdw>
                          </a:effectLst>
                        </a:rPr>
                        <a:t>jednotkový náklad</a:t>
                      </a:r>
                      <a:endParaRPr lang="cs-CZ" altLang="cs-CZ" sz="1700" b="0"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endParaRPr lang="cs-CZ" sz="1600" b="0" dirty="0">
                        <a:solidFill>
                          <a:srgbClr val="000099"/>
                        </a:solidFill>
                      </a:endParaRPr>
                    </a:p>
                  </a:txBody>
                  <a:tcPr/>
                </a:tc>
                <a:tc>
                  <a:txBody>
                    <a:bodyPr/>
                    <a:lstStyle/>
                    <a:p>
                      <a:pPr algn="ctr"/>
                      <a:r>
                        <a:rPr lang="cs-CZ" altLang="cs-CZ" sz="1900" b="1" u="sng" cap="small" dirty="0" err="1">
                          <a:solidFill>
                            <a:srgbClr val="FF6600"/>
                          </a:solidFill>
                          <a:effectLst>
                            <a:outerShdw blurRad="38100" dist="38100" dir="2700000" algn="tl">
                              <a:srgbClr val="000000">
                                <a:alpha val="43137"/>
                              </a:srgbClr>
                            </a:outerShdw>
                          </a:effectLst>
                        </a:rPr>
                        <a:t>Wprowadzenie</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Uproszczonego</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Sposobu</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Rozliczania</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wydatków</a:t>
                      </a:r>
                      <a:endParaRPr lang="cs-CZ" altLang="cs-CZ" sz="1900" b="1" u="sng" cap="small" dirty="0">
                        <a:solidFill>
                          <a:srgbClr val="FF6600"/>
                        </a:solidFill>
                        <a:effectLst>
                          <a:outerShdw blurRad="38100" dist="38100" dir="2700000" algn="tl">
                            <a:srgbClr val="000000">
                              <a:alpha val="43137"/>
                            </a:srgbClr>
                          </a:outerShdw>
                        </a:effectLst>
                      </a:endParaRPr>
                    </a:p>
                    <a:p>
                      <a:pPr algn="l"/>
                      <a:r>
                        <a:rPr lang="cs-CZ" sz="1600" b="1" u="sng" cap="small" baseline="0" dirty="0" err="1">
                          <a:solidFill>
                            <a:srgbClr val="FF6600"/>
                          </a:solidFill>
                          <a:effectLst>
                            <a:outerShdw blurRad="38100" dist="38100" dir="2700000" algn="tl">
                              <a:srgbClr val="000000">
                                <a:alpha val="43137"/>
                              </a:srgbClr>
                            </a:outerShdw>
                          </a:effectLst>
                        </a:rPr>
                        <a:t>Działania</a:t>
                      </a:r>
                      <a:r>
                        <a:rPr lang="cs-CZ" sz="1600" b="1" u="sng" cap="small" baseline="0" dirty="0">
                          <a:solidFill>
                            <a:srgbClr val="FF6600"/>
                          </a:solidFill>
                          <a:effectLst>
                            <a:outerShdw blurRad="38100" dist="38100" dir="2700000" algn="tl">
                              <a:srgbClr val="000000">
                                <a:alpha val="43137"/>
                              </a:srgbClr>
                            </a:outerShdw>
                          </a:effectLst>
                        </a:rPr>
                        <a:t> </a:t>
                      </a:r>
                      <a:r>
                        <a:rPr lang="cs-CZ" sz="1600" b="1" u="sng" cap="small" baseline="0" dirty="0" err="1">
                          <a:solidFill>
                            <a:srgbClr val="FF6600"/>
                          </a:solidFill>
                          <a:effectLst>
                            <a:outerShdw blurRad="38100" dist="38100" dir="2700000" algn="tl">
                              <a:srgbClr val="000000">
                                <a:alpha val="43137"/>
                              </a:srgbClr>
                            </a:outerShdw>
                          </a:effectLst>
                        </a:rPr>
                        <a:t>Dla</a:t>
                      </a:r>
                      <a:r>
                        <a:rPr lang="cs-CZ" sz="1600" b="1" u="sng" cap="small" baseline="0" dirty="0">
                          <a:solidFill>
                            <a:srgbClr val="FF6600"/>
                          </a:solidFill>
                          <a:effectLst>
                            <a:outerShdw blurRad="38100" dist="38100" dir="2700000" algn="tl">
                              <a:srgbClr val="000000">
                                <a:alpha val="43137"/>
                              </a:srgbClr>
                            </a:outerShdw>
                          </a:effectLst>
                        </a:rPr>
                        <a:t> </a:t>
                      </a:r>
                      <a:r>
                        <a:rPr lang="cs-CZ" sz="1600" b="1" u="sng" cap="small" baseline="0" dirty="0" err="1">
                          <a:solidFill>
                            <a:srgbClr val="FF6600"/>
                          </a:solidFill>
                          <a:effectLst>
                            <a:outerShdw blurRad="38100" dist="38100" dir="2700000" algn="tl">
                              <a:srgbClr val="000000">
                                <a:alpha val="43137"/>
                              </a:srgbClr>
                            </a:outerShdw>
                          </a:effectLst>
                        </a:rPr>
                        <a:t>Wąskiej</a:t>
                      </a:r>
                      <a:r>
                        <a:rPr lang="cs-CZ" sz="1600" b="1" u="sng" cap="small" baseline="0" dirty="0">
                          <a:solidFill>
                            <a:srgbClr val="FF6600"/>
                          </a:solidFill>
                          <a:effectLst>
                            <a:outerShdw blurRad="38100" dist="38100" dir="2700000" algn="tl">
                              <a:srgbClr val="000000">
                                <a:alpha val="43137"/>
                              </a:srgbClr>
                            </a:outerShdw>
                          </a:effectLst>
                        </a:rPr>
                        <a:t> Grupy </a:t>
                      </a:r>
                      <a:r>
                        <a:rPr lang="cs-CZ" sz="1600" b="1" u="sng" cap="small" baseline="0" dirty="0" err="1">
                          <a:solidFill>
                            <a:srgbClr val="FF6600"/>
                          </a:solidFill>
                          <a:effectLst>
                            <a:outerShdw blurRad="38100" dist="38100" dir="2700000" algn="tl">
                              <a:srgbClr val="000000">
                                <a:alpha val="43137"/>
                              </a:srgbClr>
                            </a:outerShdw>
                          </a:effectLst>
                        </a:rPr>
                        <a:t>Docelowej</a:t>
                      </a:r>
                      <a:r>
                        <a:rPr lang="cs-CZ" sz="1600" b="1" u="sng" cap="small" baseline="0" dirty="0">
                          <a:solidFill>
                            <a:srgbClr val="FF6600"/>
                          </a:solidFill>
                          <a:effectLst>
                            <a:outerShdw blurRad="38100" dist="38100" dir="2700000" algn="tl">
                              <a:srgbClr val="000000">
                                <a:alpha val="43137"/>
                              </a:srgbClr>
                            </a:outerShdw>
                          </a:effectLst>
                        </a:rPr>
                        <a:t>: </a:t>
                      </a:r>
                    </a:p>
                    <a:p>
                      <a:pPr algn="l"/>
                      <a:endParaRPr lang="cs-CZ" sz="1600" b="1" u="sng" cap="small" baseline="0" dirty="0">
                        <a:solidFill>
                          <a:srgbClr val="FF6600"/>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Ø"/>
                      </a:pPr>
                      <a:r>
                        <a:rPr lang="pl-PL" sz="1600" b="0" u="none" cap="none" baseline="0" noProof="0" dirty="0">
                          <a:solidFill>
                            <a:srgbClr val="FF6600"/>
                          </a:solidFill>
                          <a:effectLst/>
                        </a:rPr>
                        <a:t>Wnioskodawca musi we wniosku konkretnie określić przedmiot poszczególnych działań projektu, zakres czasowy (min. 4 godz. trwania wydarzenia), lokalizacja, liczba CZ i PL uczestników</a:t>
                      </a:r>
                    </a:p>
                    <a:p>
                      <a:pPr marL="285750" indent="-285750" algn="just">
                        <a:buFont typeface="Wingdings" panose="05000000000000000000" pitchFamily="2" charset="2"/>
                        <a:buChar char="Ø"/>
                      </a:pPr>
                      <a:r>
                        <a:rPr lang="pl-PL" sz="1600" b="0" u="none" cap="none" baseline="0" noProof="0" dirty="0">
                          <a:solidFill>
                            <a:srgbClr val="FF6600"/>
                          </a:solidFill>
                          <a:effectLst/>
                        </a:rPr>
                        <a:t>We wniosku musi być konkretnie określono, co będzie w ramach projektu uczestnikom poszczególnych działań / wydarzeń zapewnione (np. transport, noclegi, wyżywienie 3x w ciągu dnia, tłumaczenie, bilety wstępu, wykład itp.).</a:t>
                      </a:r>
                    </a:p>
                    <a:p>
                      <a:pPr marL="285750" lvl="0" indent="-285750" algn="just">
                        <a:lnSpc>
                          <a:spcPct val="100000"/>
                        </a:lnSpc>
                        <a:spcBef>
                          <a:spcPts val="200"/>
                        </a:spcBef>
                        <a:spcAft>
                          <a:spcPts val="200"/>
                        </a:spcAft>
                        <a:buFont typeface="Wingdings" panose="05000000000000000000" pitchFamily="2" charset="2"/>
                        <a:buChar char="Ø"/>
                      </a:pPr>
                      <a:r>
                        <a:rPr lang="pl-PL" sz="1500" b="0" u="none" baseline="0" noProof="0" dirty="0">
                          <a:solidFill>
                            <a:srgbClr val="FF6600"/>
                          </a:solidFill>
                          <a:effectLst/>
                        </a:rPr>
                        <a:t>Wnioskodawca nie będzie składał szczegółowego budżetu projektu, wydatki kwalifikowalne będą ustalane na podstawie liczby osób i liczby dni (tzw. osobodni) – </a:t>
                      </a:r>
                      <a:r>
                        <a:rPr lang="pl-PL" sz="1500" b="0" u="none" baseline="0" noProof="0" dirty="0">
                          <a:solidFill>
                            <a:srgbClr val="FF6600"/>
                          </a:solidFill>
                          <a:effectLst>
                            <a:outerShdw blurRad="38100" dist="38100" dir="2700000" algn="tl">
                              <a:srgbClr val="000000">
                                <a:alpha val="43137"/>
                              </a:srgbClr>
                            </a:outerShdw>
                          </a:effectLst>
                        </a:rPr>
                        <a:t>liczba osób x liczba dni = liczba osobodni x stawka zależnie od typu działania = </a:t>
                      </a:r>
                      <a:r>
                        <a:rPr lang="pl-PL" sz="1500" b="0" u="sng" baseline="0" noProof="0" dirty="0">
                          <a:solidFill>
                            <a:srgbClr val="FF6600"/>
                          </a:solidFill>
                          <a:effectLst>
                            <a:outerShdw blurRad="38100" dist="38100" dir="2700000" algn="tl">
                              <a:srgbClr val="000000">
                                <a:alpha val="43137"/>
                              </a:srgbClr>
                            </a:outerShdw>
                          </a:effectLst>
                        </a:rPr>
                        <a:t>stawka jednostkowa. </a:t>
                      </a:r>
                      <a:endParaRPr lang="pl-PL" sz="1500" b="0" u="sng" baseline="0" noProof="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3" name="Obrázek 12">
            <a:extLst>
              <a:ext uri="{FF2B5EF4-FFF2-40B4-BE49-F238E27FC236}">
                <a16:creationId xmlns:a16="http://schemas.microsoft.com/office/drawing/2014/main" id="{0C703681-2529-4CC5-A1D8-187CB2EBE3F4}"/>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88FBEE49-D4C3-49D1-B630-B8450175728F}"/>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05C8EFC7-3386-4E73-A79B-F17DD895DBE8}"/>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A60E6C6B-EAD7-49F1-ACC9-412505BDE36D}"/>
              </a:ext>
            </a:extLst>
          </p:cNvPr>
          <p:cNvSpPr>
            <a:spLocks noGrp="1"/>
          </p:cNvSpPr>
          <p:nvPr>
            <p:ph type="sldNum" sz="quarter" idx="12"/>
          </p:nvPr>
        </p:nvSpPr>
        <p:spPr/>
        <p:txBody>
          <a:bodyPr/>
          <a:lstStyle/>
          <a:p>
            <a:fld id="{92860EB2-85D9-40DF-A6A9-558CCE481E13}" type="slidenum">
              <a:rPr lang="cs-CZ" smtClean="0"/>
              <a:t>22</a:t>
            </a:fld>
            <a:endParaRPr lang="cs-CZ"/>
          </a:p>
        </p:txBody>
      </p:sp>
    </p:spTree>
    <p:extLst>
      <p:ext uri="{BB962C8B-B14F-4D97-AF65-F5344CB8AC3E}">
        <p14:creationId xmlns:p14="http://schemas.microsoft.com/office/powerpoint/2010/main" val="3733868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2CC9A4D-E8F1-46A0-A34D-E0EC2410111F}"/>
              </a:ext>
            </a:extLst>
          </p:cNvPr>
          <p:cNvPicPr>
            <a:picLocks noChangeAspect="1"/>
          </p:cNvPicPr>
          <p:nvPr/>
        </p:nvPicPr>
        <p:blipFill>
          <a:blip r:embed="rId2"/>
          <a:stretch>
            <a:fillRect/>
          </a:stretch>
        </p:blipFill>
        <p:spPr>
          <a:xfrm>
            <a:off x="23334" y="5824198"/>
            <a:ext cx="1033801" cy="1033801"/>
          </a:xfrm>
          <a:prstGeom prst="rect">
            <a:avLst/>
          </a:prstGeom>
        </p:spPr>
      </p:pic>
      <p:pic>
        <p:nvPicPr>
          <p:cNvPr id="14" name="Obrázek 13">
            <a:extLst>
              <a:ext uri="{FF2B5EF4-FFF2-40B4-BE49-F238E27FC236}">
                <a16:creationId xmlns:a16="http://schemas.microsoft.com/office/drawing/2014/main" id="{7A38E3B3-F6F3-434C-BD2F-A1C1D52341FE}"/>
              </a:ext>
            </a:extLst>
          </p:cNvPr>
          <p:cNvPicPr>
            <a:picLocks noChangeAspect="1"/>
          </p:cNvPicPr>
          <p:nvPr/>
        </p:nvPicPr>
        <p:blipFill>
          <a:blip r:embed="rId3"/>
          <a:stretch>
            <a:fillRect/>
          </a:stretch>
        </p:blipFill>
        <p:spPr>
          <a:xfrm>
            <a:off x="1391243" y="5336188"/>
            <a:ext cx="1144648" cy="1144648"/>
          </a:xfrm>
          <a:prstGeom prst="rect">
            <a:avLst/>
          </a:prstGeom>
        </p:spPr>
      </p:pic>
      <p:pic>
        <p:nvPicPr>
          <p:cNvPr id="15" name="Obrázek 14">
            <a:extLst>
              <a:ext uri="{FF2B5EF4-FFF2-40B4-BE49-F238E27FC236}">
                <a16:creationId xmlns:a16="http://schemas.microsoft.com/office/drawing/2014/main" id="{141B4B23-8524-4A88-819D-F1602447A44E}"/>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D822058-F0D7-430F-88A6-0E432588E503}"/>
              </a:ext>
            </a:extLst>
          </p:cNvPr>
          <p:cNvPicPr>
            <a:picLocks noChangeAspect="1"/>
          </p:cNvPicPr>
          <p:nvPr/>
        </p:nvPicPr>
        <p:blipFill>
          <a:blip r:embed="rId5"/>
          <a:stretch>
            <a:fillRect/>
          </a:stretch>
        </p:blipFill>
        <p:spPr>
          <a:xfrm>
            <a:off x="10868577" y="5336188"/>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34789">
                  <a:extLst>
                    <a:ext uri="{9D8B030D-6E8A-4147-A177-3AD203B41FA5}">
                      <a16:colId xmlns:a16="http://schemas.microsoft.com/office/drawing/2014/main" val="3983641993"/>
                    </a:ext>
                  </a:extLst>
                </a:gridCol>
                <a:gridCol w="5675605">
                  <a:extLst>
                    <a:ext uri="{9D8B030D-6E8A-4147-A177-3AD203B41FA5}">
                      <a16:colId xmlns:a16="http://schemas.microsoft.com/office/drawing/2014/main" val="2326915147"/>
                    </a:ext>
                  </a:extLst>
                </a:gridCol>
              </a:tblGrid>
              <a:tr h="4257143">
                <a:tc>
                  <a:txBody>
                    <a:bodyPr/>
                    <a:lstStyle/>
                    <a:p>
                      <a:pPr algn="ctr"/>
                      <a:r>
                        <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0" indent="0" algn="just">
                        <a:lnSpc>
                          <a:spcPct val="120000"/>
                        </a:lnSpc>
                        <a:spcBef>
                          <a:spcPts val="0"/>
                        </a:spcBef>
                        <a:buFont typeface="Wingdings" panose="05000000000000000000" pitchFamily="2" charset="2"/>
                        <a:buNone/>
                      </a:pPr>
                      <a:endParaRPr lang="cs-CZ" altLang="cs-CZ" sz="1700" b="1" dirty="0">
                        <a:solidFill>
                          <a:srgbClr val="000099"/>
                        </a:solidFill>
                        <a:effectLst>
                          <a:outerShdw blurRad="38100" dist="38100" dir="2700000" algn="tl">
                            <a:srgbClr val="000000">
                              <a:alpha val="43137"/>
                            </a:srgbClr>
                          </a:outerShdw>
                        </a:effectLst>
                      </a:endParaRPr>
                    </a:p>
                    <a:p>
                      <a:pPr marL="0" indent="0" algn="just">
                        <a:lnSpc>
                          <a:spcPct val="120000"/>
                        </a:lnSpc>
                        <a:spcBef>
                          <a:spcPts val="0"/>
                        </a:spcBef>
                        <a:buFont typeface="Wingdings" panose="05000000000000000000" pitchFamily="2" charset="2"/>
                        <a:buNone/>
                      </a:pPr>
                      <a:endParaRPr lang="cs-CZ" altLang="cs-CZ" sz="1700" b="1" dirty="0">
                        <a:solidFill>
                          <a:srgbClr val="000099"/>
                        </a:solidFill>
                        <a:effectLst>
                          <a:outerShdw blurRad="38100" dist="38100" dir="2700000" algn="tl">
                            <a:srgbClr val="000000">
                              <a:alpha val="43137"/>
                            </a:srgbClr>
                          </a:outerShdw>
                        </a:effectLst>
                      </a:endParaRPr>
                    </a:p>
                    <a:p>
                      <a:pPr marL="0" indent="0" algn="just">
                        <a:lnSpc>
                          <a:spcPct val="120000"/>
                        </a:lnSpc>
                        <a:spcBef>
                          <a:spcPts val="0"/>
                        </a:spcBef>
                        <a:buFont typeface="Wingdings" panose="05000000000000000000" pitchFamily="2" charset="2"/>
                        <a:buNone/>
                      </a:pPr>
                      <a:endParaRPr lang="cs-CZ" altLang="cs-CZ" sz="1700" b="0" dirty="0">
                        <a:solidFill>
                          <a:srgbClr val="000099"/>
                        </a:solidFill>
                        <a:effectLst/>
                      </a:endParaRPr>
                    </a:p>
                    <a:p>
                      <a:pPr marL="0" indent="0" algn="just">
                        <a:lnSpc>
                          <a:spcPct val="120000"/>
                        </a:lnSpc>
                        <a:spcBef>
                          <a:spcPts val="0"/>
                        </a:spcBef>
                        <a:buFont typeface="Wingdings" panose="05000000000000000000" pitchFamily="2" charset="2"/>
                        <a:buNone/>
                      </a:pPr>
                      <a:r>
                        <a:rPr lang="cs-CZ" altLang="cs-CZ" sz="1700" b="0" dirty="0">
                          <a:solidFill>
                            <a:srgbClr val="000099"/>
                          </a:solidFill>
                          <a:effectLst/>
                        </a:rPr>
                        <a:t>Pro naplnění podmínek přeshraničních aspektů je u akcí pro úzkou cílovou skupinu stanoven povinný poměr účastníků z druhé strany hranice, a to ve výši min. 30 % účastníků z druhé strany hranice.</a:t>
                      </a:r>
                    </a:p>
                  </a:txBody>
                  <a:tcPr/>
                </a:tc>
                <a:tc>
                  <a:txBody>
                    <a:bodyPr/>
                    <a:lstStyle/>
                    <a:p>
                      <a:pPr algn="ctr"/>
                      <a:r>
                        <a:rPr lang="cs-CZ" altLang="cs-CZ" sz="1900" b="1" u="sng" cap="small" dirty="0" err="1">
                          <a:solidFill>
                            <a:srgbClr val="FF6600"/>
                          </a:solidFill>
                          <a:effectLst>
                            <a:outerShdw blurRad="38100" dist="38100" dir="2700000" algn="tl">
                              <a:srgbClr val="000000">
                                <a:alpha val="43137"/>
                              </a:srgbClr>
                            </a:outerShdw>
                          </a:effectLst>
                        </a:rPr>
                        <a:t>Wprowadzenie</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Uproszczonego</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Sposobu</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Rozliczania</a:t>
                      </a:r>
                      <a:r>
                        <a:rPr lang="cs-CZ" altLang="cs-CZ" sz="1900" b="1" u="sng" cap="small" dirty="0">
                          <a:solidFill>
                            <a:srgbClr val="FF6600"/>
                          </a:solidFill>
                          <a:effectLst>
                            <a:outerShdw blurRad="38100" dist="38100" dir="2700000" algn="tl">
                              <a:srgbClr val="000000">
                                <a:alpha val="43137"/>
                              </a:srgbClr>
                            </a:outerShdw>
                          </a:effectLst>
                        </a:rPr>
                        <a:t> </a:t>
                      </a:r>
                      <a:r>
                        <a:rPr lang="cs-CZ" altLang="cs-CZ" sz="1900" b="1" u="sng" cap="small" dirty="0" err="1">
                          <a:solidFill>
                            <a:srgbClr val="FF6600"/>
                          </a:solidFill>
                          <a:effectLst>
                            <a:outerShdw blurRad="38100" dist="38100" dir="2700000" algn="tl">
                              <a:srgbClr val="000000">
                                <a:alpha val="43137"/>
                              </a:srgbClr>
                            </a:outerShdw>
                          </a:effectLst>
                        </a:rPr>
                        <a:t>wydatków</a:t>
                      </a:r>
                      <a:endParaRPr lang="cs-CZ" altLang="cs-CZ" sz="1900" b="1" u="sng" cap="small" dirty="0">
                        <a:solidFill>
                          <a:srgbClr val="FF6600"/>
                        </a:solidFill>
                        <a:effectLst>
                          <a:outerShdw blurRad="38100" dist="38100" dir="2700000" algn="tl">
                            <a:srgbClr val="000000">
                              <a:alpha val="43137"/>
                            </a:srgbClr>
                          </a:outerShdw>
                        </a:effectLst>
                      </a:endParaRPr>
                    </a:p>
                    <a:p>
                      <a:pPr algn="ctr"/>
                      <a:endParaRPr lang="cs-CZ" altLang="cs-CZ" sz="1900" b="1" u="sng" cap="small" dirty="0">
                        <a:solidFill>
                          <a:srgbClr val="FF6600"/>
                        </a:solidFill>
                        <a:effectLst>
                          <a:outerShdw blurRad="38100" dist="38100" dir="2700000" algn="tl">
                            <a:srgbClr val="000000">
                              <a:alpha val="43137"/>
                            </a:srgbClr>
                          </a:outerShdw>
                        </a:effectLst>
                      </a:endParaRPr>
                    </a:p>
                    <a:p>
                      <a:endParaRPr lang="pl-PL" sz="1800" b="0" kern="1200" dirty="0">
                        <a:solidFill>
                          <a:srgbClr val="FF6600"/>
                        </a:solidFill>
                        <a:effectLst/>
                        <a:latin typeface="+mn-lt"/>
                        <a:ea typeface="+mn-ea"/>
                        <a:cs typeface="+mn-cs"/>
                      </a:endParaRPr>
                    </a:p>
                    <a:p>
                      <a:pPr algn="just"/>
                      <a:r>
                        <a:rPr lang="pl-PL" sz="1800" b="0" kern="1200" dirty="0">
                          <a:solidFill>
                            <a:srgbClr val="FF6600"/>
                          </a:solidFill>
                          <a:effectLst/>
                          <a:latin typeface="+mn-lt"/>
                          <a:ea typeface="+mn-ea"/>
                          <a:cs typeface="+mn-cs"/>
                        </a:rPr>
                        <a:t>Aby spełnić przesłanki aspektów transgranicznych, dla wydarzeń dla wąskiej grupy docelowej ustalany </a:t>
                      </a:r>
                      <a:r>
                        <a:rPr lang="pl-PL" sz="1800" b="0" kern="1200">
                          <a:solidFill>
                            <a:srgbClr val="FF6600"/>
                          </a:solidFill>
                          <a:effectLst/>
                          <a:latin typeface="+mn-lt"/>
                          <a:ea typeface="+mn-ea"/>
                          <a:cs typeface="+mn-cs"/>
                        </a:rPr>
                        <a:t>jest potrzebny </a:t>
                      </a:r>
                      <a:r>
                        <a:rPr lang="pl-PL" sz="1800" b="0" kern="1200" dirty="0">
                          <a:solidFill>
                            <a:srgbClr val="FF6600"/>
                          </a:solidFill>
                          <a:effectLst/>
                          <a:latin typeface="+mn-lt"/>
                          <a:ea typeface="+mn-ea"/>
                          <a:cs typeface="+mn-cs"/>
                        </a:rPr>
                        <a:t>stosunek uczestników z drugiej strony granicy w wysokości min. 30 % uczestników z drugiej strony granicy.</a:t>
                      </a:r>
                      <a:endParaRPr lang="cs-CZ" sz="1800" b="0" kern="120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7" name="Obrázek 16" descr="Obsah obrázku text&#10;&#10;Popis byl vytvořen automaticky">
            <a:extLst>
              <a:ext uri="{FF2B5EF4-FFF2-40B4-BE49-F238E27FC236}">
                <a16:creationId xmlns:a16="http://schemas.microsoft.com/office/drawing/2014/main" id="{789829A3-6C74-4D1F-96A0-38C4B5610C34}"/>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56B81507-49ED-4BF0-BD49-A30CF983008D}"/>
              </a:ext>
            </a:extLst>
          </p:cNvPr>
          <p:cNvSpPr>
            <a:spLocks noGrp="1"/>
          </p:cNvSpPr>
          <p:nvPr>
            <p:ph type="sldNum" sz="quarter" idx="12"/>
          </p:nvPr>
        </p:nvSpPr>
        <p:spPr/>
        <p:txBody>
          <a:bodyPr/>
          <a:lstStyle/>
          <a:p>
            <a:fld id="{92860EB2-85D9-40DF-A6A9-558CCE481E13}" type="slidenum">
              <a:rPr lang="cs-CZ" smtClean="0"/>
              <a:t>23</a:t>
            </a:fld>
            <a:endParaRPr lang="cs-CZ"/>
          </a:p>
        </p:txBody>
      </p:sp>
    </p:spTree>
    <p:extLst>
      <p:ext uri="{BB962C8B-B14F-4D97-AF65-F5344CB8AC3E}">
        <p14:creationId xmlns:p14="http://schemas.microsoft.com/office/powerpoint/2010/main" val="3917918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6F0E21E7-7C78-4565-80C6-788F30AFE5FB}"/>
              </a:ext>
            </a:extLst>
          </p:cNvPr>
          <p:cNvPicPr>
            <a:picLocks noChangeAspect="1"/>
          </p:cNvPicPr>
          <p:nvPr/>
        </p:nvPicPr>
        <p:blipFill>
          <a:blip r:embed="rId2"/>
          <a:stretch>
            <a:fillRect/>
          </a:stretch>
        </p:blipFill>
        <p:spPr>
          <a:xfrm>
            <a:off x="45244" y="6065356"/>
            <a:ext cx="744584" cy="744584"/>
          </a:xfrm>
          <a:prstGeom prst="rect">
            <a:avLst/>
          </a:prstGeom>
        </p:spPr>
      </p:pic>
      <p:pic>
        <p:nvPicPr>
          <p:cNvPr id="14" name="Obrázek 13">
            <a:extLst>
              <a:ext uri="{FF2B5EF4-FFF2-40B4-BE49-F238E27FC236}">
                <a16:creationId xmlns:a16="http://schemas.microsoft.com/office/drawing/2014/main" id="{77EBE4D1-AD7D-4665-B926-BC00E8F6C018}"/>
              </a:ext>
            </a:extLst>
          </p:cNvPr>
          <p:cNvPicPr>
            <a:picLocks noChangeAspect="1"/>
          </p:cNvPicPr>
          <p:nvPr/>
        </p:nvPicPr>
        <p:blipFill>
          <a:blip r:embed="rId3"/>
          <a:stretch>
            <a:fillRect/>
          </a:stretch>
        </p:blipFill>
        <p:spPr>
          <a:xfrm>
            <a:off x="933783" y="5819509"/>
            <a:ext cx="744585" cy="744585"/>
          </a:xfrm>
          <a:prstGeom prst="rect">
            <a:avLst/>
          </a:prstGeom>
        </p:spPr>
      </p:pic>
      <p:pic>
        <p:nvPicPr>
          <p:cNvPr id="15" name="Obrázek 14">
            <a:extLst>
              <a:ext uri="{FF2B5EF4-FFF2-40B4-BE49-F238E27FC236}">
                <a16:creationId xmlns:a16="http://schemas.microsoft.com/office/drawing/2014/main" id="{F5682432-7DC4-4254-B0C7-217A2F021C6F}"/>
              </a:ext>
            </a:extLst>
          </p:cNvPr>
          <p:cNvPicPr>
            <a:picLocks noChangeAspect="1"/>
          </p:cNvPicPr>
          <p:nvPr/>
        </p:nvPicPr>
        <p:blipFill>
          <a:blip r:embed="rId4"/>
          <a:stretch>
            <a:fillRect/>
          </a:stretch>
        </p:blipFill>
        <p:spPr>
          <a:xfrm>
            <a:off x="10108530" y="5881911"/>
            <a:ext cx="624932" cy="932803"/>
          </a:xfrm>
          <a:prstGeom prst="rect">
            <a:avLst/>
          </a:prstGeom>
        </p:spPr>
      </p:pic>
      <p:pic>
        <p:nvPicPr>
          <p:cNvPr id="16" name="Obrázek 15">
            <a:extLst>
              <a:ext uri="{FF2B5EF4-FFF2-40B4-BE49-F238E27FC236}">
                <a16:creationId xmlns:a16="http://schemas.microsoft.com/office/drawing/2014/main" id="{29060BF1-D9D9-49C9-97E4-658B6B27C2AC}"/>
              </a:ext>
            </a:extLst>
          </p:cNvPr>
          <p:cNvPicPr>
            <a:picLocks noChangeAspect="1"/>
          </p:cNvPicPr>
          <p:nvPr/>
        </p:nvPicPr>
        <p:blipFill>
          <a:blip r:embed="rId5"/>
          <a:stretch>
            <a:fillRect/>
          </a:stretch>
        </p:blipFill>
        <p:spPr>
          <a:xfrm>
            <a:off x="10997070" y="5788671"/>
            <a:ext cx="932804" cy="932804"/>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820083341"/>
              </p:ext>
            </p:extLst>
          </p:nvPr>
        </p:nvGraphicFramePr>
        <p:xfrm>
          <a:off x="410198" y="1033801"/>
          <a:ext cx="11390999" cy="4704080"/>
        </p:xfrm>
        <a:graphic>
          <a:graphicData uri="http://schemas.openxmlformats.org/drawingml/2006/table">
            <a:tbl>
              <a:tblPr firstRow="1" bandRow="1">
                <a:tableStyleId>{3B4B98B0-60AC-42C2-AFA5-B58CD77FA1E5}</a:tableStyleId>
              </a:tblPr>
              <a:tblGrid>
                <a:gridCol w="5694767">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285750" lvl="0" indent="-285750" algn="just">
                        <a:lnSpc>
                          <a:spcPct val="100000"/>
                        </a:lnSpc>
                        <a:spcBef>
                          <a:spcPts val="200"/>
                        </a:spcBef>
                        <a:spcAft>
                          <a:spcPts val="200"/>
                        </a:spcAft>
                        <a:buFont typeface="Wingdings" panose="05000000000000000000" pitchFamily="2" charset="2"/>
                        <a:buChar char="Ø"/>
                      </a:pPr>
                      <a:r>
                        <a:rPr lang="cs-CZ" sz="1600" b="1" baseline="0" dirty="0">
                          <a:solidFill>
                            <a:srgbClr val="000099"/>
                          </a:solidFill>
                          <a:effectLst/>
                        </a:rPr>
                        <a:t>Aktuální sazby 2025 (každý rok bude k 1.2. navýšeno o inflaci):</a:t>
                      </a: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Sportovní aktivity a aktivity spolků – 34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Tábory a výměnné pobyty – 54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Konference a workshopy – 51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Poznávací/turistické zájezdy, výlety, exkurze – 41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a:pPr>
                      <a:r>
                        <a:rPr lang="cs-CZ" sz="1600" b="0" baseline="0" dirty="0">
                          <a:solidFill>
                            <a:srgbClr val="000099"/>
                          </a:solidFill>
                          <a:effectLst/>
                        </a:rPr>
                        <a:t>Výukové a vzdělávací akce – 41 EUR / </a:t>
                      </a:r>
                      <a:r>
                        <a:rPr lang="cs-CZ" sz="1600" b="0" baseline="0" dirty="0" err="1">
                          <a:solidFill>
                            <a:srgbClr val="000099"/>
                          </a:solidFill>
                          <a:effectLst/>
                        </a:rPr>
                        <a:t>osoboden</a:t>
                      </a:r>
                      <a:endParaRPr lang="cs-CZ" sz="1600" b="0" baseline="0" dirty="0">
                        <a:solidFill>
                          <a:srgbClr val="000099"/>
                        </a:solidFill>
                        <a:effectLst/>
                      </a:endParaRPr>
                    </a:p>
                    <a:p>
                      <a:pPr marL="800100" lvl="1" indent="-342900" algn="just">
                        <a:lnSpc>
                          <a:spcPct val="100000"/>
                        </a:lnSpc>
                        <a:spcBef>
                          <a:spcPts val="0"/>
                        </a:spcBef>
                        <a:spcAft>
                          <a:spcPts val="0"/>
                        </a:spcAft>
                        <a:buFont typeface="Wingdings" panose="05000000000000000000" pitchFamily="2" charset="2"/>
                        <a:buChar char="§"/>
                      </a:pPr>
                      <a:r>
                        <a:rPr lang="cs-CZ" sz="1600" b="0" baseline="0" dirty="0">
                          <a:solidFill>
                            <a:srgbClr val="000099"/>
                          </a:solidFill>
                          <a:effectLst/>
                        </a:rPr>
                        <a:t>Publicita – 40 EUR / projekt</a:t>
                      </a:r>
                    </a:p>
                    <a:p>
                      <a:pPr marL="457200" lvl="1" indent="0" algn="just">
                        <a:lnSpc>
                          <a:spcPct val="100000"/>
                        </a:lnSpc>
                        <a:spcBef>
                          <a:spcPts val="0"/>
                        </a:spcBef>
                        <a:spcAft>
                          <a:spcPts val="0"/>
                        </a:spcAft>
                        <a:buFont typeface="Wingdings" panose="05000000000000000000" pitchFamily="2" charset="2"/>
                        <a:buNone/>
                      </a:pPr>
                      <a:r>
                        <a:rPr lang="cs-CZ" sz="1600" dirty="0">
                          <a:solidFill>
                            <a:srgbClr val="000099"/>
                          </a:solidFill>
                        </a:rPr>
                        <a:t>V případě kombinovaných malých projektů si žadatel zvolí, zda na celý projekt využije jednorázovou částku na povinnou publicitu nebo náklady na publicitu projektu zahrne do návrhu rozpočtu.</a:t>
                      </a:r>
                      <a:endParaRPr lang="cs-CZ" sz="1600" b="0" baseline="0" dirty="0">
                        <a:solidFill>
                          <a:srgbClr val="000099"/>
                        </a:solidFill>
                        <a:effectLst/>
                      </a:endParaRPr>
                    </a:p>
                    <a:p>
                      <a:pPr marL="457200" lvl="1" indent="0" algn="just">
                        <a:lnSpc>
                          <a:spcPct val="100000"/>
                        </a:lnSpc>
                        <a:spcBef>
                          <a:spcPts val="0"/>
                        </a:spcBef>
                        <a:spcAft>
                          <a:spcPts val="0"/>
                        </a:spcAft>
                        <a:buFont typeface="Wingdings" panose="05000000000000000000" pitchFamily="2" charset="2"/>
                        <a:buNone/>
                      </a:pPr>
                      <a:endParaRPr lang="cs-CZ" sz="1600" b="0" baseline="0" dirty="0">
                        <a:solidFill>
                          <a:srgbClr val="000099"/>
                        </a:solidFill>
                        <a:effectLst/>
                      </a:endParaRPr>
                    </a:p>
                    <a:p>
                      <a:pPr marL="457200" lvl="1" indent="0" algn="just">
                        <a:lnSpc>
                          <a:spcPct val="100000"/>
                        </a:lnSpc>
                        <a:spcBef>
                          <a:spcPts val="0"/>
                        </a:spcBef>
                        <a:spcAft>
                          <a:spcPts val="0"/>
                        </a:spcAft>
                        <a:buFont typeface="Wingdings" panose="05000000000000000000" pitchFamily="2" charset="2"/>
                        <a:buNone/>
                      </a:pPr>
                      <a:endParaRPr lang="cs-CZ" sz="1600" b="0" baseline="0" dirty="0">
                        <a:solidFill>
                          <a:srgbClr val="000099"/>
                        </a:solidFill>
                        <a:effectLst/>
                      </a:endParaRPr>
                    </a:p>
                    <a:p>
                      <a:pPr marL="0" lvl="0" indent="0" algn="just">
                        <a:lnSpc>
                          <a:spcPct val="100000"/>
                        </a:lnSpc>
                        <a:spcBef>
                          <a:spcPts val="400"/>
                        </a:spcBef>
                        <a:spcAft>
                          <a:spcPts val="400"/>
                        </a:spcAft>
                        <a:buFont typeface="Wingdings" panose="05000000000000000000" pitchFamily="2" charset="2"/>
                        <a:buNone/>
                      </a:pPr>
                      <a:r>
                        <a:rPr lang="cs-CZ" sz="1600" b="0" dirty="0">
                          <a:solidFill>
                            <a:srgbClr val="000099"/>
                          </a:solidFill>
                        </a:rPr>
                        <a:t>K sestavení rozpočtu budou použity sazby platné ke dni vyhlášení výzvy, do které bude rozpočet k projektové žádosti předkládán.</a:t>
                      </a:r>
                    </a:p>
                    <a:p>
                      <a:pPr marL="0" lvl="0" indent="0" algn="just">
                        <a:lnSpc>
                          <a:spcPct val="100000"/>
                        </a:lnSpc>
                        <a:spcBef>
                          <a:spcPts val="400"/>
                        </a:spcBef>
                        <a:spcAft>
                          <a:spcPts val="400"/>
                        </a:spcAft>
                        <a:buFont typeface="Wingdings" panose="05000000000000000000" pitchFamily="2" charset="2"/>
                        <a:buNone/>
                      </a:pPr>
                      <a:endParaRPr lang="cs-CZ" sz="1900" b="0" dirty="0">
                        <a:solidFill>
                          <a:srgbClr val="000099"/>
                        </a:solidFill>
                      </a:endParaRPr>
                    </a:p>
                  </a:txBody>
                  <a:tcPr/>
                </a:tc>
                <a:tc>
                  <a:txBody>
                    <a:bodyPr/>
                    <a:lstStyle/>
                    <a:p>
                      <a:pPr marL="285750" lvl="0" indent="-285750" algn="just">
                        <a:lnSpc>
                          <a:spcPct val="100000"/>
                        </a:lnSpc>
                        <a:spcBef>
                          <a:spcPts val="0"/>
                        </a:spcBef>
                        <a:spcAft>
                          <a:spcPts val="0"/>
                        </a:spcAft>
                        <a:buFont typeface="Wingdings" panose="05000000000000000000" pitchFamily="2" charset="2"/>
                        <a:buChar char="Ø"/>
                      </a:pPr>
                      <a:r>
                        <a:rPr lang="pl-PL" sz="1600" b="1" baseline="0" noProof="0" dirty="0">
                          <a:solidFill>
                            <a:srgbClr val="FF6600"/>
                          </a:solidFill>
                          <a:effectLst/>
                        </a:rPr>
                        <a:t>Obowiązujące stawki 2025 (co roku prowadzono będzie od dnia 1.2. dostosowanie stawek do wskaźnika inflacji):</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Działania sportowe i działania związków i stowarzyszeń – 34 EUR / osoboden</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Obozy i pobyty wymienne – 54 EUR / osoboden</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Konferencje i warsztaty – 51 EUR / osoboden</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Wyjazdy poznawcze/turystyczne, wycieczki i zwiedzanie 41 EUR / osoboden</a:t>
                      </a:r>
                    </a:p>
                    <a:p>
                      <a:pPr marL="800100" lvl="1" indent="-342900" algn="just">
                        <a:lnSpc>
                          <a:spcPct val="100000"/>
                        </a:lnSpc>
                        <a:spcBef>
                          <a:spcPts val="0"/>
                        </a:spcBef>
                        <a:spcAft>
                          <a:spcPts val="0"/>
                        </a:spcAft>
                        <a:buFont typeface="+mj-lt"/>
                        <a:buAutoNum type="arabicPeriod"/>
                      </a:pPr>
                      <a:r>
                        <a:rPr lang="pl-PL" sz="1600" b="0" baseline="0" noProof="0" dirty="0">
                          <a:solidFill>
                            <a:srgbClr val="FF6600"/>
                          </a:solidFill>
                          <a:effectLst/>
                        </a:rPr>
                        <a:t>Wydarzenia związane z nauczaniem i edukacją – 41 EUR / osoboden</a:t>
                      </a:r>
                    </a:p>
                    <a:p>
                      <a:pPr marL="800100" lvl="1" indent="-342900" algn="just">
                        <a:lnSpc>
                          <a:spcPct val="100000"/>
                        </a:lnSpc>
                        <a:spcBef>
                          <a:spcPts val="0"/>
                        </a:spcBef>
                        <a:spcAft>
                          <a:spcPts val="0"/>
                        </a:spcAft>
                        <a:buFont typeface="Wingdings" panose="05000000000000000000" pitchFamily="2" charset="2"/>
                        <a:buChar char="§"/>
                      </a:pPr>
                      <a:r>
                        <a:rPr lang="pl-PL" sz="1600" b="0" baseline="0" noProof="0" dirty="0">
                          <a:solidFill>
                            <a:srgbClr val="FF6600"/>
                          </a:solidFill>
                          <a:effectLst/>
                        </a:rPr>
                        <a:t>Promocja – 40 EUR / projekt</a:t>
                      </a:r>
                    </a:p>
                    <a:p>
                      <a:pPr marL="457200" lvl="1" indent="0" algn="just">
                        <a:lnSpc>
                          <a:spcPct val="100000"/>
                        </a:lnSpc>
                        <a:spcBef>
                          <a:spcPts val="0"/>
                        </a:spcBef>
                        <a:spcAft>
                          <a:spcPts val="0"/>
                        </a:spcAft>
                        <a:buFont typeface="Wingdings" panose="05000000000000000000" pitchFamily="2" charset="2"/>
                        <a:buNone/>
                      </a:pPr>
                      <a:r>
                        <a:rPr lang="pl-PL" sz="1600" dirty="0">
                          <a:solidFill>
                            <a:srgbClr val="FF6600"/>
                          </a:solidFill>
                        </a:rPr>
                        <a:t>W przypadku łączonych małych projektów wnioskodawca decyduje, czy przeznaczyć kwotę ryczałtową na obowiązkową promocję dla całego projektu, czy też koszty promocji uwzględni w projekcie budżetu. </a:t>
                      </a:r>
                      <a:endParaRPr lang="pl-PL" sz="1500" b="0" baseline="0" noProof="0" dirty="0">
                        <a:solidFill>
                          <a:srgbClr val="FF6600"/>
                        </a:solidFill>
                        <a:effectLst/>
                      </a:endParaRPr>
                    </a:p>
                    <a:p>
                      <a:pPr marL="0" lvl="0" indent="0" algn="just">
                        <a:lnSpc>
                          <a:spcPct val="100000"/>
                        </a:lnSpc>
                        <a:spcBef>
                          <a:spcPts val="400"/>
                        </a:spcBef>
                        <a:spcAft>
                          <a:spcPts val="400"/>
                        </a:spcAft>
                        <a:buFont typeface="Wingdings" panose="05000000000000000000" pitchFamily="2" charset="2"/>
                        <a:buNone/>
                      </a:pPr>
                      <a:r>
                        <a:rPr lang="pl-PL" sz="1600" b="0" dirty="0">
                          <a:solidFill>
                            <a:srgbClr val="FF6600"/>
                          </a:solidFill>
                        </a:rPr>
                        <a:t>Do opracowania budżetu wykorzystane zostaną stawki obowiązujące w dniu ogłoszenia naboru, do którego będzie budżet wniosku projektowego złożony.</a:t>
                      </a:r>
                      <a:endParaRPr lang="cs-CZ" sz="16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905427" y="5727482"/>
            <a:ext cx="4176705" cy="993993"/>
          </a:xfrm>
          <a:prstGeom prst="rect">
            <a:avLst/>
          </a:prstGeom>
        </p:spPr>
      </p:pic>
      <p:sp>
        <p:nvSpPr>
          <p:cNvPr id="5" name="Zástupný symbol pro číslo snímku 4">
            <a:extLst>
              <a:ext uri="{FF2B5EF4-FFF2-40B4-BE49-F238E27FC236}">
                <a16:creationId xmlns:a16="http://schemas.microsoft.com/office/drawing/2014/main" id="{6E1421FE-30AA-49AF-A295-A5836CDD8EEE}"/>
              </a:ext>
            </a:extLst>
          </p:cNvPr>
          <p:cNvSpPr>
            <a:spLocks noGrp="1"/>
          </p:cNvSpPr>
          <p:nvPr>
            <p:ph type="sldNum" sz="quarter" idx="12"/>
          </p:nvPr>
        </p:nvSpPr>
        <p:spPr/>
        <p:txBody>
          <a:bodyPr/>
          <a:lstStyle/>
          <a:p>
            <a:fld id="{92860EB2-85D9-40DF-A6A9-558CCE481E13}" type="slidenum">
              <a:rPr lang="cs-CZ" smtClean="0"/>
              <a:t>24</a:t>
            </a:fld>
            <a:endParaRPr lang="cs-CZ"/>
          </a:p>
        </p:txBody>
      </p:sp>
    </p:spTree>
    <p:extLst>
      <p:ext uri="{BB962C8B-B14F-4D97-AF65-F5344CB8AC3E}">
        <p14:creationId xmlns:p14="http://schemas.microsoft.com/office/powerpoint/2010/main" val="313674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6F0E21E7-7C78-4565-80C6-788F30AFE5FB}"/>
              </a:ext>
            </a:extLst>
          </p:cNvPr>
          <p:cNvPicPr>
            <a:picLocks noChangeAspect="1"/>
          </p:cNvPicPr>
          <p:nvPr/>
        </p:nvPicPr>
        <p:blipFill>
          <a:blip r:embed="rId2"/>
          <a:stretch>
            <a:fillRect/>
          </a:stretch>
        </p:blipFill>
        <p:spPr>
          <a:xfrm>
            <a:off x="45244" y="6065356"/>
            <a:ext cx="744584" cy="744584"/>
          </a:xfrm>
          <a:prstGeom prst="rect">
            <a:avLst/>
          </a:prstGeom>
        </p:spPr>
      </p:pic>
      <p:pic>
        <p:nvPicPr>
          <p:cNvPr id="14" name="Obrázek 13">
            <a:extLst>
              <a:ext uri="{FF2B5EF4-FFF2-40B4-BE49-F238E27FC236}">
                <a16:creationId xmlns:a16="http://schemas.microsoft.com/office/drawing/2014/main" id="{77EBE4D1-AD7D-4665-B926-BC00E8F6C018}"/>
              </a:ext>
            </a:extLst>
          </p:cNvPr>
          <p:cNvPicPr>
            <a:picLocks noChangeAspect="1"/>
          </p:cNvPicPr>
          <p:nvPr/>
        </p:nvPicPr>
        <p:blipFill>
          <a:blip r:embed="rId3"/>
          <a:stretch>
            <a:fillRect/>
          </a:stretch>
        </p:blipFill>
        <p:spPr>
          <a:xfrm>
            <a:off x="933783" y="5819509"/>
            <a:ext cx="744585" cy="744585"/>
          </a:xfrm>
          <a:prstGeom prst="rect">
            <a:avLst/>
          </a:prstGeom>
        </p:spPr>
      </p:pic>
      <p:pic>
        <p:nvPicPr>
          <p:cNvPr id="15" name="Obrázek 14">
            <a:extLst>
              <a:ext uri="{FF2B5EF4-FFF2-40B4-BE49-F238E27FC236}">
                <a16:creationId xmlns:a16="http://schemas.microsoft.com/office/drawing/2014/main" id="{F5682432-7DC4-4254-B0C7-217A2F021C6F}"/>
              </a:ext>
            </a:extLst>
          </p:cNvPr>
          <p:cNvPicPr>
            <a:picLocks noChangeAspect="1"/>
          </p:cNvPicPr>
          <p:nvPr/>
        </p:nvPicPr>
        <p:blipFill>
          <a:blip r:embed="rId4"/>
          <a:stretch>
            <a:fillRect/>
          </a:stretch>
        </p:blipFill>
        <p:spPr>
          <a:xfrm>
            <a:off x="10108530" y="5881911"/>
            <a:ext cx="624932" cy="932803"/>
          </a:xfrm>
          <a:prstGeom prst="rect">
            <a:avLst/>
          </a:prstGeom>
        </p:spPr>
      </p:pic>
      <p:pic>
        <p:nvPicPr>
          <p:cNvPr id="16" name="Obrázek 15">
            <a:extLst>
              <a:ext uri="{FF2B5EF4-FFF2-40B4-BE49-F238E27FC236}">
                <a16:creationId xmlns:a16="http://schemas.microsoft.com/office/drawing/2014/main" id="{29060BF1-D9D9-49C9-97E4-658B6B27C2AC}"/>
              </a:ext>
            </a:extLst>
          </p:cNvPr>
          <p:cNvPicPr>
            <a:picLocks noChangeAspect="1"/>
          </p:cNvPicPr>
          <p:nvPr/>
        </p:nvPicPr>
        <p:blipFill>
          <a:blip r:embed="rId5"/>
          <a:stretch>
            <a:fillRect/>
          </a:stretch>
        </p:blipFill>
        <p:spPr>
          <a:xfrm>
            <a:off x="11110959" y="5704980"/>
            <a:ext cx="932804" cy="932804"/>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651076617"/>
              </p:ext>
            </p:extLst>
          </p:nvPr>
        </p:nvGraphicFramePr>
        <p:xfrm>
          <a:off x="564022" y="1033801"/>
          <a:ext cx="11237175" cy="4577940"/>
        </p:xfrm>
        <a:graphic>
          <a:graphicData uri="http://schemas.openxmlformats.org/drawingml/2006/table">
            <a:tbl>
              <a:tblPr firstRow="1" bandRow="1">
                <a:tableStyleId>{3B4B98B0-60AC-42C2-AFA5-B58CD77FA1E5}</a:tableStyleId>
              </a:tblPr>
              <a:tblGrid>
                <a:gridCol w="554094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577940">
                <a:tc>
                  <a:txBody>
                    <a:bodyPr/>
                    <a:lstStyle/>
                    <a:p>
                      <a:pPr marL="800100" lvl="1" indent="-342900" algn="just">
                        <a:lnSpc>
                          <a:spcPct val="100000"/>
                        </a:lnSpc>
                        <a:spcBef>
                          <a:spcPts val="0"/>
                        </a:spcBef>
                        <a:spcAft>
                          <a:spcPts val="0"/>
                        </a:spcAft>
                        <a:buFont typeface="+mj-lt"/>
                        <a:buAutoNum type="arabicPeriod"/>
                      </a:pPr>
                      <a:r>
                        <a:rPr lang="cs-CZ" sz="1600" b="1" baseline="0" dirty="0">
                          <a:solidFill>
                            <a:srgbClr val="000099"/>
                          </a:solidFill>
                          <a:effectLst/>
                        </a:rPr>
                        <a:t>Sportovní aktivity a aktivity spolků – 34 EUR / </a:t>
                      </a:r>
                      <a:r>
                        <a:rPr lang="cs-CZ" sz="1600" b="1" baseline="0" dirty="0" err="1">
                          <a:solidFill>
                            <a:srgbClr val="000099"/>
                          </a:solidFill>
                          <a:effectLst/>
                        </a:rPr>
                        <a:t>osoboden</a:t>
                      </a:r>
                      <a:r>
                        <a:rPr lang="cs-CZ" sz="1600" b="1" baseline="0" dirty="0">
                          <a:solidFill>
                            <a:srgbClr val="000099"/>
                          </a:solidFill>
                          <a:effectLst/>
                        </a:rPr>
                        <a:t> (komunitní aktivity)</a:t>
                      </a:r>
                    </a:p>
                    <a:p>
                      <a:pPr marL="800100" lvl="1" indent="-342900" algn="just">
                        <a:lnSpc>
                          <a:spcPct val="100000"/>
                        </a:lnSpc>
                        <a:spcBef>
                          <a:spcPts val="0"/>
                        </a:spcBef>
                        <a:spcAft>
                          <a:spcPts val="0"/>
                        </a:spcAft>
                        <a:buFont typeface="+mj-lt"/>
                        <a:buAutoNum type="arabicPeriod"/>
                      </a:pPr>
                      <a:endParaRPr lang="cs-CZ" sz="1600" b="1" baseline="0" dirty="0">
                        <a:solidFill>
                          <a:srgbClr val="000099"/>
                        </a:solidFill>
                        <a:effectLst/>
                      </a:endParaRPr>
                    </a:p>
                    <a:p>
                      <a:pPr marL="0" lvl="0" indent="0" algn="just">
                        <a:lnSpc>
                          <a:spcPct val="100000"/>
                        </a:lnSpc>
                        <a:spcBef>
                          <a:spcPts val="400"/>
                        </a:spcBef>
                        <a:spcAft>
                          <a:spcPts val="400"/>
                        </a:spcAft>
                        <a:buFont typeface="Wingdings" panose="05000000000000000000" pitchFamily="2" charset="2"/>
                        <a:buNone/>
                      </a:pPr>
                      <a:r>
                        <a:rPr lang="cs-CZ" sz="1600" b="0" dirty="0">
                          <a:solidFill>
                            <a:srgbClr val="000099"/>
                          </a:solidFill>
                        </a:rPr>
                        <a:t>Tato kategorie je určena pro jednodenní i vícedenní aktivity bez přenocování. </a:t>
                      </a:r>
                    </a:p>
                    <a:p>
                      <a:pPr marL="0" lvl="0" indent="0" algn="just">
                        <a:lnSpc>
                          <a:spcPct val="100000"/>
                        </a:lnSpc>
                        <a:spcBef>
                          <a:spcPts val="400"/>
                        </a:spcBef>
                        <a:spcAft>
                          <a:spcPts val="400"/>
                        </a:spcAft>
                        <a:buFont typeface="Wingdings" panose="05000000000000000000" pitchFamily="2" charset="2"/>
                        <a:buNone/>
                      </a:pPr>
                      <a:r>
                        <a:rPr lang="cs-CZ" sz="1600" b="0" dirty="0">
                          <a:solidFill>
                            <a:srgbClr val="000099"/>
                          </a:solidFill>
                        </a:rPr>
                        <a:t>U sportovních aktivit jde především o různá sportovní setkání, soutěže, olympiády pro děti i dospělé. V případě aktivity spolků jde o společné aktivity např. v oblasti kultury (divadlo, hudba, tanec, folklór), tradic, volnočasových aktivit apod. Tato aktivita se netýká pouze subjektů s právní formou spolek, ale také obcí a jimi zřizovaných organizací a dalších subjektů. Důležitý je cíl aktivit, kterým je setkávání a vzájemná interakce obyvatel příhraničí s cílem vzájemného poznávání, seznamování se s kulturou, zvyky, jazykem obyvatel z druhé strany hranice, navazování či prohlubování spolupráce apod. </a:t>
                      </a:r>
                    </a:p>
                  </a:txBody>
                  <a:tcPr/>
                </a:tc>
                <a:tc>
                  <a:txBody>
                    <a:bodyPr/>
                    <a:lstStyle/>
                    <a:p>
                      <a:pPr marL="800100" lvl="1" indent="-342900" algn="just">
                        <a:lnSpc>
                          <a:spcPct val="100000"/>
                        </a:lnSpc>
                        <a:spcBef>
                          <a:spcPts val="0"/>
                        </a:spcBef>
                        <a:spcAft>
                          <a:spcPts val="0"/>
                        </a:spcAft>
                        <a:buFont typeface="+mj-lt"/>
                        <a:buAutoNum type="arabicPeriod"/>
                      </a:pPr>
                      <a:r>
                        <a:rPr lang="pl-PL" sz="1600" b="1" baseline="0" noProof="0" dirty="0">
                          <a:solidFill>
                            <a:srgbClr val="FF6600"/>
                          </a:solidFill>
                          <a:effectLst/>
                        </a:rPr>
                        <a:t>Działania sportowe i działania związków i stowarzyszeń – 34 EUR / osoboden (działania społeczne)</a:t>
                      </a:r>
                    </a:p>
                    <a:p>
                      <a:pPr marL="800100" lvl="1" indent="-342900" algn="just">
                        <a:lnSpc>
                          <a:spcPct val="100000"/>
                        </a:lnSpc>
                        <a:spcBef>
                          <a:spcPts val="0"/>
                        </a:spcBef>
                        <a:spcAft>
                          <a:spcPts val="0"/>
                        </a:spcAft>
                        <a:buFont typeface="+mj-lt"/>
                        <a:buAutoNum type="arabicPeriod"/>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Kategoria ta obejmuje jednodniowe i kilkudniowe działania bez noclegów. </a:t>
                      </a: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W przypadku działań sportowych są to różne spotkania sportowe, zawody, olimpiady dla dzieci i dorosłych. Działalność związków i stowarzyszeń obejmuje wspólne działania podejmowane np.  w zakresie kultury (teatr, muzyka, taniec, folklor), tradycji, form spędzania wolnego czasu itd. Działalność ta dotyczy nie tylko podmiotów posiadających formę prawną stowarzyszeń, ale także gmin i utworzonych przez nie organizacji oraz innych podmiotów. Ważny jest cel działań, jakim jest spotkanie i wzajemne oddziaływanie (interakcja) mieszkańców pogranicza w celu wzajemnego poznania się, poznania kultury, zwyczajów i języka mieszkańców z drugiej strony granicy, nawiązanie lub pogłębianie współpracy itd.</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905427" y="5727482"/>
            <a:ext cx="4176705" cy="993993"/>
          </a:xfrm>
          <a:prstGeom prst="rect">
            <a:avLst/>
          </a:prstGeom>
        </p:spPr>
      </p:pic>
      <p:sp>
        <p:nvSpPr>
          <p:cNvPr id="5" name="Zástupný symbol pro číslo snímku 4">
            <a:extLst>
              <a:ext uri="{FF2B5EF4-FFF2-40B4-BE49-F238E27FC236}">
                <a16:creationId xmlns:a16="http://schemas.microsoft.com/office/drawing/2014/main" id="{1695CFA1-9695-4D55-A8BA-2353629605F4}"/>
              </a:ext>
            </a:extLst>
          </p:cNvPr>
          <p:cNvSpPr>
            <a:spLocks noGrp="1"/>
          </p:cNvSpPr>
          <p:nvPr>
            <p:ph type="sldNum" sz="quarter" idx="12"/>
          </p:nvPr>
        </p:nvSpPr>
        <p:spPr/>
        <p:txBody>
          <a:bodyPr/>
          <a:lstStyle/>
          <a:p>
            <a:fld id="{92860EB2-85D9-40DF-A6A9-558CCE481E13}" type="slidenum">
              <a:rPr lang="cs-CZ" smtClean="0"/>
              <a:t>25</a:t>
            </a:fld>
            <a:endParaRPr lang="cs-CZ"/>
          </a:p>
        </p:txBody>
      </p:sp>
    </p:spTree>
    <p:extLst>
      <p:ext uri="{BB962C8B-B14F-4D97-AF65-F5344CB8AC3E}">
        <p14:creationId xmlns:p14="http://schemas.microsoft.com/office/powerpoint/2010/main" val="14815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2"/>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3"/>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523822551"/>
              </p:ext>
            </p:extLst>
          </p:nvPr>
        </p:nvGraphicFramePr>
        <p:xfrm>
          <a:off x="477411" y="972851"/>
          <a:ext cx="11237175" cy="5090160"/>
        </p:xfrm>
        <a:graphic>
          <a:graphicData uri="http://schemas.openxmlformats.org/drawingml/2006/table">
            <a:tbl>
              <a:tblPr firstRow="1" bandRow="1">
                <a:tableStyleId>{3B4B98B0-60AC-42C2-AFA5-B58CD77FA1E5}</a:tableStyleId>
              </a:tblPr>
              <a:tblGrid>
                <a:gridCol w="554094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938316">
                <a:tc>
                  <a:txBody>
                    <a:bodyPr/>
                    <a:lstStyle/>
                    <a:p>
                      <a:pPr marL="457200" lvl="1" indent="0" algn="just">
                        <a:lnSpc>
                          <a:spcPct val="100000"/>
                        </a:lnSpc>
                        <a:spcBef>
                          <a:spcPts val="0"/>
                        </a:spcBef>
                        <a:spcAft>
                          <a:spcPts val="0"/>
                        </a:spcAft>
                        <a:buFont typeface="+mj-lt"/>
                        <a:buNone/>
                      </a:pPr>
                      <a:r>
                        <a:rPr lang="cs-CZ" sz="1600" b="1" baseline="0" dirty="0">
                          <a:solidFill>
                            <a:srgbClr val="000099"/>
                          </a:solidFill>
                          <a:effectLst/>
                        </a:rPr>
                        <a:t>2. Tábory a výměnné pobyty – 54 EUR / </a:t>
                      </a:r>
                      <a:r>
                        <a:rPr lang="cs-CZ" sz="1600" b="1" baseline="0" dirty="0" err="1">
                          <a:solidFill>
                            <a:srgbClr val="000099"/>
                          </a:solidFill>
                          <a:effectLst/>
                        </a:rPr>
                        <a:t>osoboden</a:t>
                      </a: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177800" lvl="1" indent="0" algn="just">
                        <a:lnSpc>
                          <a:spcPct val="100000"/>
                        </a:lnSpc>
                        <a:spcBef>
                          <a:spcPts val="0"/>
                        </a:spcBef>
                        <a:spcAft>
                          <a:spcPts val="0"/>
                        </a:spcAft>
                        <a:buFont typeface="+mj-lt"/>
                        <a:buNone/>
                      </a:pPr>
                      <a:endParaRPr lang="cs-CZ" sz="1400" b="0" baseline="0" dirty="0">
                        <a:solidFill>
                          <a:srgbClr val="000099"/>
                        </a:solidFill>
                        <a:effectLst/>
                      </a:endParaRPr>
                    </a:p>
                    <a:p>
                      <a:pPr marL="177800" lvl="1" indent="0" algn="just">
                        <a:lnSpc>
                          <a:spcPct val="100000"/>
                        </a:lnSpc>
                        <a:spcBef>
                          <a:spcPts val="0"/>
                        </a:spcBef>
                        <a:spcAft>
                          <a:spcPts val="0"/>
                        </a:spcAft>
                        <a:buFont typeface="+mj-lt"/>
                        <a:buNone/>
                      </a:pPr>
                      <a:r>
                        <a:rPr lang="cs-CZ" sz="1400" b="0" baseline="0" dirty="0">
                          <a:solidFill>
                            <a:srgbClr val="000099"/>
                          </a:solidFill>
                          <a:effectLst/>
                        </a:rPr>
                        <a:t>Tato kategorie je určena pro vícedenní akce s přenocováním, např. dětské tábory, sportovní kempy. Aktivita výměnné pobyty zahrnuje např. studijní výjezdy dětí i dospělých, výměnné stáže a pobyty, výzkumné pobyty, výměnné pobyty učitelů apod. V případě výměnných pobytů se tato kategorie týká těch účastníků, kteří vyjedou na výměnný pobyt a mají zajištěné přenocování. „Domácí“ účastníci (ti kteří jsou na místě a nemají zajištěné ubytování) zvolí typ aktivity podle zaměření aktivity malého projektu např. sportovní aktivity, aktivity spolků nebo výukové a vzdělávací akce.</a:t>
                      </a:r>
                    </a:p>
                    <a:p>
                      <a:pPr marL="177800" lvl="1" indent="0" algn="just">
                        <a:lnSpc>
                          <a:spcPct val="100000"/>
                        </a:lnSpc>
                        <a:spcBef>
                          <a:spcPts val="0"/>
                        </a:spcBef>
                        <a:spcAft>
                          <a:spcPts val="0"/>
                        </a:spcAft>
                        <a:buFont typeface="+mj-lt"/>
                        <a:buNone/>
                      </a:pPr>
                      <a:endParaRPr lang="cs-CZ" sz="1400" b="0" baseline="0" dirty="0">
                        <a:solidFill>
                          <a:srgbClr val="000099"/>
                        </a:solidFill>
                        <a:effectLst/>
                      </a:endParaRPr>
                    </a:p>
                    <a:p>
                      <a:pPr marL="177800" lvl="1" indent="0" algn="just">
                        <a:lnSpc>
                          <a:spcPct val="100000"/>
                        </a:lnSpc>
                        <a:spcBef>
                          <a:spcPts val="0"/>
                        </a:spcBef>
                        <a:spcAft>
                          <a:spcPts val="0"/>
                        </a:spcAft>
                        <a:buFont typeface="+mj-lt"/>
                        <a:buNone/>
                      </a:pPr>
                      <a:endParaRPr lang="cs-CZ" sz="1400" b="0" baseline="0" dirty="0">
                        <a:solidFill>
                          <a:srgbClr val="000099"/>
                        </a:solidFill>
                        <a:effectLst/>
                      </a:endParaRPr>
                    </a:p>
                    <a:p>
                      <a:pPr marL="177800" lvl="1" indent="0" algn="just">
                        <a:lnSpc>
                          <a:spcPct val="100000"/>
                        </a:lnSpc>
                        <a:spcBef>
                          <a:spcPts val="0"/>
                        </a:spcBef>
                        <a:spcAft>
                          <a:spcPts val="0"/>
                        </a:spcAft>
                        <a:buFont typeface="+mj-lt"/>
                        <a:buNone/>
                      </a:pPr>
                      <a:endParaRPr lang="cs-CZ" sz="1400" b="0" baseline="0" dirty="0">
                        <a:solidFill>
                          <a:srgbClr val="000099"/>
                        </a:solidFill>
                        <a:effectLst/>
                      </a:endParaRPr>
                    </a:p>
                    <a:p>
                      <a:pPr marL="177800" lvl="1" indent="0" algn="just">
                        <a:lnSpc>
                          <a:spcPct val="100000"/>
                        </a:lnSpc>
                        <a:spcBef>
                          <a:spcPts val="0"/>
                        </a:spcBef>
                        <a:spcAft>
                          <a:spcPts val="0"/>
                        </a:spcAft>
                        <a:buFont typeface="+mj-lt"/>
                        <a:buNone/>
                      </a:pPr>
                      <a:r>
                        <a:rPr lang="cs-CZ" sz="1400" b="1" u="sng" baseline="0" dirty="0">
                          <a:solidFill>
                            <a:srgbClr val="000099"/>
                          </a:solidFill>
                          <a:effectLst/>
                        </a:rPr>
                        <a:t>Upozornění: </a:t>
                      </a:r>
                      <a:r>
                        <a:rPr lang="cs-CZ" sz="1400" b="0" baseline="0" dirty="0">
                          <a:solidFill>
                            <a:srgbClr val="000099"/>
                          </a:solidFill>
                          <a:effectLst/>
                        </a:rPr>
                        <a:t>Tato kategorie je určena pouze pro akce s přenocováním!! Nelze sem zařadit jednodenní aktivity. Vždy musí vyplývat z projektové žádosti, že všichni účastnici budou na akci nocovat. V rámci jedné akce sem mohou být tedy zařazeni pouze ti účastníci, kteří skutečně na akci přenocují – pro ostatní „domácí“ účastníky, kteří jsou místní (spí doma), je třeba zvolit jinou kategorii aktivit, která je určena pro akce bez přenocování.</a:t>
                      </a: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txBody>
                  <a:tcPr/>
                </a:tc>
                <a:tc>
                  <a:txBody>
                    <a:bodyPr/>
                    <a:lstStyle/>
                    <a:p>
                      <a:pPr marL="457200" lvl="1" indent="0" algn="just">
                        <a:lnSpc>
                          <a:spcPct val="100000"/>
                        </a:lnSpc>
                        <a:spcBef>
                          <a:spcPts val="0"/>
                        </a:spcBef>
                        <a:spcAft>
                          <a:spcPts val="0"/>
                        </a:spcAft>
                        <a:buFont typeface="+mj-lt"/>
                        <a:buNone/>
                      </a:pPr>
                      <a:r>
                        <a:rPr lang="pl-PL" sz="1600" b="1" baseline="0" noProof="0" dirty="0">
                          <a:solidFill>
                            <a:srgbClr val="FF6600"/>
                          </a:solidFill>
                          <a:effectLst/>
                        </a:rPr>
                        <a:t>2. Obozy i pobyty wymienne – 54 EUR / osoboden</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177800" lvl="1" indent="0" algn="just">
                        <a:lnSpc>
                          <a:spcPct val="100000"/>
                        </a:lnSpc>
                        <a:spcBef>
                          <a:spcPts val="0"/>
                        </a:spcBef>
                        <a:spcAft>
                          <a:spcPts val="0"/>
                        </a:spcAft>
                        <a:buFont typeface="+mj-lt"/>
                        <a:buNone/>
                      </a:pPr>
                      <a:endParaRPr lang="pl-PL" sz="1400" b="0" baseline="0" noProof="0" dirty="0">
                        <a:solidFill>
                          <a:srgbClr val="FF6600"/>
                        </a:solidFill>
                        <a:effectLst/>
                      </a:endParaRPr>
                    </a:p>
                    <a:p>
                      <a:pPr marL="177800" lvl="1" indent="0" algn="just">
                        <a:lnSpc>
                          <a:spcPct val="100000"/>
                        </a:lnSpc>
                        <a:spcBef>
                          <a:spcPts val="0"/>
                        </a:spcBef>
                        <a:spcAft>
                          <a:spcPts val="0"/>
                        </a:spcAft>
                        <a:buFont typeface="+mj-lt"/>
                        <a:buNone/>
                      </a:pPr>
                      <a:r>
                        <a:rPr lang="pl-PL" sz="1400" b="0" baseline="0" noProof="0" dirty="0">
                          <a:solidFill>
                            <a:srgbClr val="FF6600"/>
                          </a:solidFill>
                          <a:effectLst/>
                        </a:rPr>
                        <a:t>Kategoria ta obejmuje kilkudniowe wydarzenia z noclegiem, np. obozy dla dzieci, obozy sportowe. Działanie dotyczące pobytów wymiennych obejmuje np. wyjazdy studyjne dzieci i dorosłych, staże i pobyty wymienne, pobyty badawcze, wymienne pobyty nauczycieli itp. W przypadku pobytów wymiennych kategoria ta odnosi się do uczestników, którzy wyjeżdżają na wymianę i mają zapewniony nocleg. Uczestnicy pobytów wymiennych mieszkający na miejscu wybierają typ działania zgodny z celem małego projektu np. działania sportowe, działania związków i stowarzyszeń czy wydarzenia dydaktyczne i edukacyjne.</a:t>
                      </a:r>
                    </a:p>
                    <a:p>
                      <a:pPr marL="177800" lvl="1" indent="0" algn="just">
                        <a:lnSpc>
                          <a:spcPct val="100000"/>
                        </a:lnSpc>
                        <a:spcBef>
                          <a:spcPts val="0"/>
                        </a:spcBef>
                        <a:spcAft>
                          <a:spcPts val="0"/>
                        </a:spcAft>
                        <a:buFont typeface="+mj-lt"/>
                        <a:buNone/>
                      </a:pPr>
                      <a:endParaRPr lang="pl-PL" sz="1400" b="0" baseline="0" noProof="0" dirty="0">
                        <a:solidFill>
                          <a:srgbClr val="FF6600"/>
                        </a:solidFill>
                        <a:effectLst/>
                      </a:endParaRPr>
                    </a:p>
                    <a:p>
                      <a:pPr marL="177800" lvl="1" indent="0" algn="just">
                        <a:lnSpc>
                          <a:spcPct val="100000"/>
                        </a:lnSpc>
                        <a:spcBef>
                          <a:spcPts val="0"/>
                        </a:spcBef>
                        <a:spcAft>
                          <a:spcPts val="0"/>
                        </a:spcAft>
                        <a:buFont typeface="+mj-lt"/>
                        <a:buNone/>
                      </a:pPr>
                      <a:endParaRPr lang="pl-PL" sz="1400" b="0" baseline="0" noProof="0" dirty="0">
                        <a:solidFill>
                          <a:srgbClr val="FF6600"/>
                        </a:solidFill>
                        <a:effectLst/>
                      </a:endParaRPr>
                    </a:p>
                    <a:p>
                      <a:pPr marL="177800" lvl="1" indent="0" algn="just">
                        <a:lnSpc>
                          <a:spcPct val="100000"/>
                        </a:lnSpc>
                        <a:spcBef>
                          <a:spcPts val="0"/>
                        </a:spcBef>
                        <a:spcAft>
                          <a:spcPts val="0"/>
                        </a:spcAft>
                        <a:buFont typeface="+mj-lt"/>
                        <a:buNone/>
                      </a:pPr>
                      <a:r>
                        <a:rPr lang="pl-PL" sz="1400" b="1" u="sng" baseline="0" noProof="0" dirty="0">
                          <a:solidFill>
                            <a:srgbClr val="FF6600"/>
                          </a:solidFill>
                          <a:effectLst/>
                        </a:rPr>
                        <a:t>Uwaga: </a:t>
                      </a:r>
                      <a:r>
                        <a:rPr lang="pl-PL" sz="1400" b="0" baseline="0" noProof="0" dirty="0">
                          <a:solidFill>
                            <a:srgbClr val="FF6600"/>
                          </a:solidFill>
                          <a:effectLst/>
                        </a:rPr>
                        <a:t>Ta kategoria dotyczy wyłącznie wydarzeń z noclegiem!! Nie można tu uwzględnić działań jednodniowych. Z wniosku projektowego musi zawsze wynikać, że wszyscy uczestnicy będą nocować na wydarzeniu. W ramach jednego wydarzenia można tu uwzględnić tylko tych uczestników, którzy faktycznie nocują na wydarzeniu – w przypadku pozostałych uczestników „krajowych”, którzy są lokalni (śpią w domu), należy wybrać inną kategorię działania, która jest przeznaczona dla wydarzeń bez noclegu.</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5" name="Zástupný symbol pro číslo snímku 4">
            <a:extLst>
              <a:ext uri="{FF2B5EF4-FFF2-40B4-BE49-F238E27FC236}">
                <a16:creationId xmlns:a16="http://schemas.microsoft.com/office/drawing/2014/main" id="{2EFDF97D-E043-4880-9775-58049AE88F96}"/>
              </a:ext>
            </a:extLst>
          </p:cNvPr>
          <p:cNvSpPr>
            <a:spLocks noGrp="1"/>
          </p:cNvSpPr>
          <p:nvPr>
            <p:ph type="sldNum" sz="quarter" idx="12"/>
          </p:nvPr>
        </p:nvSpPr>
        <p:spPr/>
        <p:txBody>
          <a:bodyPr/>
          <a:lstStyle/>
          <a:p>
            <a:fld id="{92860EB2-85D9-40DF-A6A9-558CCE481E13}" type="slidenum">
              <a:rPr lang="cs-CZ" smtClean="0"/>
              <a:t>26</a:t>
            </a:fld>
            <a:endParaRPr lang="cs-CZ"/>
          </a:p>
        </p:txBody>
      </p:sp>
    </p:spTree>
    <p:extLst>
      <p:ext uri="{BB962C8B-B14F-4D97-AF65-F5344CB8AC3E}">
        <p14:creationId xmlns:p14="http://schemas.microsoft.com/office/powerpoint/2010/main" val="582075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2"/>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3"/>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707819724"/>
              </p:ext>
            </p:extLst>
          </p:nvPr>
        </p:nvGraphicFramePr>
        <p:xfrm>
          <a:off x="390803" y="1038490"/>
          <a:ext cx="11237175" cy="4341378"/>
        </p:xfrm>
        <a:graphic>
          <a:graphicData uri="http://schemas.openxmlformats.org/drawingml/2006/table">
            <a:tbl>
              <a:tblPr firstRow="1" bandRow="1">
                <a:tableStyleId>{3B4B98B0-60AC-42C2-AFA5-B58CD77FA1E5}</a:tableStyleId>
              </a:tblPr>
              <a:tblGrid>
                <a:gridCol w="554094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341378">
                <a:tc>
                  <a:txBody>
                    <a:bodyPr/>
                    <a:lstStyle/>
                    <a:p>
                      <a:pPr marL="800100" lvl="1" indent="-342900" algn="just">
                        <a:lnSpc>
                          <a:spcPct val="100000"/>
                        </a:lnSpc>
                        <a:spcBef>
                          <a:spcPts val="0"/>
                        </a:spcBef>
                        <a:spcAft>
                          <a:spcPts val="0"/>
                        </a:spcAft>
                        <a:buFont typeface="+mj-lt"/>
                        <a:buAutoNum type="arabicPeriod" startAt="3"/>
                      </a:pPr>
                      <a:r>
                        <a:rPr lang="cs-CZ" sz="1600" b="1" baseline="0" dirty="0">
                          <a:solidFill>
                            <a:srgbClr val="000099"/>
                          </a:solidFill>
                          <a:effectLst/>
                        </a:rPr>
                        <a:t>Konference a workshop - 51 EUR / </a:t>
                      </a:r>
                      <a:r>
                        <a:rPr lang="cs-CZ" sz="1600" b="1" baseline="0" dirty="0" err="1">
                          <a:solidFill>
                            <a:srgbClr val="000099"/>
                          </a:solidFill>
                          <a:effectLst/>
                        </a:rPr>
                        <a:t>osoboden</a:t>
                      </a:r>
                      <a:endParaRPr lang="cs-CZ" sz="1600" b="1" baseline="0" dirty="0">
                        <a:solidFill>
                          <a:srgbClr val="000099"/>
                        </a:solidFill>
                        <a:effectLst/>
                      </a:endParaRPr>
                    </a:p>
                    <a:p>
                      <a:pPr marL="800100" lvl="1" indent="-342900" algn="just">
                        <a:lnSpc>
                          <a:spcPct val="100000"/>
                        </a:lnSpc>
                        <a:spcBef>
                          <a:spcPts val="0"/>
                        </a:spcBef>
                        <a:spcAft>
                          <a:spcPts val="0"/>
                        </a:spcAft>
                        <a:buFont typeface="+mj-lt"/>
                        <a:buAutoNum type="arabicPeriod" startAt="3"/>
                      </a:pP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r>
                        <a:rPr lang="cs-CZ" sz="1600" b="0" baseline="0" dirty="0">
                          <a:solidFill>
                            <a:srgbClr val="000099"/>
                          </a:solidFill>
                          <a:effectLst/>
                        </a:rPr>
                        <a:t>Tato kategorie je určena pro jednodenní či vícedenní akce (s přenocováním nebo bez), jejichž hlavní podstatou je konference nebo workshop. Workshopy musí mít praktický rozměr, ve smyslu dílen. U workshopů bývá využíván nějaký spotřební materiál nebo pomůcky, které se pro účastníky pořizují. Náplní workshopu je tvořivá manuální činnost, při které bývá využíván spotřební materiál. Nejsou to workshopy ve smyslu seminářů. Nepatří sem úvodní či závěrečné konference malých projektů.</a:t>
                      </a: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r>
                        <a:rPr lang="cs-CZ" sz="1600" b="1" u="sng" baseline="0" dirty="0">
                          <a:solidFill>
                            <a:srgbClr val="000099"/>
                          </a:solidFill>
                          <a:effectLst/>
                        </a:rPr>
                        <a:t>Upozornění: </a:t>
                      </a:r>
                      <a:r>
                        <a:rPr lang="cs-CZ" sz="1600" b="1" baseline="0" dirty="0">
                          <a:solidFill>
                            <a:srgbClr val="000099"/>
                          </a:solidFill>
                          <a:effectLst/>
                        </a:rPr>
                        <a:t>Do workshopů nepatří sportovní aktivity.</a:t>
                      </a:r>
                      <a:endParaRPr lang="cs-CZ" sz="1600" b="0" baseline="0" dirty="0">
                        <a:solidFill>
                          <a:srgbClr val="000099"/>
                        </a:solidFill>
                        <a:effectLst/>
                      </a:endParaRPr>
                    </a:p>
                  </a:txBody>
                  <a:tcPr/>
                </a:tc>
                <a:tc>
                  <a:txBody>
                    <a:bodyPr/>
                    <a:lstStyle/>
                    <a:p>
                      <a:pPr marL="800100" lvl="1" indent="-342900" algn="just">
                        <a:lnSpc>
                          <a:spcPct val="100000"/>
                        </a:lnSpc>
                        <a:spcBef>
                          <a:spcPts val="0"/>
                        </a:spcBef>
                        <a:spcAft>
                          <a:spcPts val="0"/>
                        </a:spcAft>
                        <a:buFont typeface="+mj-lt"/>
                        <a:buAutoNum type="arabicPeriod" startAt="3"/>
                      </a:pPr>
                      <a:r>
                        <a:rPr lang="pl-PL" sz="1600" b="1" baseline="0" noProof="0" dirty="0">
                          <a:solidFill>
                            <a:srgbClr val="FF6600"/>
                          </a:solidFill>
                          <a:effectLst/>
                        </a:rPr>
                        <a:t>Konferencje i warsztaty – 51 EUR / osoboden</a:t>
                      </a:r>
                    </a:p>
                    <a:p>
                      <a:pPr marL="800100" lvl="1" indent="-342900" algn="just">
                        <a:lnSpc>
                          <a:spcPct val="100000"/>
                        </a:lnSpc>
                        <a:spcBef>
                          <a:spcPts val="0"/>
                        </a:spcBef>
                        <a:spcAft>
                          <a:spcPts val="0"/>
                        </a:spcAft>
                        <a:buFont typeface="+mj-lt"/>
                        <a:buAutoNum type="arabicPeriod" startAt="3"/>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Kategoria ta obejmuje wydarzenia jednodniowe i kilkudniowe (z noclegiem lub bez), których głównym przedmiotem jest konferencja lub warsztaty. Warsztaty powinny mieć wymiar praktyczny, charakter zajęć praktycznych. W warsztatach zwykle wykorzystywane są jakieś materiały eksploatacyjne lub pomocnicze, które są kupowane dla uczestników. Treścią warsztatu jest twórcza aktywność manualna, podczas której wykorzystywane są materiały eksploatacyjne. Nie są to warsztaty w rozumieniu seminariów. Nie obejmuje to konferencji otwierających lub zamykających małe projekty.</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1" u="sng" baseline="0" noProof="0" dirty="0">
                          <a:solidFill>
                            <a:srgbClr val="FF6600"/>
                          </a:solidFill>
                          <a:effectLst/>
                        </a:rPr>
                        <a:t>Uwaga: </a:t>
                      </a:r>
                      <a:r>
                        <a:rPr lang="pl-PL" sz="1600" b="1" baseline="0" noProof="0" dirty="0">
                          <a:solidFill>
                            <a:srgbClr val="FF6600"/>
                          </a:solidFill>
                          <a:effectLst/>
                        </a:rPr>
                        <a:t>Warsztaty nie obejmują wydarzeń sportowych.</a:t>
                      </a:r>
                      <a:endParaRPr lang="pl-PL" sz="1600" b="0" baseline="0" noProof="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5" name="Zástupný symbol pro číslo snímku 4">
            <a:extLst>
              <a:ext uri="{FF2B5EF4-FFF2-40B4-BE49-F238E27FC236}">
                <a16:creationId xmlns:a16="http://schemas.microsoft.com/office/drawing/2014/main" id="{EE118476-60D3-4C91-95BB-54FDD611E081}"/>
              </a:ext>
            </a:extLst>
          </p:cNvPr>
          <p:cNvSpPr>
            <a:spLocks noGrp="1"/>
          </p:cNvSpPr>
          <p:nvPr>
            <p:ph type="sldNum" sz="quarter" idx="12"/>
          </p:nvPr>
        </p:nvSpPr>
        <p:spPr/>
        <p:txBody>
          <a:bodyPr/>
          <a:lstStyle/>
          <a:p>
            <a:fld id="{92860EB2-85D9-40DF-A6A9-558CCE481E13}" type="slidenum">
              <a:rPr lang="cs-CZ" smtClean="0"/>
              <a:t>27</a:t>
            </a:fld>
            <a:endParaRPr lang="cs-CZ"/>
          </a:p>
        </p:txBody>
      </p:sp>
    </p:spTree>
    <p:extLst>
      <p:ext uri="{BB962C8B-B14F-4D97-AF65-F5344CB8AC3E}">
        <p14:creationId xmlns:p14="http://schemas.microsoft.com/office/powerpoint/2010/main" val="2156181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2"/>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3"/>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499672205"/>
              </p:ext>
            </p:extLst>
          </p:nvPr>
        </p:nvGraphicFramePr>
        <p:xfrm>
          <a:off x="637880" y="1038490"/>
          <a:ext cx="11237175" cy="4968240"/>
        </p:xfrm>
        <a:graphic>
          <a:graphicData uri="http://schemas.openxmlformats.org/drawingml/2006/table">
            <a:tbl>
              <a:tblPr firstRow="1" bandRow="1">
                <a:tableStyleId>{3B4B98B0-60AC-42C2-AFA5-B58CD77FA1E5}</a:tableStyleId>
              </a:tblPr>
              <a:tblGrid>
                <a:gridCol w="554094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938316">
                <a:tc>
                  <a:txBody>
                    <a:bodyPr/>
                    <a:lstStyle/>
                    <a:p>
                      <a:pPr marL="457200" lvl="1" indent="0" algn="just">
                        <a:lnSpc>
                          <a:spcPct val="100000"/>
                        </a:lnSpc>
                        <a:spcBef>
                          <a:spcPts val="0"/>
                        </a:spcBef>
                        <a:spcAft>
                          <a:spcPts val="0"/>
                        </a:spcAft>
                        <a:buFont typeface="+mj-lt"/>
                        <a:buNone/>
                      </a:pPr>
                      <a:r>
                        <a:rPr lang="cs-CZ" sz="1600" b="1" baseline="0" dirty="0">
                          <a:solidFill>
                            <a:srgbClr val="000099"/>
                          </a:solidFill>
                          <a:effectLst/>
                        </a:rPr>
                        <a:t>4. Poznávací/turistické zájezdy, výlety, exkurze – 41 EUR/</a:t>
                      </a:r>
                      <a:r>
                        <a:rPr lang="cs-CZ" sz="1600" b="1" baseline="0" dirty="0" err="1">
                          <a:solidFill>
                            <a:srgbClr val="000099"/>
                          </a:solidFill>
                          <a:effectLst/>
                        </a:rPr>
                        <a:t>osoboden</a:t>
                      </a: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r>
                        <a:rPr lang="cs-CZ" sz="1600" b="0" baseline="0" dirty="0">
                          <a:solidFill>
                            <a:srgbClr val="000099"/>
                          </a:solidFill>
                          <a:effectLst/>
                        </a:rPr>
                        <a:t>Tato kategorie je určena pro jednodenní či vícedenní akce (s přenocováním nebo bez) pro děti i dospělé zaměřené na poznávací aktivity, patří sem společné výlety za poznáním pohraničí, výlety za poznáním zajímavostí partnera, výlety seniorů, exkurze apod.</a:t>
                      </a: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800100" lvl="1" indent="-342900" algn="just">
                        <a:lnSpc>
                          <a:spcPct val="100000"/>
                        </a:lnSpc>
                        <a:spcBef>
                          <a:spcPts val="0"/>
                        </a:spcBef>
                        <a:spcAft>
                          <a:spcPts val="0"/>
                        </a:spcAft>
                        <a:buFont typeface="+mj-lt"/>
                        <a:buAutoNum type="arabicPeriod" startAt="5"/>
                      </a:pPr>
                      <a:r>
                        <a:rPr lang="cs-CZ" sz="1600" b="1" baseline="0" dirty="0">
                          <a:solidFill>
                            <a:srgbClr val="000099"/>
                          </a:solidFill>
                          <a:effectLst/>
                        </a:rPr>
                        <a:t>Výukové a vzdělávací akce – 41 EUR/</a:t>
                      </a:r>
                      <a:r>
                        <a:rPr lang="cs-CZ" sz="1600" b="1" baseline="0" dirty="0" err="1">
                          <a:solidFill>
                            <a:srgbClr val="000099"/>
                          </a:solidFill>
                          <a:effectLst/>
                        </a:rPr>
                        <a:t>osoboden</a:t>
                      </a:r>
                      <a:endParaRPr lang="cs-CZ" sz="1600" b="1"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r>
                        <a:rPr lang="cs-CZ" sz="1600" b="0" baseline="0" dirty="0">
                          <a:solidFill>
                            <a:srgbClr val="000099"/>
                          </a:solidFill>
                          <a:effectLst/>
                        </a:rPr>
                        <a:t>Tato kategorie je určena pro jednodenní či vícedenní akce zaměřené na výukové a vzdělávací akce pro děti i dospělé (s přenocováním nebo bez), tedy např. výukové aktivity pro děti, školení a besedy, jazykové či jiné vzdělávací kurzy, kurzy první pomoci, vzdělávací akce pro seniory apod.</a:t>
                      </a: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txBody>
                  <a:tcPr/>
                </a:tc>
                <a:tc>
                  <a:txBody>
                    <a:bodyPr/>
                    <a:lstStyle/>
                    <a:p>
                      <a:pPr marL="800100" lvl="1" indent="-342900" algn="just">
                        <a:lnSpc>
                          <a:spcPct val="100000"/>
                        </a:lnSpc>
                        <a:spcBef>
                          <a:spcPts val="0"/>
                        </a:spcBef>
                        <a:spcAft>
                          <a:spcPts val="0"/>
                        </a:spcAft>
                        <a:buFont typeface="+mj-lt"/>
                        <a:buAutoNum type="arabicPeriod" startAt="4"/>
                      </a:pPr>
                      <a:r>
                        <a:rPr lang="pl-PL" sz="1600" b="1" baseline="0" noProof="0" dirty="0">
                          <a:solidFill>
                            <a:srgbClr val="FF6600"/>
                          </a:solidFill>
                          <a:effectLst/>
                        </a:rPr>
                        <a:t>Wycieczki objazdowe/turystyczne, wyjazdy, zwiedzanie – 41 EUR/ osoboden</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Kategoria ta obejmuje wydarzenia jednodniowe i kilkudniowe (z noclegiem lub bez) dla dzieci i dorosłych dotyczące działań poznawczych. Do tej kategorii należą wspólne wycieczki, których celem jest poznawanie pogranicza, wyjazdy, których celem jest poznawanie atrakcji partnera, wycieczki seniorów, zwiedzanie itp.</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800100" lvl="1" indent="-342900" algn="just">
                        <a:lnSpc>
                          <a:spcPct val="100000"/>
                        </a:lnSpc>
                        <a:spcBef>
                          <a:spcPts val="0"/>
                        </a:spcBef>
                        <a:spcAft>
                          <a:spcPts val="0"/>
                        </a:spcAft>
                        <a:buFont typeface="+mj-lt"/>
                        <a:buAutoNum type="arabicPeriod" startAt="5"/>
                      </a:pPr>
                      <a:r>
                        <a:rPr lang="pl-PL" sz="1600" b="1" baseline="0" noProof="0" dirty="0">
                          <a:solidFill>
                            <a:srgbClr val="FF6600"/>
                          </a:solidFill>
                          <a:effectLst/>
                        </a:rPr>
                        <a:t>Wydarzenia dydaktyczne i edukacyjne - 41 EUR/ osoboden</a:t>
                      </a:r>
                    </a:p>
                    <a:p>
                      <a:pPr marL="800100" lvl="1" indent="-342900" algn="just">
                        <a:lnSpc>
                          <a:spcPct val="100000"/>
                        </a:lnSpc>
                        <a:spcBef>
                          <a:spcPts val="0"/>
                        </a:spcBef>
                        <a:spcAft>
                          <a:spcPts val="0"/>
                        </a:spcAft>
                        <a:buFont typeface="+mj-lt"/>
                        <a:buAutoNum type="arabicPeriod" startAt="5"/>
                      </a:pPr>
                      <a:endParaRPr lang="pl-PL" sz="1600" b="1"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Kategoria ta obejmuje wydarzenia jednodniowe i kilkudniowe dotyczące działań dydaktycznych i edukacyjnych dla dzieci i dorosłych (z noclegiem lub bez), czyli np. zajęcia edukacyjne dla dzieci, szkolenia i pogawędki, kursy językowe lub inne kursy edukacyjne, kursy pierwszej pomocy, wydarzenia edukacyjne dla seniorów itp.</a:t>
                      </a: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5" name="Zástupný symbol pro číslo snímku 4">
            <a:extLst>
              <a:ext uri="{FF2B5EF4-FFF2-40B4-BE49-F238E27FC236}">
                <a16:creationId xmlns:a16="http://schemas.microsoft.com/office/drawing/2014/main" id="{153A796F-EB3D-4AE4-8894-37E8460CB52E}"/>
              </a:ext>
            </a:extLst>
          </p:cNvPr>
          <p:cNvSpPr>
            <a:spLocks noGrp="1"/>
          </p:cNvSpPr>
          <p:nvPr>
            <p:ph type="sldNum" sz="quarter" idx="12"/>
          </p:nvPr>
        </p:nvSpPr>
        <p:spPr/>
        <p:txBody>
          <a:bodyPr/>
          <a:lstStyle/>
          <a:p>
            <a:fld id="{92860EB2-85D9-40DF-A6A9-558CCE481E13}" type="slidenum">
              <a:rPr lang="cs-CZ" smtClean="0"/>
              <a:t>28</a:t>
            </a:fld>
            <a:endParaRPr lang="cs-CZ"/>
          </a:p>
        </p:txBody>
      </p:sp>
    </p:spTree>
    <p:extLst>
      <p:ext uri="{BB962C8B-B14F-4D97-AF65-F5344CB8AC3E}">
        <p14:creationId xmlns:p14="http://schemas.microsoft.com/office/powerpoint/2010/main" val="214187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2"/>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3"/>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223593872"/>
              </p:ext>
            </p:extLst>
          </p:nvPr>
        </p:nvGraphicFramePr>
        <p:xfrm>
          <a:off x="637880" y="1038490"/>
          <a:ext cx="11237175" cy="4938316"/>
        </p:xfrm>
        <a:graphic>
          <a:graphicData uri="http://schemas.openxmlformats.org/drawingml/2006/table">
            <a:tbl>
              <a:tblPr firstRow="1" bandRow="1">
                <a:tableStyleId>{3B4B98B0-60AC-42C2-AFA5-B58CD77FA1E5}</a:tableStyleId>
              </a:tblPr>
              <a:tblGrid>
                <a:gridCol w="554094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938316">
                <a:tc>
                  <a:txBody>
                    <a:bodyPr/>
                    <a:lstStyle/>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endParaRPr lang="cs-CZ" sz="1600" b="0" baseline="0" dirty="0">
                        <a:solidFill>
                          <a:srgbClr val="000099"/>
                        </a:solidFill>
                        <a:effectLst/>
                      </a:endParaRPr>
                    </a:p>
                    <a:p>
                      <a:pPr marL="457200" lvl="1" indent="0" algn="just">
                        <a:lnSpc>
                          <a:spcPct val="100000"/>
                        </a:lnSpc>
                        <a:spcBef>
                          <a:spcPts val="0"/>
                        </a:spcBef>
                        <a:spcAft>
                          <a:spcPts val="0"/>
                        </a:spcAft>
                        <a:buFont typeface="+mj-lt"/>
                        <a:buNone/>
                      </a:pPr>
                      <a:r>
                        <a:rPr lang="cs-CZ" sz="1600" b="0" baseline="0" dirty="0">
                          <a:solidFill>
                            <a:srgbClr val="000099"/>
                          </a:solidFill>
                          <a:effectLst/>
                        </a:rPr>
                        <a:t>V případě, že v rámci jednoho dne nastane situace, že budou kombinovány dvě různé aktivity, bude použito pravidlo převažující aktivity. Znamená to, že pokud workshop bude probíhat 3 hodiny a poznávací turistický zájezd 4 hodiny, použije se sazba platná pro poznávací turistický zájezd. Časovou osu aktivity je nutné uvést v projektové žádosti, aby bylo možné skutečnost zkontrolovat a posoudit. </a:t>
                      </a:r>
                    </a:p>
                  </a:txBody>
                  <a:tcPr/>
                </a:tc>
                <a:tc>
                  <a:txBody>
                    <a:bodyPr/>
                    <a:lstStyle/>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endParaRPr lang="pl-PL" sz="1600" b="0" baseline="0" noProof="0" dirty="0">
                        <a:solidFill>
                          <a:srgbClr val="FF6600"/>
                        </a:solidFill>
                        <a:effectLst/>
                      </a:endParaRPr>
                    </a:p>
                    <a:p>
                      <a:pPr marL="457200" lvl="1" indent="0" algn="just">
                        <a:lnSpc>
                          <a:spcPct val="100000"/>
                        </a:lnSpc>
                        <a:spcBef>
                          <a:spcPts val="0"/>
                        </a:spcBef>
                        <a:spcAft>
                          <a:spcPts val="0"/>
                        </a:spcAft>
                        <a:buFont typeface="+mj-lt"/>
                        <a:buNone/>
                      </a:pPr>
                      <a:endParaRPr lang="pl-PL" sz="1600" b="1" baseline="0" noProof="0" dirty="0">
                        <a:solidFill>
                          <a:srgbClr val="FF6600"/>
                        </a:solidFill>
                        <a:effectLst/>
                      </a:endParaRPr>
                    </a:p>
                    <a:p>
                      <a:pPr marL="457200" lvl="1" indent="0" algn="just">
                        <a:lnSpc>
                          <a:spcPct val="100000"/>
                        </a:lnSpc>
                        <a:spcBef>
                          <a:spcPts val="0"/>
                        </a:spcBef>
                        <a:spcAft>
                          <a:spcPts val="0"/>
                        </a:spcAft>
                        <a:buFont typeface="+mj-lt"/>
                        <a:buNone/>
                      </a:pPr>
                      <a:endParaRPr lang="pl-PL" sz="1600" b="1" baseline="0" noProof="0" dirty="0">
                        <a:solidFill>
                          <a:srgbClr val="FF6600"/>
                        </a:solidFill>
                        <a:effectLst/>
                      </a:endParaRPr>
                    </a:p>
                    <a:p>
                      <a:pPr marL="457200" lvl="1" indent="0" algn="just">
                        <a:lnSpc>
                          <a:spcPct val="100000"/>
                        </a:lnSpc>
                        <a:spcBef>
                          <a:spcPts val="0"/>
                        </a:spcBef>
                        <a:spcAft>
                          <a:spcPts val="0"/>
                        </a:spcAft>
                        <a:buFont typeface="+mj-lt"/>
                        <a:buNone/>
                      </a:pPr>
                      <a:endParaRPr lang="pl-PL" sz="1600" b="1" baseline="0" noProof="0" dirty="0">
                        <a:solidFill>
                          <a:srgbClr val="FF6600"/>
                        </a:solidFill>
                        <a:effectLst/>
                      </a:endParaRPr>
                    </a:p>
                    <a:p>
                      <a:pPr marL="457200" lvl="1" indent="0" algn="just">
                        <a:lnSpc>
                          <a:spcPct val="100000"/>
                        </a:lnSpc>
                        <a:spcBef>
                          <a:spcPts val="0"/>
                        </a:spcBef>
                        <a:spcAft>
                          <a:spcPts val="0"/>
                        </a:spcAft>
                        <a:buFont typeface="+mj-lt"/>
                        <a:buNone/>
                      </a:pPr>
                      <a:endParaRPr lang="pl-PL" sz="1600" b="1" baseline="0" noProof="0" dirty="0">
                        <a:solidFill>
                          <a:srgbClr val="FF6600"/>
                        </a:solidFill>
                        <a:effectLst/>
                      </a:endParaRPr>
                    </a:p>
                    <a:p>
                      <a:pPr marL="457200" lvl="1" indent="0" algn="just">
                        <a:lnSpc>
                          <a:spcPct val="100000"/>
                        </a:lnSpc>
                        <a:spcBef>
                          <a:spcPts val="0"/>
                        </a:spcBef>
                        <a:spcAft>
                          <a:spcPts val="0"/>
                        </a:spcAft>
                        <a:buFont typeface="+mj-lt"/>
                        <a:buNone/>
                      </a:pPr>
                      <a:r>
                        <a:rPr lang="pl-PL" sz="1600" b="0" baseline="0" noProof="0" dirty="0">
                          <a:solidFill>
                            <a:srgbClr val="FF6600"/>
                          </a:solidFill>
                          <a:effectLst/>
                        </a:rPr>
                        <a:t>W przypadku, gdy w ramach jednego dnia wystąpi sytuacja, że będą połączone dwa różne działania, będzie zastosowana zasada dominującego działania. Oznacza to, że jeżeli warsztaty będą trwać 3 godziny a turystyczny wyjazd poznawczy 4 godziny, zastosowana będzie stawka obowiązująca dla wyjazdów poznawczych. Harmonogram działań należy podać we wniosku projektowym, aby można było daną sytuację skontrolować i ocenić. </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5" name="Zástupný symbol pro číslo snímku 4">
            <a:extLst>
              <a:ext uri="{FF2B5EF4-FFF2-40B4-BE49-F238E27FC236}">
                <a16:creationId xmlns:a16="http://schemas.microsoft.com/office/drawing/2014/main" id="{8DA7120E-7114-4CA1-B28C-28EB995DFF95}"/>
              </a:ext>
            </a:extLst>
          </p:cNvPr>
          <p:cNvSpPr>
            <a:spLocks noGrp="1"/>
          </p:cNvSpPr>
          <p:nvPr>
            <p:ph type="sldNum" sz="quarter" idx="12"/>
          </p:nvPr>
        </p:nvSpPr>
        <p:spPr/>
        <p:txBody>
          <a:bodyPr/>
          <a:lstStyle/>
          <a:p>
            <a:fld id="{92860EB2-85D9-40DF-A6A9-558CCE481E13}" type="slidenum">
              <a:rPr lang="cs-CZ" smtClean="0"/>
              <a:t>29</a:t>
            </a:fld>
            <a:endParaRPr lang="cs-CZ"/>
          </a:p>
        </p:txBody>
      </p:sp>
    </p:spTree>
    <p:extLst>
      <p:ext uri="{BB962C8B-B14F-4D97-AF65-F5344CB8AC3E}">
        <p14:creationId xmlns:p14="http://schemas.microsoft.com/office/powerpoint/2010/main" val="159545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9C975992-EF77-4B02-93C5-1E59F4132562}"/>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7" name="Obrázek 16">
            <a:extLst>
              <a:ext uri="{FF2B5EF4-FFF2-40B4-BE49-F238E27FC236}">
                <a16:creationId xmlns:a16="http://schemas.microsoft.com/office/drawing/2014/main" id="{CF399797-B133-44B1-8D16-EA5BB80C78A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789346936"/>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lvl="0" algn="ctr">
                        <a:lnSpc>
                          <a:spcPct val="100000"/>
                        </a:lnSpc>
                        <a:spcBef>
                          <a:spcPts val="200"/>
                        </a:spcBef>
                        <a:spcAft>
                          <a:spcPts val="200"/>
                        </a:spcAft>
                      </a:pPr>
                      <a:endParaRPr lang="cs-CZ" sz="1000" b="1"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endParaRPr lang="cs-CZ" sz="1400" b="0" baseline="0" dirty="0">
                        <a:solidFill>
                          <a:srgbClr val="000099"/>
                        </a:solidFill>
                        <a:effectLst/>
                      </a:endParaRPr>
                    </a:p>
                    <a:p>
                      <a:pPr marL="0" lvl="0" indent="0" algn="just">
                        <a:lnSpc>
                          <a:spcPct val="100000"/>
                        </a:lnSpc>
                        <a:spcBef>
                          <a:spcPts val="400"/>
                        </a:spcBef>
                        <a:spcAft>
                          <a:spcPts val="400"/>
                        </a:spcAft>
                        <a:buFont typeface="Wingdings" panose="05000000000000000000" pitchFamily="2" charset="2"/>
                        <a:buNone/>
                      </a:pPr>
                      <a:r>
                        <a:rPr lang="cs-CZ" sz="1300" b="0" baseline="0" dirty="0">
                          <a:solidFill>
                            <a:srgbClr val="000099"/>
                          </a:solidFill>
                          <a:effectLst/>
                        </a:rPr>
                        <a:t>Celková hodnota finančních prostředků, které má Euroregion </a:t>
                      </a:r>
                      <a:r>
                        <a:rPr lang="cs-CZ" sz="1300" b="0" baseline="0" dirty="0" err="1">
                          <a:solidFill>
                            <a:srgbClr val="000099"/>
                          </a:solidFill>
                          <a:effectLst/>
                        </a:rPr>
                        <a:t>Glacensis</a:t>
                      </a:r>
                      <a:r>
                        <a:rPr lang="cs-CZ" sz="1300" b="0" baseline="0" dirty="0">
                          <a:solidFill>
                            <a:srgbClr val="000099"/>
                          </a:solidFill>
                          <a:effectLst/>
                        </a:rPr>
                        <a:t> k dispozici v období 2021-2027 v rámci priority 4 činí </a:t>
                      </a:r>
                      <a:r>
                        <a:rPr lang="cs-CZ" sz="1300" b="1" baseline="0" dirty="0">
                          <a:solidFill>
                            <a:srgbClr val="000099"/>
                          </a:solidFill>
                          <a:effectLst/>
                        </a:rPr>
                        <a:t>4.552.800 EUR.</a:t>
                      </a:r>
                    </a:p>
                    <a:p>
                      <a:pPr marL="0" lvl="0" indent="0" algn="just">
                        <a:lnSpc>
                          <a:spcPct val="100000"/>
                        </a:lnSpc>
                        <a:spcBef>
                          <a:spcPts val="400"/>
                        </a:spcBef>
                        <a:spcAft>
                          <a:spcPts val="400"/>
                        </a:spcAft>
                        <a:buFont typeface="Wingdings" panose="05000000000000000000" pitchFamily="2" charset="2"/>
                        <a:buNone/>
                      </a:pPr>
                      <a:r>
                        <a:rPr lang="cs-CZ" sz="1300" b="0" baseline="0" dirty="0">
                          <a:solidFill>
                            <a:srgbClr val="000099"/>
                          </a:solidFill>
                          <a:effectLst/>
                        </a:rPr>
                        <a:t>FMP potrvá až do 30.9.2029, kdy musí být veškeré malé projekty ukončeny a vyúčtovány.</a:t>
                      </a:r>
                    </a:p>
                    <a:p>
                      <a:pPr marL="0" lvl="0" indent="0" algn="just">
                        <a:lnSpc>
                          <a:spcPct val="100000"/>
                        </a:lnSpc>
                        <a:spcBef>
                          <a:spcPts val="400"/>
                        </a:spcBef>
                        <a:spcAft>
                          <a:spcPts val="400"/>
                        </a:spcAft>
                        <a:buFont typeface="Wingdings" panose="05000000000000000000" pitchFamily="2" charset="2"/>
                        <a:buNone/>
                      </a:pPr>
                      <a:endParaRPr lang="cs-CZ" sz="1500" b="1" baseline="0" dirty="0">
                        <a:solidFill>
                          <a:srgbClr val="000099"/>
                        </a:solidFill>
                        <a:effectLst>
                          <a:outerShdw blurRad="38100" dist="38100" dir="2700000" algn="tl">
                            <a:srgbClr val="000000">
                              <a:alpha val="43137"/>
                            </a:srgbClr>
                          </a:outerShdw>
                        </a:effectLst>
                      </a:endParaRPr>
                    </a:p>
                  </a:txBody>
                  <a:tcPr/>
                </a:tc>
                <a:tc>
                  <a:txBody>
                    <a:bodyPr/>
                    <a:lstStyle/>
                    <a:p>
                      <a:pPr marL="0" lvl="0" indent="0" algn="ctr">
                        <a:lnSpc>
                          <a:spcPct val="100000"/>
                        </a:lnSpc>
                        <a:spcBef>
                          <a:spcPts val="200"/>
                        </a:spcBef>
                        <a:spcAft>
                          <a:spcPts val="200"/>
                        </a:spcAft>
                        <a:buFont typeface="Wingdings" panose="05000000000000000000" pitchFamily="2" charset="2"/>
                        <a:buNone/>
                      </a:pPr>
                      <a:endParaRPr lang="cs-CZ" sz="1000" b="1" u="sng" cap="small" baseline="0" dirty="0">
                        <a:solidFill>
                          <a:srgbClr val="FF6600"/>
                        </a:solidFill>
                        <a:effectLst>
                          <a:outerShdw blurRad="38100" dist="38100" dir="2700000" algn="tl">
                            <a:srgbClr val="000000">
                              <a:alpha val="43137"/>
                            </a:srgbClr>
                          </a:outerShdw>
                        </a:effectLst>
                      </a:endParaRPr>
                    </a:p>
                    <a:p>
                      <a:pPr algn="ctr"/>
                      <a:endParaRPr lang="pl-PL" sz="1100" b="1" u="sng" dirty="0">
                        <a:solidFill>
                          <a:srgbClr val="2965C8"/>
                        </a:solidFill>
                        <a:effectLst/>
                        <a:latin typeface="Open Sans"/>
                      </a:endParaRPr>
                    </a:p>
                    <a:p>
                      <a:pPr algn="ctr"/>
                      <a:r>
                        <a:rPr lang="pl-PL" sz="1100" b="1" u="sng" dirty="0">
                          <a:solidFill>
                            <a:schemeClr val="accent1">
                              <a:lumMod val="75000"/>
                            </a:schemeClr>
                          </a:solidFill>
                          <a:effectLst/>
                          <a:latin typeface="Open Sans"/>
                        </a:rPr>
                        <a:t>PRIORYTET 4 "WSPÓŁPRACA INSTYTUCJI I MIESZKAŃCÓW", cel 4.2</a:t>
                      </a:r>
                      <a:endParaRPr lang="pl-PL" sz="1100" b="1" dirty="0">
                        <a:solidFill>
                          <a:schemeClr val="accent1">
                            <a:lumMod val="75000"/>
                          </a:schemeClr>
                        </a:solidFill>
                        <a:effectLst/>
                        <a:latin typeface="Open Sans"/>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ctr">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p>
                      <a:pPr marL="0" lvl="0" indent="0" algn="just">
                        <a:lnSpc>
                          <a:spcPct val="100000"/>
                        </a:lnSpc>
                        <a:spcBef>
                          <a:spcPts val="200"/>
                        </a:spcBef>
                        <a:spcAft>
                          <a:spcPts val="200"/>
                        </a:spcAft>
                        <a:buFont typeface="Wingdings" panose="05000000000000000000" pitchFamily="2" charset="2"/>
                        <a:buNone/>
                      </a:pPr>
                      <a:endParaRPr lang="pl-PL" sz="1300" b="0" u="none" cap="none" baseline="0" dirty="0">
                        <a:solidFill>
                          <a:srgbClr val="FF6600"/>
                        </a:solidFill>
                        <a:effectLst/>
                      </a:endParaRPr>
                    </a:p>
                    <a:p>
                      <a:pPr marL="0" lvl="0" indent="0" algn="just">
                        <a:lnSpc>
                          <a:spcPct val="100000"/>
                        </a:lnSpc>
                        <a:spcBef>
                          <a:spcPts val="200"/>
                        </a:spcBef>
                        <a:spcAft>
                          <a:spcPts val="200"/>
                        </a:spcAft>
                        <a:buFont typeface="Wingdings" panose="05000000000000000000" pitchFamily="2" charset="2"/>
                        <a:buNone/>
                      </a:pPr>
                      <a:r>
                        <a:rPr lang="pl-PL" sz="1300" b="0" u="none" cap="none" baseline="0" dirty="0">
                          <a:solidFill>
                            <a:srgbClr val="FF6600"/>
                          </a:solidFill>
                          <a:effectLst/>
                        </a:rPr>
                        <a:t>Całkowita wartość środków, będących do dyspozycji Euroregionu Glacensis w okresie 2021-2027 w Priorytecie 4, wynosi </a:t>
                      </a:r>
                      <a:r>
                        <a:rPr lang="cs-CZ" sz="1300" b="1" baseline="0" dirty="0">
                          <a:solidFill>
                            <a:srgbClr val="FF6600"/>
                          </a:solidFill>
                          <a:effectLst/>
                        </a:rPr>
                        <a:t>4.552.800 EUR.</a:t>
                      </a:r>
                    </a:p>
                    <a:p>
                      <a:pPr marL="0" lvl="0" indent="0" algn="just">
                        <a:lnSpc>
                          <a:spcPct val="100000"/>
                        </a:lnSpc>
                        <a:spcBef>
                          <a:spcPts val="200"/>
                        </a:spcBef>
                        <a:spcAft>
                          <a:spcPts val="200"/>
                        </a:spcAft>
                        <a:buFont typeface="Wingdings" panose="05000000000000000000" pitchFamily="2" charset="2"/>
                        <a:buNone/>
                      </a:pPr>
                      <a:r>
                        <a:rPr lang="pl-PL" sz="1300" b="0" u="none" cap="none" baseline="0" dirty="0">
                          <a:solidFill>
                            <a:srgbClr val="FF6600"/>
                          </a:solidFill>
                          <a:effectLst/>
                        </a:rPr>
                        <a:t>Zakończenie nastąpi 30 września 2029 r., kiedy wszystkie małe projekty muszą zostać zakończone i rozliczone. </a:t>
                      </a:r>
                    </a:p>
                    <a:p>
                      <a:pPr marL="0" lvl="0" indent="0" algn="l">
                        <a:lnSpc>
                          <a:spcPct val="100000"/>
                        </a:lnSpc>
                        <a:spcBef>
                          <a:spcPts val="200"/>
                        </a:spcBef>
                        <a:spcAft>
                          <a:spcPts val="200"/>
                        </a:spcAft>
                        <a:buFont typeface="Wingdings" panose="05000000000000000000" pitchFamily="2" charset="2"/>
                        <a:buNone/>
                      </a:pPr>
                      <a:endParaRPr lang="cs-CZ" sz="1900" b="1" u="sng" cap="none" baseline="0"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4" name="Obrázek 13">
            <a:extLst>
              <a:ext uri="{FF2B5EF4-FFF2-40B4-BE49-F238E27FC236}">
                <a16:creationId xmlns:a16="http://schemas.microsoft.com/office/drawing/2014/main" id="{7FD11153-3744-4EA4-A27B-10BE55540494}"/>
              </a:ext>
            </a:extLst>
          </p:cNvPr>
          <p:cNvPicPr>
            <a:picLocks noChangeAspect="1"/>
          </p:cNvPicPr>
          <p:nvPr/>
        </p:nvPicPr>
        <p:blipFill>
          <a:blip r:embed="rId7"/>
          <a:stretch>
            <a:fillRect/>
          </a:stretch>
        </p:blipFill>
        <p:spPr>
          <a:xfrm>
            <a:off x="0" y="5715162"/>
            <a:ext cx="1144648" cy="1144648"/>
          </a:xfrm>
          <a:prstGeom prst="rect">
            <a:avLst/>
          </a:prstGeom>
        </p:spPr>
      </p:pic>
      <p:pic>
        <p:nvPicPr>
          <p:cNvPr id="16" name="Obrázek 15">
            <a:extLst>
              <a:ext uri="{FF2B5EF4-FFF2-40B4-BE49-F238E27FC236}">
                <a16:creationId xmlns:a16="http://schemas.microsoft.com/office/drawing/2014/main" id="{C90EB618-517B-48E8-BEE4-C8EC6C475CD4}"/>
              </a:ext>
            </a:extLst>
          </p:cNvPr>
          <p:cNvPicPr>
            <a:picLocks noChangeAspect="1"/>
          </p:cNvPicPr>
          <p:nvPr/>
        </p:nvPicPr>
        <p:blipFill>
          <a:blip r:embed="rId8"/>
          <a:stretch>
            <a:fillRect/>
          </a:stretch>
        </p:blipFill>
        <p:spPr>
          <a:xfrm>
            <a:off x="9901142" y="5713352"/>
            <a:ext cx="766858" cy="1144648"/>
          </a:xfrm>
          <a:prstGeom prst="rect">
            <a:avLst/>
          </a:prstGeom>
        </p:spPr>
      </p:pic>
      <p:pic>
        <p:nvPicPr>
          <p:cNvPr id="3" name="Obrázek 2">
            <a:extLst>
              <a:ext uri="{FF2B5EF4-FFF2-40B4-BE49-F238E27FC236}">
                <a16:creationId xmlns:a16="http://schemas.microsoft.com/office/drawing/2014/main" id="{6861FF4B-F42D-4671-8EAE-8709E5B564CB}"/>
              </a:ext>
            </a:extLst>
          </p:cNvPr>
          <p:cNvPicPr>
            <a:picLocks noChangeAspect="1"/>
          </p:cNvPicPr>
          <p:nvPr/>
        </p:nvPicPr>
        <p:blipFill>
          <a:blip r:embed="rId9"/>
          <a:stretch>
            <a:fillRect/>
          </a:stretch>
        </p:blipFill>
        <p:spPr>
          <a:xfrm>
            <a:off x="390803" y="1382296"/>
            <a:ext cx="5488123" cy="1971186"/>
          </a:xfrm>
          <a:prstGeom prst="rect">
            <a:avLst/>
          </a:prstGeom>
        </p:spPr>
      </p:pic>
      <p:pic>
        <p:nvPicPr>
          <p:cNvPr id="5" name="Obrázek 4">
            <a:extLst>
              <a:ext uri="{FF2B5EF4-FFF2-40B4-BE49-F238E27FC236}">
                <a16:creationId xmlns:a16="http://schemas.microsoft.com/office/drawing/2014/main" id="{FC9713CB-4B80-44AB-BE7C-BEF02A3ABAAE}"/>
              </a:ext>
            </a:extLst>
          </p:cNvPr>
          <p:cNvPicPr>
            <a:picLocks noChangeAspect="1"/>
          </p:cNvPicPr>
          <p:nvPr/>
        </p:nvPicPr>
        <p:blipFill>
          <a:blip r:embed="rId10"/>
          <a:stretch>
            <a:fillRect/>
          </a:stretch>
        </p:blipFill>
        <p:spPr>
          <a:xfrm>
            <a:off x="6130861" y="1778384"/>
            <a:ext cx="5466193" cy="1575097"/>
          </a:xfrm>
          <a:prstGeom prst="rect">
            <a:avLst/>
          </a:prstGeom>
        </p:spPr>
      </p:pic>
      <p:sp>
        <p:nvSpPr>
          <p:cNvPr id="11" name="Zástupný symbol pro číslo snímku 10">
            <a:extLst>
              <a:ext uri="{FF2B5EF4-FFF2-40B4-BE49-F238E27FC236}">
                <a16:creationId xmlns:a16="http://schemas.microsoft.com/office/drawing/2014/main" id="{12E388D8-0D1E-4E8C-944E-5F473E6262FC}"/>
              </a:ext>
            </a:extLst>
          </p:cNvPr>
          <p:cNvSpPr>
            <a:spLocks noGrp="1"/>
          </p:cNvSpPr>
          <p:nvPr>
            <p:ph type="sldNum" sz="quarter" idx="12"/>
          </p:nvPr>
        </p:nvSpPr>
        <p:spPr/>
        <p:txBody>
          <a:bodyPr/>
          <a:lstStyle/>
          <a:p>
            <a:fld id="{92860EB2-85D9-40DF-A6A9-558CCE481E13}" type="slidenum">
              <a:rPr lang="cs-CZ" smtClean="0"/>
              <a:t>3</a:t>
            </a:fld>
            <a:endParaRPr lang="cs-CZ"/>
          </a:p>
        </p:txBody>
      </p:sp>
    </p:spTree>
    <p:extLst>
      <p:ext uri="{BB962C8B-B14F-4D97-AF65-F5344CB8AC3E}">
        <p14:creationId xmlns:p14="http://schemas.microsoft.com/office/powerpoint/2010/main" val="1706195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6F0E21E7-7C78-4565-80C6-788F30AFE5FB}"/>
              </a:ext>
            </a:extLst>
          </p:cNvPr>
          <p:cNvPicPr>
            <a:picLocks noChangeAspect="1"/>
          </p:cNvPicPr>
          <p:nvPr/>
        </p:nvPicPr>
        <p:blipFill>
          <a:blip r:embed="rId2"/>
          <a:stretch>
            <a:fillRect/>
          </a:stretch>
        </p:blipFill>
        <p:spPr>
          <a:xfrm>
            <a:off x="1" y="6092951"/>
            <a:ext cx="766858" cy="766858"/>
          </a:xfrm>
          <a:prstGeom prst="rect">
            <a:avLst/>
          </a:prstGeom>
        </p:spPr>
      </p:pic>
      <p:pic>
        <p:nvPicPr>
          <p:cNvPr id="14" name="Obrázek 13">
            <a:extLst>
              <a:ext uri="{FF2B5EF4-FFF2-40B4-BE49-F238E27FC236}">
                <a16:creationId xmlns:a16="http://schemas.microsoft.com/office/drawing/2014/main" id="{77EBE4D1-AD7D-4665-B926-BC00E8F6C018}"/>
              </a:ext>
            </a:extLst>
          </p:cNvPr>
          <p:cNvPicPr>
            <a:picLocks noChangeAspect="1"/>
          </p:cNvPicPr>
          <p:nvPr/>
        </p:nvPicPr>
        <p:blipFill>
          <a:blip r:embed="rId3"/>
          <a:stretch>
            <a:fillRect/>
          </a:stretch>
        </p:blipFill>
        <p:spPr>
          <a:xfrm>
            <a:off x="838200" y="5975078"/>
            <a:ext cx="766858" cy="766858"/>
          </a:xfrm>
          <a:prstGeom prst="rect">
            <a:avLst/>
          </a:prstGeom>
        </p:spPr>
      </p:pic>
      <p:pic>
        <p:nvPicPr>
          <p:cNvPr id="15" name="Obrázek 14">
            <a:extLst>
              <a:ext uri="{FF2B5EF4-FFF2-40B4-BE49-F238E27FC236}">
                <a16:creationId xmlns:a16="http://schemas.microsoft.com/office/drawing/2014/main" id="{F5682432-7DC4-4254-B0C7-217A2F021C6F}"/>
              </a:ext>
            </a:extLst>
          </p:cNvPr>
          <p:cNvPicPr>
            <a:picLocks noChangeAspect="1"/>
          </p:cNvPicPr>
          <p:nvPr/>
        </p:nvPicPr>
        <p:blipFill>
          <a:blip r:embed="rId4"/>
          <a:stretch>
            <a:fillRect/>
          </a:stretch>
        </p:blipFill>
        <p:spPr>
          <a:xfrm>
            <a:off x="10019152" y="6071314"/>
            <a:ext cx="513757" cy="766858"/>
          </a:xfrm>
          <a:prstGeom prst="rect">
            <a:avLst/>
          </a:prstGeom>
        </p:spPr>
      </p:pic>
      <p:pic>
        <p:nvPicPr>
          <p:cNvPr id="16" name="Obrázek 15">
            <a:extLst>
              <a:ext uri="{FF2B5EF4-FFF2-40B4-BE49-F238E27FC236}">
                <a16:creationId xmlns:a16="http://schemas.microsoft.com/office/drawing/2014/main" id="{29060BF1-D9D9-49C9-97E4-658B6B27C2AC}"/>
              </a:ext>
            </a:extLst>
          </p:cNvPr>
          <p:cNvPicPr>
            <a:picLocks noChangeAspect="1"/>
          </p:cNvPicPr>
          <p:nvPr/>
        </p:nvPicPr>
        <p:blipFill>
          <a:blip r:embed="rId5"/>
          <a:stretch>
            <a:fillRect/>
          </a:stretch>
        </p:blipFill>
        <p:spPr>
          <a:xfrm>
            <a:off x="10857352" y="6029224"/>
            <a:ext cx="766858" cy="76685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457723708"/>
              </p:ext>
            </p:extLst>
          </p:nvPr>
        </p:nvGraphicFramePr>
        <p:xfrm>
          <a:off x="72846" y="1017677"/>
          <a:ext cx="11390999" cy="4678680"/>
        </p:xfrm>
        <a:graphic>
          <a:graphicData uri="http://schemas.openxmlformats.org/drawingml/2006/table">
            <a:tbl>
              <a:tblPr firstRow="1" bandRow="1">
                <a:tableStyleId>{3B4B98B0-60AC-42C2-AFA5-B58CD77FA1E5}</a:tableStyleId>
              </a:tblPr>
              <a:tblGrid>
                <a:gridCol w="5694767">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6407">
                <a:tc>
                  <a:txBody>
                    <a:bodyPr/>
                    <a:lstStyle/>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900" b="0" kern="1200" dirty="0">
                        <a:solidFill>
                          <a:srgbClr val="000099"/>
                        </a:solidFill>
                        <a:effectLst/>
                        <a:latin typeface="+mn-lt"/>
                        <a:ea typeface="+mn-ea"/>
                        <a:cs typeface="+mn-cs"/>
                      </a:endParaRPr>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900" b="1" kern="1200" dirty="0">
                          <a:solidFill>
                            <a:srgbClr val="000099"/>
                          </a:solidFill>
                          <a:effectLst/>
                          <a:latin typeface="+mn-lt"/>
                          <a:ea typeface="+mn-ea"/>
                          <a:cs typeface="+mn-cs"/>
                        </a:rPr>
                        <a:t>Do indikátorů </a:t>
                      </a:r>
                      <a:r>
                        <a:rPr lang="cs-CZ" sz="1900" b="0" kern="1200" dirty="0">
                          <a:solidFill>
                            <a:srgbClr val="000099"/>
                          </a:solidFill>
                          <a:effectLst/>
                          <a:latin typeface="+mn-lt"/>
                          <a:ea typeface="+mn-ea"/>
                          <a:cs typeface="+mn-cs"/>
                        </a:rPr>
                        <a:t>vykazujících počet účastníků se započítává </a:t>
                      </a:r>
                      <a:r>
                        <a:rPr lang="cs-CZ" sz="1900" b="1" kern="1200" dirty="0">
                          <a:solidFill>
                            <a:srgbClr val="000099"/>
                          </a:solidFill>
                          <a:effectLst/>
                          <a:latin typeface="+mn-lt"/>
                          <a:ea typeface="+mn-ea"/>
                          <a:cs typeface="+mn-cs"/>
                        </a:rPr>
                        <a:t>pouze cílová skupina účastníků</a:t>
                      </a:r>
                      <a:r>
                        <a:rPr lang="cs-CZ" sz="1900" b="0" kern="1200" dirty="0">
                          <a:solidFill>
                            <a:srgbClr val="000099"/>
                          </a:solidFill>
                          <a:effectLst/>
                          <a:latin typeface="+mn-lt"/>
                          <a:ea typeface="+mn-ea"/>
                          <a:cs typeface="+mn-cs"/>
                        </a:rPr>
                        <a:t>, tedy jen těch účastníků, kvůli kterým se daná akce realizuje. Toto se týká indikátoru 914101 (RCO81) – Účast na společných přeshraničních akcích, např. u akce typu dětský tábor jsou cílovou skupinou pouze děti, a tedy pouze děti se započítávají do hodnoty tohoto indikátoru. Osoby pečující o děti (učitelé, vychovatelé) se akce také účastní a mohou na ně být uplatněny jednotkové náklady na </a:t>
                      </a:r>
                      <a:r>
                        <a:rPr lang="cs-CZ" sz="1900" b="0" kern="1200" dirty="0" err="1">
                          <a:solidFill>
                            <a:srgbClr val="000099"/>
                          </a:solidFill>
                          <a:effectLst/>
                          <a:latin typeface="+mn-lt"/>
                          <a:ea typeface="+mn-ea"/>
                          <a:cs typeface="+mn-cs"/>
                        </a:rPr>
                        <a:t>osobodny</a:t>
                      </a:r>
                      <a:r>
                        <a:rPr lang="cs-CZ" sz="1900" b="0" kern="1200" dirty="0">
                          <a:solidFill>
                            <a:srgbClr val="000099"/>
                          </a:solidFill>
                          <a:effectLst/>
                          <a:latin typeface="+mn-lt"/>
                          <a:ea typeface="+mn-ea"/>
                          <a:cs typeface="+mn-cs"/>
                        </a:rPr>
                        <a:t>, ale nebudou započítáni do indikátoru vykazující počet účastníků.</a:t>
                      </a:r>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900" b="1" kern="1200" dirty="0">
                          <a:solidFill>
                            <a:srgbClr val="000099"/>
                          </a:solidFill>
                          <a:effectLst/>
                          <a:latin typeface="+mn-lt"/>
                          <a:ea typeface="+mn-ea"/>
                          <a:cs typeface="+mn-cs"/>
                        </a:rPr>
                        <a:t>Nemohou být započítáni žádní externí dodavatelé (jako např. tlumočníci) ani žádní diváci.</a:t>
                      </a:r>
                    </a:p>
                    <a:p>
                      <a:pPr marL="457200" lvl="1" indent="0" algn="just">
                        <a:lnSpc>
                          <a:spcPct val="100000"/>
                        </a:lnSpc>
                        <a:spcBef>
                          <a:spcPts val="0"/>
                        </a:spcBef>
                        <a:spcAft>
                          <a:spcPts val="0"/>
                        </a:spcAft>
                        <a:buFont typeface="Wingdings" panose="05000000000000000000" pitchFamily="2" charset="2"/>
                        <a:buNone/>
                      </a:pPr>
                      <a:endParaRPr lang="cs-CZ" sz="1600" b="0" baseline="0" dirty="0">
                        <a:solidFill>
                          <a:srgbClr val="000099"/>
                        </a:solidFill>
                        <a:effectLs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800" b="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800" b="1" kern="1200" dirty="0">
                          <a:solidFill>
                            <a:srgbClr val="FF6600"/>
                          </a:solidFill>
                          <a:effectLst/>
                          <a:latin typeface="+mn-lt"/>
                          <a:ea typeface="+mn-ea"/>
                          <a:cs typeface="+mn-cs"/>
                        </a:rPr>
                        <a:t>We wskaźnikac</a:t>
                      </a:r>
                      <a:r>
                        <a:rPr lang="pl-PL" sz="1800" b="0" kern="1200" dirty="0">
                          <a:solidFill>
                            <a:srgbClr val="FF6600"/>
                          </a:solidFill>
                          <a:effectLst/>
                          <a:latin typeface="+mn-lt"/>
                          <a:ea typeface="+mn-ea"/>
                          <a:cs typeface="+mn-cs"/>
                        </a:rPr>
                        <a:t>h przedstawiających liczbę uczestników ujmuje się </a:t>
                      </a:r>
                      <a:r>
                        <a:rPr lang="pl-PL" sz="1800" b="1" kern="1200" dirty="0">
                          <a:solidFill>
                            <a:srgbClr val="FF6600"/>
                          </a:solidFill>
                          <a:effectLst/>
                          <a:latin typeface="+mn-lt"/>
                          <a:ea typeface="+mn-ea"/>
                          <a:cs typeface="+mn-cs"/>
                        </a:rPr>
                        <a:t>tylko grupę docelową uczestników</a:t>
                      </a:r>
                      <a:r>
                        <a:rPr lang="pl-PL" sz="1800" b="0" kern="1200" dirty="0">
                          <a:solidFill>
                            <a:srgbClr val="FF6600"/>
                          </a:solidFill>
                          <a:effectLst/>
                          <a:latin typeface="+mn-lt"/>
                          <a:ea typeface="+mn-ea"/>
                          <a:cs typeface="+mn-cs"/>
                        </a:rPr>
                        <a:t>, czyli tylko tych uczestników, dla których dane wydarzenie jest realizowane. Odnosi się to do wskaźnika 914101 (RCO81) – Uczestnictwo we wspólnych działaniach transgranicznych, np. w przypadku obozu dla dzieci, grupą docelową są tylko dzieci i dlatego tylko dzieci są uwzględniane w wartości tego wskaźnika. W wydarzeniu uczestniczą także osoby opiekujące się dziećmi (nauczyciele, wychowawcy) i można w ich przypadku ubiegać się o stawki jednostkowe na osobodni, ale nie zostaną one uwzględnione we wskaźniku liczby uczestników.</a:t>
                      </a:r>
                      <a:endParaRPr lang="cs-CZ" sz="18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800" b="1" kern="1200" dirty="0" err="1">
                          <a:solidFill>
                            <a:srgbClr val="FF6600"/>
                          </a:solidFill>
                          <a:effectLst/>
                          <a:latin typeface="+mn-lt"/>
                          <a:ea typeface="+mn-ea"/>
                          <a:cs typeface="+mn-cs"/>
                        </a:rPr>
                        <a:t>Nie</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można</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zaliczyć</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żadnych</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wykonawców</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zewnętrznych</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np</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tłumaczy</a:t>
                      </a:r>
                      <a:r>
                        <a:rPr lang="cs-CZ" sz="1800" b="1" kern="1200" dirty="0">
                          <a:solidFill>
                            <a:srgbClr val="FF6600"/>
                          </a:solidFill>
                          <a:effectLst/>
                          <a:latin typeface="+mn-lt"/>
                          <a:ea typeface="+mn-ea"/>
                          <a:cs typeface="+mn-cs"/>
                        </a:rPr>
                        <a:t>) ani </a:t>
                      </a:r>
                      <a:r>
                        <a:rPr lang="cs-CZ" sz="1800" b="1" kern="1200" dirty="0" err="1">
                          <a:solidFill>
                            <a:srgbClr val="FF6600"/>
                          </a:solidFill>
                          <a:effectLst/>
                          <a:latin typeface="+mn-lt"/>
                          <a:ea typeface="+mn-ea"/>
                          <a:cs typeface="+mn-cs"/>
                        </a:rPr>
                        <a:t>żadnych</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widzów</a:t>
                      </a:r>
                      <a:r>
                        <a:rPr lang="cs-CZ" sz="1800" b="1" kern="1200" dirty="0">
                          <a:solidFill>
                            <a:srgbClr val="FF6600"/>
                          </a:solidFill>
                          <a:effectLst/>
                          <a:latin typeface="+mn-lt"/>
                          <a:ea typeface="+mn-ea"/>
                          <a:cs typeface="+mn-cs"/>
                        </a:rPr>
                        <a:t>.</a:t>
                      </a:r>
                    </a:p>
                    <a:p>
                      <a:pPr marL="0" lvl="0" indent="0" algn="just">
                        <a:lnSpc>
                          <a:spcPct val="100000"/>
                        </a:lnSpc>
                        <a:spcBef>
                          <a:spcPts val="0"/>
                        </a:spcBef>
                        <a:spcAft>
                          <a:spcPts val="0"/>
                        </a:spcAft>
                        <a:buFont typeface="Wingdings" panose="05000000000000000000" pitchFamily="2" charset="2"/>
                        <a:buNone/>
                      </a:pPr>
                      <a:endParaRPr lang="cs-CZ" sz="19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806533" y="5974969"/>
            <a:ext cx="3180193" cy="794040"/>
          </a:xfrm>
          <a:prstGeom prst="rect">
            <a:avLst/>
          </a:prstGeom>
        </p:spPr>
      </p:pic>
      <p:sp>
        <p:nvSpPr>
          <p:cNvPr id="5" name="Zástupný symbol pro číslo snímku 4">
            <a:extLst>
              <a:ext uri="{FF2B5EF4-FFF2-40B4-BE49-F238E27FC236}">
                <a16:creationId xmlns:a16="http://schemas.microsoft.com/office/drawing/2014/main" id="{6CE156DF-9F61-4630-9192-E125E4B96A5C}"/>
              </a:ext>
            </a:extLst>
          </p:cNvPr>
          <p:cNvSpPr>
            <a:spLocks noGrp="1"/>
          </p:cNvSpPr>
          <p:nvPr>
            <p:ph type="sldNum" sz="quarter" idx="12"/>
          </p:nvPr>
        </p:nvSpPr>
        <p:spPr/>
        <p:txBody>
          <a:bodyPr/>
          <a:lstStyle/>
          <a:p>
            <a:fld id="{92860EB2-85D9-40DF-A6A9-558CCE481E13}" type="slidenum">
              <a:rPr lang="cs-CZ" smtClean="0"/>
              <a:t>30</a:t>
            </a:fld>
            <a:endParaRPr lang="cs-CZ"/>
          </a:p>
        </p:txBody>
      </p:sp>
    </p:spTree>
    <p:extLst>
      <p:ext uri="{BB962C8B-B14F-4D97-AF65-F5344CB8AC3E}">
        <p14:creationId xmlns:p14="http://schemas.microsoft.com/office/powerpoint/2010/main" val="107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AF213D4-FDE4-4431-8102-05F58C50B66E}"/>
              </a:ext>
            </a:extLst>
          </p:cNvPr>
          <p:cNvPicPr>
            <a:picLocks noChangeAspect="1"/>
          </p:cNvPicPr>
          <p:nvPr/>
        </p:nvPicPr>
        <p:blipFill>
          <a:blip r:embed="rId2"/>
          <a:stretch>
            <a:fillRect/>
          </a:stretch>
        </p:blipFill>
        <p:spPr>
          <a:xfrm>
            <a:off x="1" y="6008789"/>
            <a:ext cx="851020" cy="851020"/>
          </a:xfrm>
          <a:prstGeom prst="rect">
            <a:avLst/>
          </a:prstGeom>
        </p:spPr>
      </p:pic>
      <p:pic>
        <p:nvPicPr>
          <p:cNvPr id="14" name="Obrázek 13">
            <a:extLst>
              <a:ext uri="{FF2B5EF4-FFF2-40B4-BE49-F238E27FC236}">
                <a16:creationId xmlns:a16="http://schemas.microsoft.com/office/drawing/2014/main" id="{8C6D6E7F-7B20-4003-9945-C094F162F6FB}"/>
              </a:ext>
            </a:extLst>
          </p:cNvPr>
          <p:cNvPicPr>
            <a:picLocks noChangeAspect="1"/>
          </p:cNvPicPr>
          <p:nvPr/>
        </p:nvPicPr>
        <p:blipFill>
          <a:blip r:embed="rId3"/>
          <a:stretch>
            <a:fillRect/>
          </a:stretch>
        </p:blipFill>
        <p:spPr>
          <a:xfrm>
            <a:off x="1083576" y="5951586"/>
            <a:ext cx="851020" cy="851020"/>
          </a:xfrm>
          <a:prstGeom prst="rect">
            <a:avLst/>
          </a:prstGeom>
        </p:spPr>
      </p:pic>
      <p:pic>
        <p:nvPicPr>
          <p:cNvPr id="15" name="Obrázek 14">
            <a:extLst>
              <a:ext uri="{FF2B5EF4-FFF2-40B4-BE49-F238E27FC236}">
                <a16:creationId xmlns:a16="http://schemas.microsoft.com/office/drawing/2014/main" id="{77C60501-DE29-4473-B67D-7B0F7305E796}"/>
              </a:ext>
            </a:extLst>
          </p:cNvPr>
          <p:cNvPicPr>
            <a:picLocks noChangeAspect="1"/>
          </p:cNvPicPr>
          <p:nvPr/>
        </p:nvPicPr>
        <p:blipFill>
          <a:blip r:embed="rId4"/>
          <a:stretch>
            <a:fillRect/>
          </a:stretch>
        </p:blipFill>
        <p:spPr>
          <a:xfrm>
            <a:off x="10429934" y="5980055"/>
            <a:ext cx="571614" cy="853217"/>
          </a:xfrm>
          <a:prstGeom prst="rect">
            <a:avLst/>
          </a:prstGeom>
        </p:spPr>
      </p:pic>
      <p:pic>
        <p:nvPicPr>
          <p:cNvPr id="16" name="Obrázek 15">
            <a:extLst>
              <a:ext uri="{FF2B5EF4-FFF2-40B4-BE49-F238E27FC236}">
                <a16:creationId xmlns:a16="http://schemas.microsoft.com/office/drawing/2014/main" id="{5840BB89-4E24-4EA5-A508-0DCB45D23650}"/>
              </a:ext>
            </a:extLst>
          </p:cNvPr>
          <p:cNvPicPr>
            <a:picLocks noChangeAspect="1"/>
          </p:cNvPicPr>
          <p:nvPr/>
        </p:nvPicPr>
        <p:blipFill>
          <a:blip r:embed="rId5"/>
          <a:stretch>
            <a:fillRect/>
          </a:stretch>
        </p:blipFill>
        <p:spPr>
          <a:xfrm>
            <a:off x="11353800" y="6105557"/>
            <a:ext cx="677289" cy="677289"/>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309793223"/>
              </p:ext>
            </p:extLst>
          </p:nvPr>
        </p:nvGraphicFramePr>
        <p:xfrm>
          <a:off x="644703" y="927466"/>
          <a:ext cx="11239698" cy="5024120"/>
        </p:xfrm>
        <a:graphic>
          <a:graphicData uri="http://schemas.openxmlformats.org/drawingml/2006/table">
            <a:tbl>
              <a:tblPr firstRow="1" bandRow="1">
                <a:tableStyleId>{3B4B98B0-60AC-42C2-AFA5-B58CD77FA1E5}</a:tableStyleId>
              </a:tblPr>
              <a:tblGrid>
                <a:gridCol w="5628278">
                  <a:extLst>
                    <a:ext uri="{9D8B030D-6E8A-4147-A177-3AD203B41FA5}">
                      <a16:colId xmlns:a16="http://schemas.microsoft.com/office/drawing/2014/main" val="3983641993"/>
                    </a:ext>
                  </a:extLst>
                </a:gridCol>
                <a:gridCol w="5611420">
                  <a:extLst>
                    <a:ext uri="{9D8B030D-6E8A-4147-A177-3AD203B41FA5}">
                      <a16:colId xmlns:a16="http://schemas.microsoft.com/office/drawing/2014/main" val="2326915147"/>
                    </a:ext>
                  </a:extLst>
                </a:gridCol>
              </a:tblGrid>
              <a:tr h="4703515">
                <a:tc>
                  <a:txBody>
                    <a:bodyPr/>
                    <a:lstStyle/>
                    <a:p>
                      <a:pPr marL="0" lvl="0" indent="0" algn="l">
                        <a:lnSpc>
                          <a:spcPct val="100000"/>
                        </a:lnSpc>
                        <a:spcBef>
                          <a:spcPts val="200"/>
                        </a:spcBef>
                        <a:spcAft>
                          <a:spcPts val="200"/>
                        </a:spcAft>
                        <a:buFontTx/>
                        <a:buNone/>
                      </a:pPr>
                      <a:endParaRPr lang="cs-CZ" sz="2000" b="0" u="none" baseline="0" dirty="0">
                        <a:solidFill>
                          <a:srgbClr val="000099"/>
                        </a:solidFill>
                        <a:effectLst/>
                      </a:endParaRPr>
                    </a:p>
                    <a:p>
                      <a:pPr marL="0" lvl="0" indent="0" algn="just">
                        <a:lnSpc>
                          <a:spcPct val="100000"/>
                        </a:lnSpc>
                        <a:spcBef>
                          <a:spcPts val="200"/>
                        </a:spcBef>
                        <a:spcAft>
                          <a:spcPts val="200"/>
                        </a:spcAft>
                        <a:buFontTx/>
                        <a:buNone/>
                      </a:pPr>
                      <a:r>
                        <a:rPr lang="cs-CZ" sz="2000" b="1" u="sng" baseline="0" dirty="0">
                          <a:solidFill>
                            <a:srgbClr val="000099"/>
                          </a:solidFill>
                          <a:effectLst/>
                        </a:rPr>
                        <a:t>Příklad:</a:t>
                      </a:r>
                      <a:r>
                        <a:rPr lang="cs-CZ" sz="2000" b="1" u="none" baseline="0" dirty="0">
                          <a:solidFill>
                            <a:srgbClr val="000099"/>
                          </a:solidFill>
                          <a:effectLst/>
                        </a:rPr>
                        <a:t> Pětidenní dětský CZ-PL tábor </a:t>
                      </a:r>
                      <a:r>
                        <a:rPr lang="cs-CZ" sz="2000" b="0" baseline="0" dirty="0">
                          <a:solidFill>
                            <a:srgbClr val="000099"/>
                          </a:solidFill>
                          <a:effectLst/>
                        </a:rPr>
                        <a:t>30 osob x 5 dní = 150 </a:t>
                      </a:r>
                      <a:r>
                        <a:rPr lang="cs-CZ" sz="2000" b="0" baseline="0" dirty="0" err="1">
                          <a:solidFill>
                            <a:srgbClr val="000099"/>
                          </a:solidFill>
                          <a:effectLst/>
                        </a:rPr>
                        <a:t>osobodní</a:t>
                      </a:r>
                      <a:r>
                        <a:rPr lang="cs-CZ" sz="2000" b="0" baseline="0" dirty="0">
                          <a:solidFill>
                            <a:srgbClr val="000099"/>
                          </a:solidFill>
                          <a:effectLst/>
                        </a:rPr>
                        <a:t> x 54 EUR = 8.100</a:t>
                      </a:r>
                      <a:r>
                        <a:rPr lang="cs-CZ" sz="2000" b="0" u="none" baseline="0" dirty="0">
                          <a:solidFill>
                            <a:srgbClr val="000099"/>
                          </a:solidFill>
                          <a:effectLst/>
                        </a:rPr>
                        <a:t> EUR + 40 EUR = </a:t>
                      </a:r>
                      <a:r>
                        <a:rPr lang="cs-CZ" sz="2000" b="1" u="sng" baseline="0" dirty="0">
                          <a:solidFill>
                            <a:srgbClr val="000099"/>
                          </a:solidFill>
                          <a:effectLst/>
                        </a:rPr>
                        <a:t>8.140 EUR (CZV při předložení žádosti)</a:t>
                      </a:r>
                    </a:p>
                    <a:p>
                      <a:pPr marL="0" lvl="0" indent="0" algn="just">
                        <a:lnSpc>
                          <a:spcPct val="100000"/>
                        </a:lnSpc>
                        <a:spcBef>
                          <a:spcPts val="200"/>
                        </a:spcBef>
                        <a:spcAft>
                          <a:spcPts val="200"/>
                        </a:spcAft>
                        <a:buFontTx/>
                        <a:buNone/>
                      </a:pPr>
                      <a:endParaRPr lang="cs-CZ" sz="2000" b="1" u="sng" baseline="0" dirty="0">
                        <a:solidFill>
                          <a:srgbClr val="000099"/>
                        </a:solidFill>
                        <a:effectLst/>
                      </a:endParaRPr>
                    </a:p>
                    <a:p>
                      <a:pPr marL="0" lvl="0" indent="0" algn="just">
                        <a:lnSpc>
                          <a:spcPct val="100000"/>
                        </a:lnSpc>
                        <a:spcBef>
                          <a:spcPts val="200"/>
                        </a:spcBef>
                        <a:spcAft>
                          <a:spcPts val="200"/>
                        </a:spcAft>
                        <a:buFontTx/>
                        <a:buNone/>
                      </a:pPr>
                      <a:r>
                        <a:rPr lang="cs-CZ" sz="2000" b="0" baseline="0" dirty="0">
                          <a:solidFill>
                            <a:srgbClr val="000099"/>
                          </a:solidFill>
                          <a:effectLst/>
                        </a:rPr>
                        <a:t>Skutečná účast 28 osob: 28 osob x 5 dní = 140 </a:t>
                      </a:r>
                      <a:r>
                        <a:rPr lang="cs-CZ" sz="2000" b="0" baseline="0" dirty="0" err="1">
                          <a:solidFill>
                            <a:srgbClr val="000099"/>
                          </a:solidFill>
                          <a:effectLst/>
                        </a:rPr>
                        <a:t>osobodní</a:t>
                      </a:r>
                      <a:r>
                        <a:rPr lang="cs-CZ" sz="2000" b="0" baseline="0" dirty="0">
                          <a:solidFill>
                            <a:srgbClr val="000099"/>
                          </a:solidFill>
                          <a:effectLst/>
                        </a:rPr>
                        <a:t> x 54 EUR = 7.560 </a:t>
                      </a:r>
                      <a:r>
                        <a:rPr lang="cs-CZ" sz="2000" b="0" u="none" baseline="0" dirty="0">
                          <a:solidFill>
                            <a:srgbClr val="000099"/>
                          </a:solidFill>
                          <a:effectLst/>
                        </a:rPr>
                        <a:t>EUR + 40 EUR = 7600</a:t>
                      </a:r>
                      <a:r>
                        <a:rPr lang="cs-CZ" sz="2000" b="1" u="sng" baseline="0" dirty="0">
                          <a:solidFill>
                            <a:srgbClr val="000099"/>
                          </a:solidFill>
                          <a:effectLst/>
                        </a:rPr>
                        <a:t> EUR (CZV při vyúčtování)</a:t>
                      </a:r>
                    </a:p>
                    <a:p>
                      <a:pPr marL="0" lvl="0" indent="0" algn="just">
                        <a:lnSpc>
                          <a:spcPct val="100000"/>
                        </a:lnSpc>
                        <a:spcBef>
                          <a:spcPts val="200"/>
                        </a:spcBef>
                        <a:spcAft>
                          <a:spcPts val="200"/>
                        </a:spcAft>
                        <a:buFontTx/>
                        <a:buNone/>
                      </a:pPr>
                      <a:endParaRPr lang="cs-CZ" sz="2000" baseline="0" dirty="0">
                        <a:solidFill>
                          <a:srgbClr val="000099"/>
                        </a:solidFill>
                        <a:effectLst/>
                      </a:endParaRPr>
                    </a:p>
                    <a:p>
                      <a:pPr marL="0" marR="0" lvl="0" indent="0" algn="just"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r>
                        <a:rPr lang="cs-CZ" sz="1600" b="1" kern="1200" dirty="0">
                          <a:solidFill>
                            <a:srgbClr val="000099"/>
                          </a:solidFill>
                          <a:effectLst/>
                          <a:latin typeface="+mn-lt"/>
                          <a:ea typeface="+mn-ea"/>
                          <a:cs typeface="+mn-cs"/>
                        </a:rPr>
                        <a:t>V projektové žádosti vždy uvádějte název každé akce, stručný popis akce, počet hodin trvání, počet účastníků s uvedením poměru českých a polských účastníků, místo konání akce včetně upřesnění, zda proběhne v interiéru nebo exteriéru a stručný rozpis, co bude účastníkům poskytnuto.</a:t>
                      </a:r>
                    </a:p>
                    <a:p>
                      <a:pPr marL="0" lvl="0" indent="0" algn="just">
                        <a:lnSpc>
                          <a:spcPct val="100000"/>
                        </a:lnSpc>
                        <a:spcBef>
                          <a:spcPts val="400"/>
                        </a:spcBef>
                        <a:spcAft>
                          <a:spcPts val="400"/>
                        </a:spcAft>
                        <a:buFont typeface="Wingdings" panose="05000000000000000000" pitchFamily="2" charset="2"/>
                        <a:buNone/>
                      </a:pPr>
                      <a:endParaRPr lang="cs-CZ" sz="1600" b="0" dirty="0">
                        <a:solidFill>
                          <a:srgbClr val="000099"/>
                        </a:solidFill>
                      </a:endParaRPr>
                    </a:p>
                    <a:p>
                      <a:pPr marL="0" lvl="0" indent="0" algn="l">
                        <a:lnSpc>
                          <a:spcPct val="100000"/>
                        </a:lnSpc>
                        <a:spcBef>
                          <a:spcPts val="400"/>
                        </a:spcBef>
                        <a:spcAft>
                          <a:spcPts val="400"/>
                        </a:spcAft>
                        <a:buFont typeface="Wingdings" panose="05000000000000000000" pitchFamily="2" charset="2"/>
                        <a:buNone/>
                      </a:pPr>
                      <a:endParaRPr lang="cs-CZ" sz="1600" b="0" dirty="0">
                        <a:solidFill>
                          <a:srgbClr val="000099"/>
                        </a:solidFill>
                      </a:endParaRPr>
                    </a:p>
                  </a:txBody>
                  <a:tcPr/>
                </a:tc>
                <a:tc>
                  <a:txBody>
                    <a:bodyPr/>
                    <a:lstStyle/>
                    <a:p>
                      <a:pPr marL="0" lvl="0" indent="0" algn="l">
                        <a:lnSpc>
                          <a:spcPct val="100000"/>
                        </a:lnSpc>
                        <a:spcBef>
                          <a:spcPts val="200"/>
                        </a:spcBef>
                        <a:spcAft>
                          <a:spcPts val="200"/>
                        </a:spcAft>
                        <a:buFontTx/>
                        <a:buNone/>
                      </a:pPr>
                      <a:endParaRPr lang="pl-PL" sz="2000" b="1" u="sng" baseline="0" noProof="0" dirty="0">
                        <a:solidFill>
                          <a:srgbClr val="FF6600"/>
                        </a:solidFill>
                        <a:effectLst/>
                      </a:endParaRPr>
                    </a:p>
                    <a:p>
                      <a:pPr marL="0" lvl="0" indent="0" algn="just">
                        <a:lnSpc>
                          <a:spcPct val="100000"/>
                        </a:lnSpc>
                        <a:spcBef>
                          <a:spcPts val="200"/>
                        </a:spcBef>
                        <a:spcAft>
                          <a:spcPts val="200"/>
                        </a:spcAft>
                        <a:buFontTx/>
                        <a:buNone/>
                      </a:pPr>
                      <a:r>
                        <a:rPr lang="pl-PL" sz="2000" b="1" u="sng" baseline="0" noProof="0" dirty="0">
                          <a:solidFill>
                            <a:srgbClr val="FF6600"/>
                          </a:solidFill>
                          <a:effectLst/>
                        </a:rPr>
                        <a:t>Przykład: </a:t>
                      </a:r>
                      <a:r>
                        <a:rPr lang="pl-PL" sz="2000" b="1" baseline="0" noProof="0" dirty="0">
                          <a:solidFill>
                            <a:srgbClr val="FF6600"/>
                          </a:solidFill>
                          <a:effectLst/>
                        </a:rPr>
                        <a:t>Pięciodniowy obóz dziecięcy PL-CZ </a:t>
                      </a:r>
                      <a:r>
                        <a:rPr lang="pl-PL" sz="2000" b="0" baseline="0" noProof="0" dirty="0">
                          <a:solidFill>
                            <a:srgbClr val="FF6600"/>
                          </a:solidFill>
                          <a:effectLst/>
                        </a:rPr>
                        <a:t>30 osób x 5 dni = 150 osobodni x 54 EUR = 8.100 EUR + 40 EUR =</a:t>
                      </a:r>
                      <a:r>
                        <a:rPr lang="pl-PL" sz="2000" baseline="0" noProof="0" dirty="0">
                          <a:solidFill>
                            <a:srgbClr val="FF6600"/>
                          </a:solidFill>
                          <a:effectLst/>
                        </a:rPr>
                        <a:t> </a:t>
                      </a:r>
                      <a:r>
                        <a:rPr lang="pl-PL" sz="2000" u="sng" baseline="0" noProof="0" dirty="0">
                          <a:solidFill>
                            <a:srgbClr val="FF6600"/>
                          </a:solidFill>
                          <a:effectLst/>
                        </a:rPr>
                        <a:t>8.140 EUR (CWK przy składaniu wniosku)</a:t>
                      </a:r>
                    </a:p>
                    <a:p>
                      <a:pPr marL="0" lvl="0" indent="0" algn="just">
                        <a:lnSpc>
                          <a:spcPct val="100000"/>
                        </a:lnSpc>
                        <a:spcBef>
                          <a:spcPts val="200"/>
                        </a:spcBef>
                        <a:spcAft>
                          <a:spcPts val="200"/>
                        </a:spcAft>
                        <a:buFontTx/>
                        <a:buNone/>
                      </a:pPr>
                      <a:endParaRPr lang="pl-PL" sz="2000" u="sng" baseline="0" noProof="0" dirty="0">
                        <a:solidFill>
                          <a:srgbClr val="FF6600"/>
                        </a:solidFill>
                        <a:effectLst/>
                      </a:endParaRPr>
                    </a:p>
                    <a:p>
                      <a:pPr marL="0" lvl="0" indent="0" algn="just">
                        <a:lnSpc>
                          <a:spcPct val="100000"/>
                        </a:lnSpc>
                        <a:spcBef>
                          <a:spcPts val="200"/>
                        </a:spcBef>
                        <a:spcAft>
                          <a:spcPts val="200"/>
                        </a:spcAft>
                        <a:buFontTx/>
                        <a:buNone/>
                      </a:pPr>
                      <a:r>
                        <a:rPr lang="pl-PL" sz="2000" b="0" baseline="0" noProof="0" dirty="0">
                          <a:solidFill>
                            <a:srgbClr val="FF6600"/>
                          </a:solidFill>
                          <a:effectLst/>
                        </a:rPr>
                        <a:t>Faktyczny udział 28 osób: 28 osób x 5 dni = 140 osobodni x 54 EUR = 7.560 EUR + 40 EUR = </a:t>
                      </a:r>
                      <a:r>
                        <a:rPr lang="pl-PL" sz="2000" b="1" u="sng" baseline="0" noProof="0" dirty="0">
                          <a:solidFill>
                            <a:srgbClr val="FF6600"/>
                          </a:solidFill>
                          <a:effectLst/>
                        </a:rPr>
                        <a:t>7.600 EUR (przy rozliczeniu)</a:t>
                      </a:r>
                    </a:p>
                    <a:p>
                      <a:pPr marL="0" lvl="0" indent="0" algn="l">
                        <a:lnSpc>
                          <a:spcPct val="100000"/>
                        </a:lnSpc>
                        <a:spcBef>
                          <a:spcPts val="400"/>
                        </a:spcBef>
                        <a:spcAft>
                          <a:spcPts val="400"/>
                        </a:spcAft>
                        <a:buFont typeface="Wingdings" panose="05000000000000000000" pitchFamily="2" charset="2"/>
                        <a:buNone/>
                      </a:pPr>
                      <a:endParaRPr lang="cs-CZ" sz="1600" b="0" dirty="0">
                        <a:solidFill>
                          <a:srgbClr val="FF6600"/>
                        </a:solidFill>
                      </a:endParaRPr>
                    </a:p>
                    <a:p>
                      <a:pPr marL="0" marR="0" lvl="0" indent="0" algn="just"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r>
                        <a:rPr lang="pl-PL" sz="1600" b="1" kern="1200" dirty="0">
                          <a:solidFill>
                            <a:srgbClr val="FF6600"/>
                          </a:solidFill>
                          <a:effectLst/>
                          <a:latin typeface="+mn-lt"/>
                          <a:ea typeface="+mn-ea"/>
                          <a:cs typeface="+mn-cs"/>
                        </a:rPr>
                        <a:t>We wniosku projektowym należy zawsze podać nazwę każdego wydarzenia, krótki opis wydarzenia, liczbę godzin trwania, liczbę uczestników z podziałem na uczestników czeskich i polskich, lokalizację wydarzenia, w tym to, czy odbędzie się ono w pomieszczeniu czy na zewnątrz, oraz krótki podział tego, co zostanie zapewnione uczestnikom.</a:t>
                      </a:r>
                      <a:endParaRPr lang="cs-CZ" sz="1600" b="0" dirty="0">
                        <a:solidFill>
                          <a:srgbClr val="FF6600"/>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4666004" y="5980055"/>
            <a:ext cx="3604136" cy="899892"/>
          </a:xfrm>
          <a:prstGeom prst="rect">
            <a:avLst/>
          </a:prstGeom>
        </p:spPr>
      </p:pic>
      <p:sp>
        <p:nvSpPr>
          <p:cNvPr id="5" name="Zástupný symbol pro číslo snímku 4">
            <a:extLst>
              <a:ext uri="{FF2B5EF4-FFF2-40B4-BE49-F238E27FC236}">
                <a16:creationId xmlns:a16="http://schemas.microsoft.com/office/drawing/2014/main" id="{9E9ED0A5-4082-48CB-857D-0F20F6484F2C}"/>
              </a:ext>
            </a:extLst>
          </p:cNvPr>
          <p:cNvSpPr>
            <a:spLocks noGrp="1"/>
          </p:cNvSpPr>
          <p:nvPr>
            <p:ph type="sldNum" sz="quarter" idx="12"/>
          </p:nvPr>
        </p:nvSpPr>
        <p:spPr/>
        <p:txBody>
          <a:bodyPr/>
          <a:lstStyle/>
          <a:p>
            <a:fld id="{92860EB2-85D9-40DF-A6A9-558CCE481E13}" type="slidenum">
              <a:rPr lang="cs-CZ" smtClean="0"/>
              <a:t>31</a:t>
            </a:fld>
            <a:endParaRPr lang="cs-CZ"/>
          </a:p>
        </p:txBody>
      </p:sp>
    </p:spTree>
    <p:extLst>
      <p:ext uri="{BB962C8B-B14F-4D97-AF65-F5344CB8AC3E}">
        <p14:creationId xmlns:p14="http://schemas.microsoft.com/office/powerpoint/2010/main" val="3804819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024ABC70-36C6-423F-9167-F1091522F132}"/>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82E0A3CB-0A39-46F2-A1CF-146B2D0DD969}"/>
              </a:ext>
            </a:extLst>
          </p:cNvPr>
          <p:cNvPicPr>
            <a:picLocks noChangeAspect="1"/>
          </p:cNvPicPr>
          <p:nvPr/>
        </p:nvPicPr>
        <p:blipFill>
          <a:blip r:embed="rId3"/>
          <a:stretch>
            <a:fillRect/>
          </a:stretch>
        </p:blipFill>
        <p:spPr>
          <a:xfrm>
            <a:off x="1400265" y="5361618"/>
            <a:ext cx="1144648" cy="1144648"/>
          </a:xfrm>
          <a:prstGeom prst="rect">
            <a:avLst/>
          </a:prstGeom>
        </p:spPr>
      </p:pic>
      <p:pic>
        <p:nvPicPr>
          <p:cNvPr id="15" name="Obrázek 14">
            <a:extLst>
              <a:ext uri="{FF2B5EF4-FFF2-40B4-BE49-F238E27FC236}">
                <a16:creationId xmlns:a16="http://schemas.microsoft.com/office/drawing/2014/main" id="{E291C700-F50D-440E-859B-E64B143B21B8}"/>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D56562DF-4C70-4304-A3A5-EA41C60272BC}"/>
              </a:ext>
            </a:extLst>
          </p:cNvPr>
          <p:cNvPicPr>
            <a:picLocks noChangeAspect="1"/>
          </p:cNvPicPr>
          <p:nvPr/>
        </p:nvPicPr>
        <p:blipFill>
          <a:blip r:embed="rId5"/>
          <a:stretch>
            <a:fillRect/>
          </a:stretch>
        </p:blipFill>
        <p:spPr>
          <a:xfrm>
            <a:off x="10959173"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666974453"/>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algn="ctr"/>
                      <a:endParaRPr lang="cs-CZ" altLang="cs-CZ" sz="1600" b="1" dirty="0">
                        <a:solidFill>
                          <a:srgbClr val="000099"/>
                        </a:solidFill>
                        <a:effectLst>
                          <a:outerShdw blurRad="38100" dist="38100" dir="2700000" algn="tl">
                            <a:srgbClr val="000000">
                              <a:alpha val="43137"/>
                            </a:srgbClr>
                          </a:outerShdw>
                        </a:effectLst>
                      </a:endParaRPr>
                    </a:p>
                    <a:p>
                      <a:pPr marL="285750" marR="0" lvl="0" indent="-285750" algn="just" defTabSz="914400" rtl="0" eaLnBrk="1" fontAlgn="auto" latinLnBrk="0" hangingPunct="1">
                        <a:lnSpc>
                          <a:spcPct val="100000"/>
                        </a:lnSpc>
                        <a:spcBef>
                          <a:spcPts val="400"/>
                        </a:spcBef>
                        <a:spcAft>
                          <a:spcPts val="400"/>
                        </a:spcAft>
                        <a:buClrTx/>
                        <a:buSzTx/>
                        <a:buFont typeface="Wingdings" panose="05000000000000000000" pitchFamily="2" charset="2"/>
                        <a:buChar char="Ø"/>
                        <a:tabLst/>
                        <a:defRPr/>
                      </a:pPr>
                      <a:r>
                        <a:rPr lang="cs-CZ" sz="1600" b="0" dirty="0">
                          <a:solidFill>
                            <a:srgbClr val="000099"/>
                          </a:solidFill>
                        </a:rPr>
                        <a:t>V rámci závěrečného dokladování tak již </a:t>
                      </a:r>
                      <a:r>
                        <a:rPr lang="cs-CZ" sz="1600" b="0" dirty="0">
                          <a:solidFill>
                            <a:srgbClr val="000099"/>
                          </a:solidFill>
                          <a:effectLst>
                            <a:outerShdw blurRad="38100" dist="38100" dir="2700000" algn="tl">
                              <a:srgbClr val="000000">
                                <a:alpha val="43137"/>
                              </a:srgbClr>
                            </a:outerShdw>
                          </a:effectLst>
                        </a:rPr>
                        <a:t>nebudou předkládány a kontrolovány konkrétní účetní doklady</a:t>
                      </a:r>
                      <a:endParaRPr lang="cs-CZ" sz="1600" b="0" dirty="0">
                        <a:solidFill>
                          <a:srgbClr val="000099"/>
                        </a:solidFill>
                      </a:endParaRPr>
                    </a:p>
                    <a:p>
                      <a:pPr marL="285750" lvl="0" indent="-285750" algn="just">
                        <a:lnSpc>
                          <a:spcPct val="100000"/>
                        </a:lnSpc>
                        <a:spcBef>
                          <a:spcPts val="400"/>
                        </a:spcBef>
                        <a:spcAft>
                          <a:spcPts val="400"/>
                        </a:spcAft>
                        <a:buFont typeface="Wingdings" panose="05000000000000000000" pitchFamily="2" charset="2"/>
                        <a:buChar char="Ø"/>
                      </a:pPr>
                      <a:r>
                        <a:rPr lang="cs-CZ" sz="1600" b="0" dirty="0">
                          <a:solidFill>
                            <a:srgbClr val="000099"/>
                          </a:solidFill>
                        </a:rPr>
                        <a:t>V průběhu realizace projektu bude Správcem ověřováno, že je projekt realizován podle schválené projektové žádosti - </a:t>
                      </a:r>
                      <a:r>
                        <a:rPr lang="cs-CZ" sz="1600" b="0" dirty="0">
                          <a:solidFill>
                            <a:srgbClr val="000099"/>
                          </a:solidFill>
                          <a:effectLst>
                            <a:outerShdw blurRad="38100" dist="38100" dir="2700000" algn="tl">
                              <a:srgbClr val="000000">
                                <a:alpha val="43137"/>
                              </a:srgbClr>
                            </a:outerShdw>
                          </a:effectLst>
                        </a:rPr>
                        <a:t>kontroly na místě</a:t>
                      </a:r>
                    </a:p>
                    <a:p>
                      <a:pPr marL="285750" lvl="0" indent="-285750" algn="just">
                        <a:lnSpc>
                          <a:spcPct val="100000"/>
                        </a:lnSpc>
                        <a:spcBef>
                          <a:spcPts val="400"/>
                        </a:spcBef>
                        <a:spcAft>
                          <a:spcPts val="400"/>
                        </a:spcAft>
                        <a:buFont typeface="Wingdings" panose="05000000000000000000" pitchFamily="2" charset="2"/>
                        <a:buChar char="Ø"/>
                      </a:pPr>
                      <a:r>
                        <a:rPr lang="cs-CZ" sz="1600" b="0" dirty="0">
                          <a:solidFill>
                            <a:srgbClr val="000099"/>
                          </a:solidFill>
                        </a:rPr>
                        <a:t>V průběhu kontroly závěrečného dokladování po ukončení realizace projektu bude Správcem ověřováno, že byl projekt realizován podle schválené projektové žádosti - </a:t>
                      </a:r>
                      <a:r>
                        <a:rPr lang="cs-CZ" sz="1600" b="0" dirty="0">
                          <a:solidFill>
                            <a:srgbClr val="000099"/>
                          </a:solidFill>
                          <a:effectLst>
                            <a:outerShdw blurRad="38100" dist="38100" dir="2700000" algn="tl">
                              <a:srgbClr val="000000">
                                <a:alpha val="43137"/>
                              </a:srgbClr>
                            </a:outerShdw>
                          </a:effectLst>
                        </a:rPr>
                        <a:t>doložení podrobné závěrečné zprávy a dalších podpůrných dokumentů, prezenčních listin, fotodokumentace, publicity, apod.</a:t>
                      </a: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endParaRPr kumimoji="0" lang="pl-PL" altLang="cs-CZ" sz="2200" b="1" i="0" u="sng" strike="noStrike" kern="1200" cap="none" spc="0" normalizeH="0" baseline="0" dirty="0">
                        <a:ln>
                          <a:noFill/>
                        </a:ln>
                        <a:solidFill>
                          <a:srgbClr val="FF6600"/>
                        </a:solidFill>
                        <a:effectLst>
                          <a:outerShdw blurRad="38100" dist="38100" dir="2700000" algn="tl">
                            <a:srgbClr val="000000">
                              <a:alpha val="43137"/>
                            </a:srgbClr>
                          </a:outerShdw>
                        </a:effectLst>
                        <a:uLnTx/>
                        <a:uFillTx/>
                        <a:latin typeface="+mn-lt"/>
                        <a:ea typeface="+mn-ea"/>
                        <a:cs typeface="+mn-cs"/>
                      </a:endParaRPr>
                    </a:p>
                    <a:p>
                      <a:pPr algn="ctr"/>
                      <a:endParaRPr kumimoji="0" lang="pl-PL" sz="1600" b="0" i="0" u="none" strike="noStrike" kern="1200" cap="none" spc="0" normalizeH="0" baseline="0" noProof="0" dirty="0">
                        <a:ln>
                          <a:noFill/>
                        </a:ln>
                        <a:solidFill>
                          <a:srgbClr val="FF6600"/>
                        </a:solidFill>
                        <a:uLnTx/>
                        <a:uFillTx/>
                        <a:latin typeface="+mn-lt"/>
                        <a:ea typeface="+mn-ea"/>
                        <a:cs typeface="+mn-cs"/>
                      </a:endParaRPr>
                    </a:p>
                    <a:p>
                      <a:pPr marL="285750" marR="0" lvl="0" indent="-285750" algn="just" defTabSz="914400" rtl="0" eaLnBrk="1" fontAlgn="auto" latinLnBrk="0" hangingPunct="1">
                        <a:lnSpc>
                          <a:spcPct val="100000"/>
                        </a:lnSpc>
                        <a:spcBef>
                          <a:spcPts val="400"/>
                        </a:spcBef>
                        <a:spcAft>
                          <a:spcPts val="400"/>
                        </a:spcAft>
                        <a:buClrTx/>
                        <a:buSzTx/>
                        <a:buFont typeface="Wingdings" panose="05000000000000000000" pitchFamily="2" charset="2"/>
                        <a:buChar char="Ø"/>
                        <a:tabLst/>
                        <a:defRPr/>
                      </a:pPr>
                      <a:r>
                        <a:rPr kumimoji="0" lang="pl-PL" sz="1600" b="0" i="0" u="none" strike="noStrike" kern="1200" cap="none" spc="0" normalizeH="0" baseline="0" noProof="0" dirty="0">
                          <a:ln>
                            <a:noFill/>
                          </a:ln>
                          <a:solidFill>
                            <a:srgbClr val="FF6600"/>
                          </a:solidFill>
                          <a:uLnTx/>
                          <a:uFillTx/>
                          <a:latin typeface="+mn-lt"/>
                          <a:ea typeface="+mn-ea"/>
                          <a:cs typeface="+mn-cs"/>
                        </a:rPr>
                        <a:t>w ramach dokumentacji końcowej </a:t>
                      </a:r>
                      <a:r>
                        <a:rPr kumimoji="0" lang="pl-PL" sz="16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rPr>
                        <a:t>nie będzie konieczności składania i sprawdzania konkretnych dokumentów księgowych</a:t>
                      </a:r>
                      <a:endParaRPr kumimoji="0" lang="pl-PL" sz="1600" b="0" i="0" u="none" strike="noStrike" kern="1200" cap="none" spc="0" normalizeH="0" baseline="0" noProof="0" dirty="0">
                        <a:ln>
                          <a:noFill/>
                        </a:ln>
                        <a:solidFill>
                          <a:srgbClr val="FF6600"/>
                        </a:solidFill>
                        <a:uLnTx/>
                        <a:uFillTx/>
                        <a:latin typeface="+mn-lt"/>
                        <a:ea typeface="+mn-ea"/>
                        <a:cs typeface="+mn-cs"/>
                      </a:endParaRPr>
                    </a:p>
                    <a:p>
                      <a:pPr marL="285750" lvl="0" indent="-285750" algn="just">
                        <a:lnSpc>
                          <a:spcPct val="100000"/>
                        </a:lnSpc>
                        <a:spcBef>
                          <a:spcPts val="400"/>
                        </a:spcBef>
                        <a:spcAft>
                          <a:spcPts val="400"/>
                        </a:spcAft>
                        <a:buFont typeface="Wingdings" panose="05000000000000000000" pitchFamily="2" charset="2"/>
                        <a:buChar char="Ø"/>
                      </a:pPr>
                      <a:r>
                        <a:rPr kumimoji="0" lang="pl-PL" sz="1600" b="0" i="0" u="none" strike="noStrike" kern="1200" cap="none" spc="0" normalizeH="0" baseline="0" noProof="0" dirty="0">
                          <a:ln>
                            <a:noFill/>
                          </a:ln>
                          <a:solidFill>
                            <a:srgbClr val="FF6600"/>
                          </a:solidFill>
                          <a:uLnTx/>
                          <a:uFillTx/>
                          <a:latin typeface="+mn-lt"/>
                          <a:ea typeface="+mn-ea"/>
                          <a:cs typeface="+mn-cs"/>
                        </a:rPr>
                        <a:t>W trakcie realizacji projektu Zarządzający będzie weryfikował, czy projekt jest realizowany zgodnie z zatwierdzonym wnioskiem projektowym – </a:t>
                      </a:r>
                      <a:r>
                        <a:rPr kumimoji="0" lang="pl-PL" sz="16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rPr>
                        <a:t>wizyty monitorujące</a:t>
                      </a:r>
                    </a:p>
                    <a:p>
                      <a:pPr marL="285750" lvl="0" indent="-285750" algn="just">
                        <a:lnSpc>
                          <a:spcPct val="100000"/>
                        </a:lnSpc>
                        <a:spcBef>
                          <a:spcPts val="400"/>
                        </a:spcBef>
                        <a:spcAft>
                          <a:spcPts val="400"/>
                        </a:spcAft>
                        <a:buFont typeface="Wingdings" panose="05000000000000000000" pitchFamily="2" charset="2"/>
                        <a:buChar char="Ø"/>
                      </a:pPr>
                      <a:r>
                        <a:rPr kumimoji="0" lang="pl-PL" sz="1600" b="0" i="0" u="none" strike="noStrike" kern="1200" cap="none" spc="0" normalizeH="0" baseline="0" noProof="0" dirty="0">
                          <a:ln>
                            <a:noFill/>
                          </a:ln>
                          <a:solidFill>
                            <a:srgbClr val="FF6600"/>
                          </a:solidFill>
                          <a:uLnTx/>
                          <a:uFillTx/>
                          <a:latin typeface="+mn-lt"/>
                          <a:ea typeface="+mn-ea"/>
                          <a:cs typeface="+mn-cs"/>
                        </a:rPr>
                        <a:t>W trakcie kontroli dokumentacji końcowej po zakończeniu realizacji projektu Zarządzający będzie weryfikować, czy projekt został zrealizowany zgodnie z zatwierdzonym wnioskiem projektowym na </a:t>
                      </a:r>
                      <a:r>
                        <a:rPr kumimoji="0" lang="pl-PL" sz="1600" b="0"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rPr>
                        <a:t>podstawie szczegółowego raportu końcowego i innych dokumentów pomocniczych: list obecności, dokumentacji zdjęciowej, promocji, itp.</a:t>
                      </a:r>
                      <a:endParaRPr lang="pl-PL" sz="1600" b="0" dirty="0">
                        <a:solidFill>
                          <a:srgbClr val="000099"/>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98A9AAC2-C5E1-46C8-BDCE-CEE9910DBD63}"/>
              </a:ext>
            </a:extLst>
          </p:cNvPr>
          <p:cNvSpPr>
            <a:spLocks noGrp="1"/>
          </p:cNvSpPr>
          <p:nvPr>
            <p:ph type="sldNum" sz="quarter" idx="12"/>
          </p:nvPr>
        </p:nvSpPr>
        <p:spPr/>
        <p:txBody>
          <a:bodyPr/>
          <a:lstStyle/>
          <a:p>
            <a:fld id="{92860EB2-85D9-40DF-A6A9-558CCE481E13}" type="slidenum">
              <a:rPr lang="cs-CZ" smtClean="0"/>
              <a:t>32</a:t>
            </a:fld>
            <a:endParaRPr lang="cs-CZ"/>
          </a:p>
        </p:txBody>
      </p:sp>
    </p:spTree>
    <p:extLst>
      <p:ext uri="{BB962C8B-B14F-4D97-AF65-F5344CB8AC3E}">
        <p14:creationId xmlns:p14="http://schemas.microsoft.com/office/powerpoint/2010/main" val="1123280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306CE04-9580-48C6-A124-7EF8B2CDCE36}"/>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5901099A-58EF-44AF-83B0-AE1CE8B4EADE}"/>
              </a:ext>
            </a:extLst>
          </p:cNvPr>
          <p:cNvPicPr>
            <a:picLocks noChangeAspect="1"/>
          </p:cNvPicPr>
          <p:nvPr/>
        </p:nvPicPr>
        <p:blipFill>
          <a:blip r:embed="rId3"/>
          <a:stretch>
            <a:fillRect/>
          </a:stretch>
        </p:blipFill>
        <p:spPr>
          <a:xfrm>
            <a:off x="1328880" y="5336188"/>
            <a:ext cx="1144648" cy="1144648"/>
          </a:xfrm>
          <a:prstGeom prst="rect">
            <a:avLst/>
          </a:prstGeom>
        </p:spPr>
      </p:pic>
      <p:pic>
        <p:nvPicPr>
          <p:cNvPr id="15" name="Obrázek 14">
            <a:extLst>
              <a:ext uri="{FF2B5EF4-FFF2-40B4-BE49-F238E27FC236}">
                <a16:creationId xmlns:a16="http://schemas.microsoft.com/office/drawing/2014/main" id="{A271A193-BEFC-4835-9075-FB52687241BE}"/>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42A986FC-CE61-47FC-AE3E-D14070A95550}"/>
              </a:ext>
            </a:extLst>
          </p:cNvPr>
          <p:cNvPicPr>
            <a:picLocks noChangeAspect="1"/>
          </p:cNvPicPr>
          <p:nvPr/>
        </p:nvPicPr>
        <p:blipFill>
          <a:blip r:embed="rId5"/>
          <a:stretch>
            <a:fillRect/>
          </a:stretch>
        </p:blipFill>
        <p:spPr>
          <a:xfrm>
            <a:off x="10868577" y="53720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59176160"/>
              </p:ext>
            </p:extLst>
          </p:nvPr>
        </p:nvGraphicFramePr>
        <p:xfrm>
          <a:off x="532660" y="1033801"/>
          <a:ext cx="11268537" cy="4257143"/>
        </p:xfrm>
        <a:graphic>
          <a:graphicData uri="http://schemas.openxmlformats.org/drawingml/2006/table">
            <a:tbl>
              <a:tblPr firstRow="1" bandRow="1">
                <a:tableStyleId>{3B4B98B0-60AC-42C2-AFA5-B58CD77FA1E5}</a:tableStyleId>
              </a:tblPr>
              <a:tblGrid>
                <a:gridCol w="5413252">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cs-CZ" sz="1700" b="1" u="sng" cap="small" baseline="0" dirty="0">
                          <a:solidFill>
                            <a:srgbClr val="000099"/>
                          </a:solidFill>
                          <a:effectLst/>
                        </a:rPr>
                        <a:t>Akce Pro Širokou Cílovou Skupinu a Ostatní Malé Projekty:</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cs-CZ" sz="1600" b="1" u="none" cap="small" baseline="0" dirty="0">
                        <a:solidFill>
                          <a:srgbClr val="FF0000"/>
                        </a:solidFill>
                        <a:effectLst/>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cs-CZ" sz="1600" b="1" u="none" cap="small" baseline="0" dirty="0">
                          <a:solidFill>
                            <a:srgbClr val="FF0000"/>
                          </a:solidFill>
                          <a:effectLst/>
                        </a:rPr>
                        <a:t>Akce musí být bezplatně přístupné Široké veřejnosti! </a:t>
                      </a:r>
                    </a:p>
                    <a:p>
                      <a:pPr marL="0" lvl="1" indent="0">
                        <a:spcBef>
                          <a:spcPts val="600"/>
                        </a:spcBef>
                        <a:spcAft>
                          <a:spcPts val="0"/>
                        </a:spcAft>
                        <a:buFont typeface="Arial" panose="020B0604020202020204" pitchFamily="34" charset="0"/>
                        <a:buNone/>
                      </a:pPr>
                      <a:r>
                        <a:rPr lang="cs-CZ" sz="1600" b="0" dirty="0">
                          <a:solidFill>
                            <a:srgbClr val="000099"/>
                          </a:solidFill>
                        </a:rPr>
                        <a:t>Žadatel</a:t>
                      </a:r>
                      <a:r>
                        <a:rPr lang="cs-CZ" sz="1600" b="0" baseline="0" dirty="0">
                          <a:solidFill>
                            <a:srgbClr val="000099"/>
                          </a:solidFill>
                        </a:rPr>
                        <a:t> předkládá s projektovou žádostí detailní návrh rozpočtu</a:t>
                      </a:r>
                      <a:r>
                        <a:rPr lang="cs-CZ" sz="1600" b="0" dirty="0">
                          <a:solidFill>
                            <a:srgbClr val="000099"/>
                          </a:solidFill>
                        </a:rPr>
                        <a:t> (tzv. draft budget) </a:t>
                      </a: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pro dvě kategorie nákladů: </a:t>
                      </a:r>
                    </a:p>
                    <a:p>
                      <a:pPr marL="342900" lvl="1" indent="-342900">
                        <a:spcBef>
                          <a:spcPts val="600"/>
                        </a:spcBef>
                        <a:spcAft>
                          <a:spcPts val="0"/>
                        </a:spcAft>
                        <a:buFont typeface="Arial" panose="020B0604020202020204" pitchFamily="34" charset="0"/>
                        <a:buAutoNum type="arabicPeriod"/>
                      </a:pPr>
                      <a:r>
                        <a:rPr kumimoji="0" lang="cs-CZ" sz="1600" b="1" i="0" u="none" strike="noStrike" kern="1200" cap="none" spc="0" normalizeH="0" baseline="0" noProof="0" dirty="0">
                          <a:ln>
                            <a:noFill/>
                          </a:ln>
                          <a:solidFill>
                            <a:srgbClr val="000099"/>
                          </a:solidFill>
                          <a:effectLst/>
                          <a:uLnTx/>
                          <a:uFillTx/>
                          <a:latin typeface="+mn-lt"/>
                          <a:ea typeface="+mn-ea"/>
                          <a:cs typeface="Arial" pitchFamily="34" charset="0"/>
                        </a:rPr>
                        <a:t>externí služby </a:t>
                      </a:r>
                    </a:p>
                    <a:p>
                      <a:pPr marL="342900" lvl="1" indent="-342900" algn="just">
                        <a:spcBef>
                          <a:spcPts val="600"/>
                        </a:spcBef>
                        <a:spcAft>
                          <a:spcPts val="0"/>
                        </a:spcAft>
                        <a:buFont typeface="Arial" panose="020B0604020202020204" pitchFamily="34" charset="0"/>
                        <a:buAutoNum type="arabicPeriod"/>
                      </a:pPr>
                      <a:r>
                        <a:rPr kumimoji="0" lang="cs-CZ" sz="1600" b="1" i="0" u="none" strike="noStrike" kern="1200" cap="none" spc="0" normalizeH="0" baseline="0" noProof="0" dirty="0">
                          <a:ln>
                            <a:noFill/>
                          </a:ln>
                          <a:solidFill>
                            <a:srgbClr val="000099"/>
                          </a:solidFill>
                          <a:effectLst/>
                          <a:uLnTx/>
                          <a:uFillTx/>
                          <a:latin typeface="+mn-lt"/>
                          <a:ea typeface="+mn-ea"/>
                          <a:cs typeface="Arial" pitchFamily="34" charset="0"/>
                        </a:rPr>
                        <a:t>vybavení</a:t>
                      </a:r>
                    </a:p>
                    <a:p>
                      <a:pPr marL="0" lvl="1" indent="0" algn="just">
                        <a:spcBef>
                          <a:spcPts val="600"/>
                        </a:spcBef>
                        <a:spcAft>
                          <a:spcPts val="0"/>
                        </a:spcAft>
                        <a:buFont typeface="Arial" panose="020B0604020202020204" pitchFamily="34" charset="0"/>
                        <a:buNone/>
                      </a:pP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Ostatní kategorie nákladů se stanoví formou paušálů z těchto dvou kontrolovaných kategorií:</a:t>
                      </a:r>
                    </a:p>
                    <a:p>
                      <a:pPr marL="0" lvl="1" indent="0" algn="just">
                        <a:spcBef>
                          <a:spcPts val="600"/>
                        </a:spcBef>
                        <a:spcAft>
                          <a:spcPts val="0"/>
                        </a:spcAft>
                        <a:buFont typeface="Arial" panose="020B0604020202020204" pitchFamily="34" charset="0"/>
                        <a:buNone/>
                      </a:pPr>
                      <a:r>
                        <a:rPr kumimoji="0" lang="cs-CZ" sz="1600" b="1" i="0" u="none" strike="noStrike" kern="1200" cap="none" spc="0" normalizeH="0" baseline="0" noProof="0" dirty="0">
                          <a:ln>
                            <a:noFill/>
                          </a:ln>
                          <a:solidFill>
                            <a:srgbClr val="000099"/>
                          </a:solidFill>
                          <a:effectLst/>
                          <a:uLnTx/>
                          <a:uFillTx/>
                          <a:latin typeface="+mn-lt"/>
                          <a:ea typeface="+mn-ea"/>
                          <a:cs typeface="Arial" pitchFamily="34" charset="0"/>
                        </a:rPr>
                        <a:t>20% personální náklady </a:t>
                      </a: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a následně z toho: 15% administrativní náklady a 15% cestovné</a:t>
                      </a: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algn="l"/>
                      <a:r>
                        <a:rPr lang="pl-PL" sz="1700" b="1" u="sng" cap="small" baseline="0" dirty="0">
                          <a:solidFill>
                            <a:srgbClr val="FF6600"/>
                          </a:solidFill>
                          <a:effectLst/>
                        </a:rPr>
                        <a:t>Działania Dla Szerokiej Grupy DoceloweJ I PozostaŁe maŁe projekty:</a:t>
                      </a:r>
                    </a:p>
                    <a:p>
                      <a:pPr marL="0" marR="0" lvl="0" indent="0" algn="l" defTabSz="914400" rtl="0" eaLnBrk="1" fontAlgn="auto" latinLnBrk="0" hangingPunct="1">
                        <a:lnSpc>
                          <a:spcPct val="100000"/>
                        </a:lnSpc>
                        <a:spcBef>
                          <a:spcPts val="0"/>
                        </a:spcBef>
                        <a:spcAft>
                          <a:spcPts val="0"/>
                        </a:spcAft>
                        <a:buClrTx/>
                        <a:buSzTx/>
                        <a:buFontTx/>
                        <a:buNone/>
                        <a:tabLst/>
                        <a:defRPr/>
                      </a:pPr>
                      <a:r>
                        <a:rPr lang="pl-PL" altLang="cs-CZ" sz="1600" b="1" u="none" cap="small">
                          <a:solidFill>
                            <a:srgbClr val="FF0000"/>
                          </a:solidFill>
                          <a:effectLst/>
                        </a:rPr>
                        <a:t>Wydarzenie </a:t>
                      </a:r>
                      <a:r>
                        <a:rPr lang="pl-PL" altLang="cs-CZ" sz="1600" b="1" u="none" cap="small" dirty="0">
                          <a:solidFill>
                            <a:srgbClr val="FF0000"/>
                          </a:solidFill>
                          <a:effectLst/>
                        </a:rPr>
                        <a:t>musi być dostępne dla szerokiej publiczności bezpłatnie!</a:t>
                      </a:r>
                      <a:endParaRPr lang="pl-PL" sz="1300" b="0" baseline="0" dirty="0">
                        <a:solidFill>
                          <a:srgbClr val="FF6600"/>
                        </a:solidFill>
                      </a:endParaRPr>
                    </a:p>
                    <a:p>
                      <a:pPr marL="0" lvl="1" indent="0" algn="just">
                        <a:spcBef>
                          <a:spcPts val="600"/>
                        </a:spcBef>
                        <a:spcAft>
                          <a:spcPts val="0"/>
                        </a:spcAft>
                        <a:buFont typeface="Arial" panose="020B0604020202020204" pitchFamily="34" charset="0"/>
                        <a:buNone/>
                      </a:pPr>
                      <a:r>
                        <a:rPr lang="pl-PL" sz="1600" b="0" baseline="0" dirty="0">
                          <a:solidFill>
                            <a:srgbClr val="FF6600"/>
                          </a:solidFill>
                        </a:rPr>
                        <a:t>Wnioskodawca do wniosku projektowego załącza szczegółowy projekt budżetu (tzw. draft budget) </a:t>
                      </a: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dla dwóch kategorii kosztów: </a:t>
                      </a:r>
                    </a:p>
                    <a:p>
                      <a:pPr marL="342900" lvl="1" indent="-342900" algn="just">
                        <a:spcBef>
                          <a:spcPts val="600"/>
                        </a:spcBef>
                        <a:spcAft>
                          <a:spcPts val="0"/>
                        </a:spcAft>
                        <a:buFont typeface="Arial" panose="020B0604020202020204" pitchFamily="34" charset="0"/>
                        <a:buAutoNum type="arabicPeriod"/>
                      </a:pP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usług zewnętrznych</a:t>
                      </a:r>
                    </a:p>
                    <a:p>
                      <a:pPr marL="342900" lvl="1" indent="-342900" algn="just">
                        <a:spcBef>
                          <a:spcPts val="600"/>
                        </a:spcBef>
                        <a:spcAft>
                          <a:spcPts val="0"/>
                        </a:spcAft>
                        <a:buFont typeface="Arial" panose="020B0604020202020204" pitchFamily="34" charset="0"/>
                        <a:buAutoNum type="arabicPeriod"/>
                      </a:pP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wyposażenia</a:t>
                      </a:r>
                    </a:p>
                    <a:p>
                      <a:pPr marL="0" lvl="1" indent="0" algn="just">
                        <a:spcBef>
                          <a:spcPts val="600"/>
                        </a:spcBef>
                        <a:spcAft>
                          <a:spcPts val="0"/>
                        </a:spcAft>
                        <a:buFont typeface="Arial" panose="020B0604020202020204" pitchFamily="34" charset="0"/>
                        <a:buNone/>
                      </a:pP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Pozostałe kategorie kosztów ustalone będą w formie ryczałtów z tych dwóch podlegających kontroli kategorii:</a:t>
                      </a:r>
                    </a:p>
                    <a:p>
                      <a:pPr marL="0" lvl="1" indent="0" algn="just">
                        <a:spcBef>
                          <a:spcPts val="600"/>
                        </a:spcBef>
                        <a:spcAft>
                          <a:spcPts val="0"/>
                        </a:spcAft>
                        <a:buFont typeface="Arial" panose="020B0604020202020204" pitchFamily="34" charset="0"/>
                        <a:buNone/>
                      </a:pP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20% kosztów personelu </a:t>
                      </a: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a następnie z kosztów personelu: </a:t>
                      </a: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15% koszty administracyjne i 15% koszty podróży</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8" name="Obrázek 17" descr="Obsah obrázku text&#10;&#10;Popis byl vytvořen automaticky">
            <a:extLst>
              <a:ext uri="{FF2B5EF4-FFF2-40B4-BE49-F238E27FC236}">
                <a16:creationId xmlns:a16="http://schemas.microsoft.com/office/drawing/2014/main" id="{5C1153C6-F90C-46F1-960F-29B2BF61BB45}"/>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19A15342-1D49-4ACE-80AB-6EB9A7DD47D8}"/>
              </a:ext>
            </a:extLst>
          </p:cNvPr>
          <p:cNvSpPr>
            <a:spLocks noGrp="1"/>
          </p:cNvSpPr>
          <p:nvPr>
            <p:ph type="sldNum" sz="quarter" idx="12"/>
          </p:nvPr>
        </p:nvSpPr>
        <p:spPr/>
        <p:txBody>
          <a:bodyPr/>
          <a:lstStyle/>
          <a:p>
            <a:fld id="{92860EB2-85D9-40DF-A6A9-558CCE481E13}" type="slidenum">
              <a:rPr lang="cs-CZ" smtClean="0"/>
              <a:t>33</a:t>
            </a:fld>
            <a:endParaRPr lang="cs-CZ"/>
          </a:p>
        </p:txBody>
      </p:sp>
    </p:spTree>
    <p:extLst>
      <p:ext uri="{BB962C8B-B14F-4D97-AF65-F5344CB8AC3E}">
        <p14:creationId xmlns:p14="http://schemas.microsoft.com/office/powerpoint/2010/main" val="4178723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306CE04-9580-48C6-A124-7EF8B2CDCE36}"/>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5901099A-58EF-44AF-83B0-AE1CE8B4EADE}"/>
              </a:ext>
            </a:extLst>
          </p:cNvPr>
          <p:cNvPicPr>
            <a:picLocks noChangeAspect="1"/>
          </p:cNvPicPr>
          <p:nvPr/>
        </p:nvPicPr>
        <p:blipFill>
          <a:blip r:embed="rId3"/>
          <a:stretch>
            <a:fillRect/>
          </a:stretch>
        </p:blipFill>
        <p:spPr>
          <a:xfrm>
            <a:off x="1328880" y="5384462"/>
            <a:ext cx="1144648" cy="1144648"/>
          </a:xfrm>
          <a:prstGeom prst="rect">
            <a:avLst/>
          </a:prstGeom>
        </p:spPr>
      </p:pic>
      <p:pic>
        <p:nvPicPr>
          <p:cNvPr id="15" name="Obrázek 14">
            <a:extLst>
              <a:ext uri="{FF2B5EF4-FFF2-40B4-BE49-F238E27FC236}">
                <a16:creationId xmlns:a16="http://schemas.microsoft.com/office/drawing/2014/main" id="{A271A193-BEFC-4835-9075-FB52687241BE}"/>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42A986FC-CE61-47FC-AE3E-D14070A95550}"/>
              </a:ext>
            </a:extLst>
          </p:cNvPr>
          <p:cNvPicPr>
            <a:picLocks noChangeAspect="1"/>
          </p:cNvPicPr>
          <p:nvPr/>
        </p:nvPicPr>
        <p:blipFill>
          <a:blip r:embed="rId5"/>
          <a:stretch>
            <a:fillRect/>
          </a:stretch>
        </p:blipFill>
        <p:spPr>
          <a:xfrm>
            <a:off x="10959173" y="538446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937529013"/>
              </p:ext>
            </p:extLst>
          </p:nvPr>
        </p:nvGraphicFramePr>
        <p:xfrm>
          <a:off x="417250" y="1033801"/>
          <a:ext cx="11383947" cy="4257143"/>
        </p:xfrm>
        <a:graphic>
          <a:graphicData uri="http://schemas.openxmlformats.org/drawingml/2006/table">
            <a:tbl>
              <a:tblPr firstRow="1" bandRow="1">
                <a:tableStyleId>{3B4B98B0-60AC-42C2-AFA5-B58CD77FA1E5}</a:tableStyleId>
              </a:tblPr>
              <a:tblGrid>
                <a:gridCol w="5528662">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cs-CZ" sz="1700" b="1" u="sng" cap="small" baseline="0" dirty="0">
                        <a:solidFill>
                          <a:srgbClr val="000099"/>
                        </a:solidFill>
                        <a:effectLst/>
                      </a:endParaRP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cs-CZ" sz="1700" b="1" u="sng" cap="small" baseline="0" dirty="0">
                          <a:solidFill>
                            <a:srgbClr val="000099"/>
                          </a:solidFill>
                          <a:effectLst/>
                        </a:rPr>
                        <a:t>Ostatní Malé Projekty:</a:t>
                      </a:r>
                    </a:p>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lang="cs-CZ" sz="1700" b="1" u="sng" cap="small" baseline="0" dirty="0">
                        <a:solidFill>
                          <a:srgbClr val="000099"/>
                        </a:solidFill>
                        <a:effectLst/>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800" b="0" kern="1200" dirty="0">
                          <a:solidFill>
                            <a:srgbClr val="000099"/>
                          </a:solidFill>
                          <a:effectLst/>
                          <a:latin typeface="+mn-lt"/>
                          <a:ea typeface="+mn-ea"/>
                          <a:cs typeface="+mn-cs"/>
                        </a:rPr>
                        <a:t>V </a:t>
                      </a:r>
                      <a:r>
                        <a:rPr lang="cs-CZ" sz="1600" b="0" kern="1200" dirty="0">
                          <a:solidFill>
                            <a:srgbClr val="000099"/>
                          </a:solidFill>
                          <a:effectLst/>
                          <a:latin typeface="+mn-lt"/>
                          <a:ea typeface="+mn-ea"/>
                          <a:cs typeface="+mn-cs"/>
                        </a:rPr>
                        <a:t>rámci FMP mohou být realizovány i další malé projekty, pokud takové projekty budou zapadat do zaměření a cílů daného FMP. V případě priority 4 se může jednat např. o studie, brožury nebo publikace. I u tohoto typu malých projektů je nutné projektové aktivity doplnit měkkými aktivitami, tj. společným setkáváním partnerů a osob z obou stran hranice.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600" b="0" u="sng" cap="small" baseline="0" dirty="0">
                          <a:solidFill>
                            <a:srgbClr val="000099"/>
                          </a:solidFill>
                          <a:effectLst/>
                        </a:rPr>
                        <a:t>Obsahová náplň výstupů musí být v souladu s cíli FMP a tyto výstupy musí podporovat rozvoj spolupráce na obou stranách hranice</a:t>
                      </a: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algn="l"/>
                      <a:endParaRPr lang="pl-PL" sz="1700" b="1" u="sng" cap="small" baseline="0" dirty="0">
                        <a:solidFill>
                          <a:srgbClr val="FF6600"/>
                        </a:solidFill>
                        <a:effectLst/>
                      </a:endParaRPr>
                    </a:p>
                    <a:p>
                      <a:pPr algn="l"/>
                      <a:r>
                        <a:rPr lang="pl-PL" sz="1700" b="1" u="sng" cap="small" baseline="0" dirty="0">
                          <a:solidFill>
                            <a:srgbClr val="FF6600"/>
                          </a:solidFill>
                          <a:effectLst/>
                        </a:rPr>
                        <a:t>PozostaŁe maŁe projekty:</a:t>
                      </a:r>
                    </a:p>
                    <a:p>
                      <a:pPr algn="l"/>
                      <a:endParaRPr lang="pl-PL" sz="1700" b="1" u="sng" cap="small" baseline="0" dirty="0">
                        <a:solidFill>
                          <a:srgbClr val="FF6600"/>
                        </a:solidFill>
                        <a:effectLst/>
                      </a:endParaRPr>
                    </a:p>
                    <a:p>
                      <a:pPr algn="just"/>
                      <a:r>
                        <a:rPr lang="pl-PL" sz="1600" b="0" dirty="0">
                          <a:solidFill>
                            <a:srgbClr val="FF6600"/>
                          </a:solidFill>
                          <a:effectLst/>
                          <a:latin typeface="+mn-lt"/>
                          <a:ea typeface="Calibri" panose="020F0502020204030204" pitchFamily="34" charset="0"/>
                          <a:cs typeface="Times New Roman" panose="02020603050405020304" pitchFamily="18" charset="0"/>
                        </a:rPr>
                        <a:t>W ramach FMP mogą być realizowane także inne małe projektu, o ile takie projekty mieszczą się w zakresie i celach danego FMP. W przypadku priorytetu 4 może to dotyczyć np. opracowań studyjnych, folderów lub publikacji. Nawet w przypadku tego typu małych projektów wskazane jest niezbędne uzupełnienie działań projektowych działaniami miękkimi, czyli wspólnym spotkaniem partnerów i osób z obu stron granicy. </a:t>
                      </a:r>
                    </a:p>
                    <a:p>
                      <a:pPr algn="just"/>
                      <a:r>
                        <a:rPr lang="pl-PL" sz="1600" b="0" u="sng" cap="small" baseline="0" dirty="0">
                          <a:solidFill>
                            <a:srgbClr val="FF6600"/>
                          </a:solidFill>
                          <a:effectLst/>
                          <a:latin typeface="+mn-lt"/>
                        </a:rPr>
                        <a:t>Treść produktów musi być zgodna z celami FMP a produkty te muszą wspomagać rozwój współpracy po obu stronach granicy. </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8" name="Obrázek 17" descr="Obsah obrázku text&#10;&#10;Popis byl vytvořen automaticky">
            <a:extLst>
              <a:ext uri="{FF2B5EF4-FFF2-40B4-BE49-F238E27FC236}">
                <a16:creationId xmlns:a16="http://schemas.microsoft.com/office/drawing/2014/main" id="{5C1153C6-F90C-46F1-960F-29B2BF61BB45}"/>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0BA9D35C-FA22-4DF7-AD1D-D437B1404B02}"/>
              </a:ext>
            </a:extLst>
          </p:cNvPr>
          <p:cNvSpPr>
            <a:spLocks noGrp="1"/>
          </p:cNvSpPr>
          <p:nvPr>
            <p:ph type="sldNum" sz="quarter" idx="12"/>
          </p:nvPr>
        </p:nvSpPr>
        <p:spPr/>
        <p:txBody>
          <a:bodyPr/>
          <a:lstStyle/>
          <a:p>
            <a:fld id="{92860EB2-85D9-40DF-A6A9-558CCE481E13}" type="slidenum">
              <a:rPr lang="cs-CZ" smtClean="0"/>
              <a:t>34</a:t>
            </a:fld>
            <a:endParaRPr lang="cs-CZ"/>
          </a:p>
        </p:txBody>
      </p:sp>
    </p:spTree>
    <p:extLst>
      <p:ext uri="{BB962C8B-B14F-4D97-AF65-F5344CB8AC3E}">
        <p14:creationId xmlns:p14="http://schemas.microsoft.com/office/powerpoint/2010/main" val="3920189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306CE04-9580-48C6-A124-7EF8B2CDCE36}"/>
              </a:ext>
            </a:extLst>
          </p:cNvPr>
          <p:cNvPicPr>
            <a:picLocks noChangeAspect="1"/>
          </p:cNvPicPr>
          <p:nvPr/>
        </p:nvPicPr>
        <p:blipFill>
          <a:blip r:embed="rId2"/>
          <a:stretch>
            <a:fillRect/>
          </a:stretch>
        </p:blipFill>
        <p:spPr>
          <a:xfrm>
            <a:off x="0" y="5966956"/>
            <a:ext cx="892853" cy="892853"/>
          </a:xfrm>
          <a:prstGeom prst="rect">
            <a:avLst/>
          </a:prstGeom>
        </p:spPr>
      </p:pic>
      <p:pic>
        <p:nvPicPr>
          <p:cNvPr id="14" name="Obrázek 13">
            <a:extLst>
              <a:ext uri="{FF2B5EF4-FFF2-40B4-BE49-F238E27FC236}">
                <a16:creationId xmlns:a16="http://schemas.microsoft.com/office/drawing/2014/main" id="{5901099A-58EF-44AF-83B0-AE1CE8B4EADE}"/>
              </a:ext>
            </a:extLst>
          </p:cNvPr>
          <p:cNvPicPr>
            <a:picLocks noChangeAspect="1"/>
          </p:cNvPicPr>
          <p:nvPr/>
        </p:nvPicPr>
        <p:blipFill>
          <a:blip r:embed="rId3"/>
          <a:stretch>
            <a:fillRect/>
          </a:stretch>
        </p:blipFill>
        <p:spPr>
          <a:xfrm>
            <a:off x="933798" y="5863986"/>
            <a:ext cx="892853" cy="892853"/>
          </a:xfrm>
          <a:prstGeom prst="rect">
            <a:avLst/>
          </a:prstGeom>
        </p:spPr>
      </p:pic>
      <p:pic>
        <p:nvPicPr>
          <p:cNvPr id="15" name="Obrázek 14">
            <a:extLst>
              <a:ext uri="{FF2B5EF4-FFF2-40B4-BE49-F238E27FC236}">
                <a16:creationId xmlns:a16="http://schemas.microsoft.com/office/drawing/2014/main" id="{A271A193-BEFC-4835-9075-FB52687241BE}"/>
              </a:ext>
            </a:extLst>
          </p:cNvPr>
          <p:cNvPicPr>
            <a:picLocks noChangeAspect="1"/>
          </p:cNvPicPr>
          <p:nvPr/>
        </p:nvPicPr>
        <p:blipFill>
          <a:blip r:embed="rId4"/>
          <a:stretch>
            <a:fillRect/>
          </a:stretch>
        </p:blipFill>
        <p:spPr>
          <a:xfrm>
            <a:off x="9897929" y="5849641"/>
            <a:ext cx="629807" cy="940079"/>
          </a:xfrm>
          <a:prstGeom prst="rect">
            <a:avLst/>
          </a:prstGeom>
        </p:spPr>
      </p:pic>
      <p:pic>
        <p:nvPicPr>
          <p:cNvPr id="16" name="Obrázek 15">
            <a:extLst>
              <a:ext uri="{FF2B5EF4-FFF2-40B4-BE49-F238E27FC236}">
                <a16:creationId xmlns:a16="http://schemas.microsoft.com/office/drawing/2014/main" id="{42A986FC-CE61-47FC-AE3E-D14070A95550}"/>
              </a:ext>
            </a:extLst>
          </p:cNvPr>
          <p:cNvPicPr>
            <a:picLocks noChangeAspect="1"/>
          </p:cNvPicPr>
          <p:nvPr/>
        </p:nvPicPr>
        <p:blipFill>
          <a:blip r:embed="rId5"/>
          <a:stretch>
            <a:fillRect/>
          </a:stretch>
        </p:blipFill>
        <p:spPr>
          <a:xfrm>
            <a:off x="11015108" y="5966955"/>
            <a:ext cx="820309" cy="820309"/>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532920235"/>
              </p:ext>
            </p:extLst>
          </p:nvPr>
        </p:nvGraphicFramePr>
        <p:xfrm>
          <a:off x="390803" y="1033801"/>
          <a:ext cx="11410394" cy="4815840"/>
        </p:xfrm>
        <a:graphic>
          <a:graphicData uri="http://schemas.openxmlformats.org/drawingml/2006/table">
            <a:tbl>
              <a:tblPr firstRow="1" bandRow="1">
                <a:tableStyleId>{3B4B98B0-60AC-42C2-AFA5-B58CD77FA1E5}</a:tableStyleId>
              </a:tblPr>
              <a:tblGrid>
                <a:gridCol w="5555109">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456401">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algn="ctr"/>
                      <a:endParaRPr lang="cs-CZ" sz="1600" b="1" u="sng" cap="small" baseline="0" dirty="0">
                        <a:solidFill>
                          <a:srgbClr val="000099"/>
                        </a:solidFill>
                        <a:effectLst/>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400" b="0" dirty="0">
                          <a:solidFill>
                            <a:srgbClr val="000099"/>
                          </a:solidFill>
                        </a:rPr>
                        <a:t>Žadatel se může rozhodnout, že paušál na personální náklady, administrativní náklady a cestovné nárokovat nebude.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400" b="0" dirty="0">
                        <a:solidFill>
                          <a:srgbClr val="000099"/>
                        </a:solidFill>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400" b="0" dirty="0">
                          <a:solidFill>
                            <a:srgbClr val="000099"/>
                          </a:solidFill>
                        </a:rPr>
                        <a:t>Podmínkou pro možnost využití paušální sazby na personální náklady je, že organizace partnera má alespoň jednoho zaměstnance. V souvislosti s využitím paušální sazby na cestování a ubytování je partner povinen uskutečnit alespoň jednu pracovní cestu v průběhu realizace projektu.</a:t>
                      </a:r>
                      <a:r>
                        <a:rPr lang="pl-PL" sz="1400" b="0" dirty="0">
                          <a:solidFill>
                            <a:srgbClr val="000099"/>
                          </a:solidFill>
                        </a:rPr>
                        <a:t> Tuto informaci je nutné uvést do projektové žádosti. </a:t>
                      </a:r>
                      <a:endParaRPr lang="cs-CZ" sz="1400" b="0" dirty="0">
                        <a:solidFill>
                          <a:srgbClr val="000099"/>
                        </a:solidFill>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400" b="0" dirty="0">
                        <a:solidFill>
                          <a:srgbClr val="000099"/>
                        </a:solidFill>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400" b="0" dirty="0">
                        <a:solidFill>
                          <a:srgbClr val="000099"/>
                        </a:solidFill>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400" b="0" dirty="0">
                          <a:solidFill>
                            <a:srgbClr val="000099"/>
                          </a:solidFill>
                        </a:rPr>
                        <a:t>Splnění podmínek pro využití paušálních sazeb Správce zkontroluje při kontrole návrhu rozpočtu. U personálních nákladů si Správce v případě potřeby vyžádá prokázání zaměstnance např. předložením pracovní smlouvy, DPP/DPČ apod. U cestovních nákladů existence služební cesty musí vyplývat z popisu aktivit projektu v žádosti. </a:t>
                      </a:r>
                      <a:endParaRPr lang="cs-CZ" sz="1400" b="0" u="sng" cap="small" baseline="0" dirty="0">
                        <a:solidFill>
                          <a:srgbClr val="000099"/>
                        </a:solidFill>
                        <a:effectLst>
                          <a:outerShdw blurRad="38100" dist="38100" dir="2700000" algn="tl">
                            <a:srgbClr val="000000">
                              <a:alpha val="43137"/>
                            </a:srgbClr>
                          </a:outerShdw>
                        </a:effectLst>
                      </a:endParaRP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algn="just"/>
                      <a:endParaRPr lang="pl-PL" sz="1400" dirty="0">
                        <a:solidFill>
                          <a:srgbClr val="FF6600"/>
                        </a:solidFill>
                      </a:endParaRPr>
                    </a:p>
                    <a:p>
                      <a:pPr algn="just"/>
                      <a:r>
                        <a:rPr lang="pl-PL" sz="1400" b="0" dirty="0">
                          <a:solidFill>
                            <a:srgbClr val="FF6600"/>
                          </a:solidFill>
                        </a:rPr>
                        <a:t>Wnioskodawca może podjąć decyzję o nie ubieganiu się o ryczałt na koszty personelu, koszty administracyjne i koszty podróży. </a:t>
                      </a:r>
                    </a:p>
                    <a:p>
                      <a:pPr algn="just"/>
                      <a:endParaRPr lang="pl-PL" sz="1400" b="0" dirty="0">
                        <a:solidFill>
                          <a:srgbClr val="FF6600"/>
                        </a:solidFill>
                      </a:endParaRPr>
                    </a:p>
                    <a:p>
                      <a:pPr algn="just"/>
                      <a:r>
                        <a:rPr lang="pl-PL" sz="1400" b="0" dirty="0">
                          <a:solidFill>
                            <a:srgbClr val="FF6600"/>
                          </a:solidFill>
                        </a:rPr>
                        <a:t>Warunkiem możliwości skorzystania ze stawki ryczałtowej dla kosztów personelu jest posiadanie w organizacji partnera co najmniej jednego pracownika. W związku ze stosowaniem ryczałtu na koszty podróży i zakwaterowania, parter jest zobowiązany do odbycia co najmniej jednej podróży służbowej w trakcie realizacji projektu. Informację tę należy podać we wniosku projektowym.</a:t>
                      </a:r>
                    </a:p>
                    <a:p>
                      <a:pPr algn="just"/>
                      <a:endParaRPr lang="pl-PL" sz="1400" b="0" dirty="0">
                        <a:solidFill>
                          <a:srgbClr val="FF6600"/>
                        </a:solidFill>
                      </a:endParaRPr>
                    </a:p>
                    <a:p>
                      <a:pPr algn="just"/>
                      <a:r>
                        <a:rPr lang="pl-PL" sz="1400" b="0" dirty="0">
                          <a:solidFill>
                            <a:srgbClr val="FF6600"/>
                          </a:solidFill>
                        </a:rPr>
                        <a:t>Spełnienie warunków stosowania stawek ryczałtowych będzie sprawdzane przez Zarządzającego podczas kontroli projektu budżetu. W przypadku kosztów osobowych Zarządzający poprosi, w razie potrzeby, o potwierdzenie zatrudnienia pracownika, np. umowę o pracę itp. W przypadku kosztów podróży zaistnienie podróży służbowej musi wynikać z opisu działań projektu zawartych we wniosku.</a:t>
                      </a:r>
                    </a:p>
                    <a:p>
                      <a:pPr algn="just"/>
                      <a:endParaRPr lang="pl-PL" altLang="cs-CZ" sz="1400" b="1" u="sng" cap="small" dirty="0">
                        <a:solidFill>
                          <a:srgbClr val="FF6600"/>
                        </a:solidFill>
                        <a:effectLst>
                          <a:outerShdw blurRad="38100" dist="38100" dir="2700000" algn="tl">
                            <a:srgbClr val="000000">
                              <a:alpha val="43137"/>
                            </a:srgbClr>
                          </a:outerShdw>
                        </a:effectLst>
                      </a:endParaRPr>
                    </a:p>
                    <a:p>
                      <a:pPr algn="just"/>
                      <a:endParaRPr lang="pl-PL" altLang="cs-CZ" sz="1400" b="1" u="sng" cap="small"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8" name="Obrázek 17" descr="Obsah obrázku text&#10;&#10;Popis byl vytvořen automaticky">
            <a:extLst>
              <a:ext uri="{FF2B5EF4-FFF2-40B4-BE49-F238E27FC236}">
                <a16:creationId xmlns:a16="http://schemas.microsoft.com/office/drawing/2014/main" id="{5C1153C6-F90C-46F1-960F-29B2BF61BB45}"/>
              </a:ext>
            </a:extLst>
          </p:cNvPr>
          <p:cNvPicPr>
            <a:picLocks noChangeAspect="1"/>
          </p:cNvPicPr>
          <p:nvPr/>
        </p:nvPicPr>
        <p:blipFill>
          <a:blip r:embed="rId8"/>
          <a:stretch>
            <a:fillRect/>
          </a:stretch>
        </p:blipFill>
        <p:spPr>
          <a:xfrm>
            <a:off x="4380849" y="5882522"/>
            <a:ext cx="3427476" cy="855783"/>
          </a:xfrm>
          <a:prstGeom prst="rect">
            <a:avLst/>
          </a:prstGeom>
        </p:spPr>
      </p:pic>
      <p:sp>
        <p:nvSpPr>
          <p:cNvPr id="5" name="Zástupný symbol pro číslo snímku 4">
            <a:extLst>
              <a:ext uri="{FF2B5EF4-FFF2-40B4-BE49-F238E27FC236}">
                <a16:creationId xmlns:a16="http://schemas.microsoft.com/office/drawing/2014/main" id="{16DA9452-C983-40AB-BB9D-6051631E459C}"/>
              </a:ext>
            </a:extLst>
          </p:cNvPr>
          <p:cNvSpPr>
            <a:spLocks noGrp="1"/>
          </p:cNvSpPr>
          <p:nvPr>
            <p:ph type="sldNum" sz="quarter" idx="12"/>
          </p:nvPr>
        </p:nvSpPr>
        <p:spPr/>
        <p:txBody>
          <a:bodyPr/>
          <a:lstStyle/>
          <a:p>
            <a:fld id="{92860EB2-85D9-40DF-A6A9-558CCE481E13}" type="slidenum">
              <a:rPr lang="cs-CZ" smtClean="0"/>
              <a:t>35</a:t>
            </a:fld>
            <a:endParaRPr lang="cs-CZ"/>
          </a:p>
        </p:txBody>
      </p:sp>
    </p:spTree>
    <p:extLst>
      <p:ext uri="{BB962C8B-B14F-4D97-AF65-F5344CB8AC3E}">
        <p14:creationId xmlns:p14="http://schemas.microsoft.com/office/powerpoint/2010/main" val="2575589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306CE04-9580-48C6-A124-7EF8B2CDCE36}"/>
              </a:ext>
            </a:extLst>
          </p:cNvPr>
          <p:cNvPicPr>
            <a:picLocks noChangeAspect="1"/>
          </p:cNvPicPr>
          <p:nvPr/>
        </p:nvPicPr>
        <p:blipFill>
          <a:blip r:embed="rId2"/>
          <a:stretch>
            <a:fillRect/>
          </a:stretch>
        </p:blipFill>
        <p:spPr>
          <a:xfrm>
            <a:off x="0" y="5836158"/>
            <a:ext cx="1023651" cy="1023651"/>
          </a:xfrm>
          <a:prstGeom prst="rect">
            <a:avLst/>
          </a:prstGeom>
        </p:spPr>
      </p:pic>
      <p:pic>
        <p:nvPicPr>
          <p:cNvPr id="14" name="Obrázek 13">
            <a:extLst>
              <a:ext uri="{FF2B5EF4-FFF2-40B4-BE49-F238E27FC236}">
                <a16:creationId xmlns:a16="http://schemas.microsoft.com/office/drawing/2014/main" id="{5901099A-58EF-44AF-83B0-AE1CE8B4EADE}"/>
              </a:ext>
            </a:extLst>
          </p:cNvPr>
          <p:cNvPicPr>
            <a:picLocks noChangeAspect="1"/>
          </p:cNvPicPr>
          <p:nvPr/>
        </p:nvPicPr>
        <p:blipFill>
          <a:blip r:embed="rId3"/>
          <a:stretch>
            <a:fillRect/>
          </a:stretch>
        </p:blipFill>
        <p:spPr>
          <a:xfrm>
            <a:off x="1086437" y="5540444"/>
            <a:ext cx="1023650" cy="1023650"/>
          </a:xfrm>
          <a:prstGeom prst="rect">
            <a:avLst/>
          </a:prstGeom>
        </p:spPr>
      </p:pic>
      <p:pic>
        <p:nvPicPr>
          <p:cNvPr id="15" name="Obrázek 14">
            <a:extLst>
              <a:ext uri="{FF2B5EF4-FFF2-40B4-BE49-F238E27FC236}">
                <a16:creationId xmlns:a16="http://schemas.microsoft.com/office/drawing/2014/main" id="{A271A193-BEFC-4835-9075-FB52687241BE}"/>
              </a:ext>
            </a:extLst>
          </p:cNvPr>
          <p:cNvPicPr>
            <a:picLocks noChangeAspect="1"/>
          </p:cNvPicPr>
          <p:nvPr/>
        </p:nvPicPr>
        <p:blipFill>
          <a:blip r:embed="rId4"/>
          <a:stretch>
            <a:fillRect/>
          </a:stretch>
        </p:blipFill>
        <p:spPr>
          <a:xfrm>
            <a:off x="9901142" y="5824198"/>
            <a:ext cx="692596" cy="1033801"/>
          </a:xfrm>
          <a:prstGeom prst="rect">
            <a:avLst/>
          </a:prstGeom>
        </p:spPr>
      </p:pic>
      <p:pic>
        <p:nvPicPr>
          <p:cNvPr id="16" name="Obrázek 15">
            <a:extLst>
              <a:ext uri="{FF2B5EF4-FFF2-40B4-BE49-F238E27FC236}">
                <a16:creationId xmlns:a16="http://schemas.microsoft.com/office/drawing/2014/main" id="{42A986FC-CE61-47FC-AE3E-D14070A95550}"/>
              </a:ext>
            </a:extLst>
          </p:cNvPr>
          <p:cNvPicPr>
            <a:picLocks noChangeAspect="1"/>
          </p:cNvPicPr>
          <p:nvPr/>
        </p:nvPicPr>
        <p:blipFill>
          <a:blip r:embed="rId5"/>
          <a:stretch>
            <a:fillRect/>
          </a:stretch>
        </p:blipFill>
        <p:spPr>
          <a:xfrm>
            <a:off x="10820837" y="5577103"/>
            <a:ext cx="1057471" cy="105747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252541413"/>
              </p:ext>
            </p:extLst>
          </p:nvPr>
        </p:nvGraphicFramePr>
        <p:xfrm>
          <a:off x="390803" y="1033801"/>
          <a:ext cx="11410394" cy="4456401"/>
        </p:xfrm>
        <a:graphic>
          <a:graphicData uri="http://schemas.openxmlformats.org/drawingml/2006/table">
            <a:tbl>
              <a:tblPr firstRow="1" bandRow="1">
                <a:tableStyleId>{3B4B98B0-60AC-42C2-AFA5-B58CD77FA1E5}</a:tableStyleId>
              </a:tblPr>
              <a:tblGrid>
                <a:gridCol w="5651074">
                  <a:extLst>
                    <a:ext uri="{9D8B030D-6E8A-4147-A177-3AD203B41FA5}">
                      <a16:colId xmlns:a16="http://schemas.microsoft.com/office/drawing/2014/main" val="3983641993"/>
                    </a:ext>
                  </a:extLst>
                </a:gridCol>
                <a:gridCol w="5759320">
                  <a:extLst>
                    <a:ext uri="{9D8B030D-6E8A-4147-A177-3AD203B41FA5}">
                      <a16:colId xmlns:a16="http://schemas.microsoft.com/office/drawing/2014/main" val="2326915147"/>
                    </a:ext>
                  </a:extLst>
                </a:gridCol>
              </a:tblGrid>
              <a:tr h="4456401">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p>
                    <a:p>
                      <a:pPr algn="ctr"/>
                      <a:endParaRPr lang="cs-CZ" sz="1600" b="1" u="sng" cap="small" baseline="0" dirty="0">
                        <a:solidFill>
                          <a:srgbClr val="000099"/>
                        </a:solidFill>
                        <a:effectLst/>
                      </a:endParaRPr>
                    </a:p>
                    <a:p>
                      <a:pPr algn="ctr"/>
                      <a:endParaRPr lang="cs-CZ" sz="1600" b="1" u="sng" cap="small" baseline="0" dirty="0">
                        <a:solidFill>
                          <a:srgbClr val="000099"/>
                        </a:solidFill>
                        <a:effectLst/>
                      </a:endParaRPr>
                    </a:p>
                    <a:p>
                      <a:pPr algn="just"/>
                      <a:endParaRPr lang="cs-CZ" sz="1600" b="0" u="sng" cap="small" baseline="0" dirty="0">
                        <a:solidFill>
                          <a:srgbClr val="000099"/>
                        </a:solidFill>
                        <a:effectLst/>
                      </a:endParaRPr>
                    </a:p>
                    <a:p>
                      <a:pPr algn="just"/>
                      <a:r>
                        <a:rPr lang="cs-CZ" sz="1600" b="0" dirty="0">
                          <a:solidFill>
                            <a:srgbClr val="000099"/>
                          </a:solidFill>
                        </a:rPr>
                        <a:t>Účetní služby budou u všech malých projektů realizovaných metodou návrhu rozpočtu způsobilé pouze v případě, že projekt nevyužije paušální sazbu na kancelářské a administrativní náklady. </a:t>
                      </a:r>
                    </a:p>
                    <a:p>
                      <a:pPr algn="just"/>
                      <a:r>
                        <a:rPr lang="cs-CZ" sz="1600" b="0" dirty="0">
                          <a:solidFill>
                            <a:srgbClr val="000099"/>
                          </a:solidFill>
                        </a:rPr>
                        <a:t>V ostatních případech budou účetní služby zahrnuty do 15 % paušální sazby pro kancelářské a administrativní náklady. </a:t>
                      </a:r>
                      <a:endParaRPr lang="cs-CZ" sz="1600" b="0" u="sng" cap="small" baseline="0" dirty="0">
                        <a:solidFill>
                          <a:srgbClr val="000099"/>
                        </a:solidFill>
                        <a:effectLst/>
                      </a:endParaRP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algn="just"/>
                      <a:endParaRPr lang="pl-PL" sz="1400" dirty="0">
                        <a:solidFill>
                          <a:srgbClr val="FF6600"/>
                        </a:solidFill>
                      </a:endParaRPr>
                    </a:p>
                    <a:p>
                      <a:pPr algn="just"/>
                      <a:endParaRPr lang="pl-PL" altLang="cs-CZ" sz="1400" b="1" u="sng" cap="small" dirty="0">
                        <a:solidFill>
                          <a:srgbClr val="FF6600"/>
                        </a:solidFill>
                        <a:effectLst>
                          <a:outerShdw blurRad="38100" dist="38100" dir="2700000" algn="tl">
                            <a:srgbClr val="000000">
                              <a:alpha val="43137"/>
                            </a:srgbClr>
                          </a:outerShdw>
                        </a:effectLst>
                      </a:endParaRPr>
                    </a:p>
                    <a:p>
                      <a:pPr algn="just"/>
                      <a:endParaRPr lang="pl-PL" sz="1400" dirty="0"/>
                    </a:p>
                    <a:p>
                      <a:pPr algn="just"/>
                      <a:r>
                        <a:rPr lang="pl-PL" sz="1600" b="0" dirty="0">
                          <a:solidFill>
                            <a:srgbClr val="FF6600"/>
                          </a:solidFill>
                        </a:rPr>
                        <a:t>Usługi księgowe będą kwalifikowane w przypadku wszystkich małych projektów realizowanych metodą projektu budżetu jedynie w przypadku, gdy w projekcie nie zastosowano ryczałtu na koszty biurowe i administracyjne. </a:t>
                      </a:r>
                    </a:p>
                    <a:p>
                      <a:pPr algn="just"/>
                      <a:r>
                        <a:rPr lang="pl-PL" sz="1600" b="0" dirty="0">
                          <a:solidFill>
                            <a:srgbClr val="FF6600"/>
                          </a:solidFill>
                        </a:rPr>
                        <a:t>W pozostałych przypadkach usługi ksiegowe bedą zawarte w 15% ryczałcie na koszty biurowe i administracyjne. </a:t>
                      </a:r>
                      <a:endParaRPr lang="pl-PL" altLang="cs-CZ" sz="1600" b="0" u="sng" cap="small"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8" name="Obrázek 17" descr="Obsah obrázku text&#10;&#10;Popis byl vytvořen automaticky">
            <a:extLst>
              <a:ext uri="{FF2B5EF4-FFF2-40B4-BE49-F238E27FC236}">
                <a16:creationId xmlns:a16="http://schemas.microsoft.com/office/drawing/2014/main" id="{5C1153C6-F90C-46F1-960F-29B2BF61BB45}"/>
              </a:ext>
            </a:extLst>
          </p:cNvPr>
          <p:cNvPicPr>
            <a:picLocks noChangeAspect="1"/>
          </p:cNvPicPr>
          <p:nvPr/>
        </p:nvPicPr>
        <p:blipFill>
          <a:blip r:embed="rId8"/>
          <a:stretch>
            <a:fillRect/>
          </a:stretch>
        </p:blipFill>
        <p:spPr>
          <a:xfrm>
            <a:off x="4401083" y="5610925"/>
            <a:ext cx="4099793" cy="1023649"/>
          </a:xfrm>
          <a:prstGeom prst="rect">
            <a:avLst/>
          </a:prstGeom>
        </p:spPr>
      </p:pic>
      <p:sp>
        <p:nvSpPr>
          <p:cNvPr id="5" name="Zástupný symbol pro číslo snímku 4">
            <a:extLst>
              <a:ext uri="{FF2B5EF4-FFF2-40B4-BE49-F238E27FC236}">
                <a16:creationId xmlns:a16="http://schemas.microsoft.com/office/drawing/2014/main" id="{E02290CF-C877-487E-8B9E-CF090E5605B5}"/>
              </a:ext>
            </a:extLst>
          </p:cNvPr>
          <p:cNvSpPr>
            <a:spLocks noGrp="1"/>
          </p:cNvSpPr>
          <p:nvPr>
            <p:ph type="sldNum" sz="quarter" idx="12"/>
          </p:nvPr>
        </p:nvSpPr>
        <p:spPr/>
        <p:txBody>
          <a:bodyPr/>
          <a:lstStyle/>
          <a:p>
            <a:fld id="{92860EB2-85D9-40DF-A6A9-558CCE481E13}" type="slidenum">
              <a:rPr lang="cs-CZ" smtClean="0"/>
              <a:t>36</a:t>
            </a:fld>
            <a:endParaRPr lang="cs-CZ"/>
          </a:p>
        </p:txBody>
      </p:sp>
    </p:spTree>
    <p:extLst>
      <p:ext uri="{BB962C8B-B14F-4D97-AF65-F5344CB8AC3E}">
        <p14:creationId xmlns:p14="http://schemas.microsoft.com/office/powerpoint/2010/main" val="482004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EE374CD-32F6-44D3-825E-BE7FE2FECF30}"/>
              </a:ext>
            </a:extLst>
          </p:cNvPr>
          <p:cNvPicPr>
            <a:picLocks noChangeAspect="1"/>
          </p:cNvPicPr>
          <p:nvPr/>
        </p:nvPicPr>
        <p:blipFill>
          <a:blip r:embed="rId2"/>
          <a:stretch>
            <a:fillRect/>
          </a:stretch>
        </p:blipFill>
        <p:spPr>
          <a:xfrm>
            <a:off x="1328880" y="5385913"/>
            <a:ext cx="1144648" cy="1144648"/>
          </a:xfrm>
          <a:prstGeom prst="rect">
            <a:avLst/>
          </a:prstGeom>
        </p:spPr>
      </p:pic>
      <p:pic>
        <p:nvPicPr>
          <p:cNvPr id="16" name="Obrázek 15">
            <a:extLst>
              <a:ext uri="{FF2B5EF4-FFF2-40B4-BE49-F238E27FC236}">
                <a16:creationId xmlns:a16="http://schemas.microsoft.com/office/drawing/2014/main" id="{891B2C81-8B22-4445-9F3E-8163E1591ECE}"/>
              </a:ext>
            </a:extLst>
          </p:cNvPr>
          <p:cNvPicPr>
            <a:picLocks noChangeAspect="1"/>
          </p:cNvPicPr>
          <p:nvPr/>
        </p:nvPicPr>
        <p:blipFill>
          <a:blip r:embed="rId3"/>
          <a:stretch>
            <a:fillRect/>
          </a:stretch>
        </p:blipFill>
        <p:spPr>
          <a:xfrm>
            <a:off x="10821418" y="5385913"/>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801050795"/>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555109">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endPar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výdaje na kulturní a umělecké činnosti – honoráře nad 625 EUR na 1 účinkujícího nebo 2500 EUR na 1 partnera (na všechny honoráře)</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cs-CZ" sz="1400" b="0" i="0" u="none" strike="noStrike" kern="1200" cap="none" spc="0" normalizeH="0" baseline="0" noProof="0" dirty="0">
                          <a:ln>
                            <a:noFill/>
                          </a:ln>
                          <a:solidFill>
                            <a:srgbClr val="000099"/>
                          </a:solidFill>
                          <a:effectLst/>
                          <a:uLnTx/>
                          <a:uFillTx/>
                          <a:latin typeface="+mn-lt"/>
                          <a:ea typeface="+mn-ea"/>
                          <a:cs typeface="Arial" pitchFamily="34" charset="0"/>
                        </a:rPr>
                        <a:t>Specifické jsou výdaje na uměleckou činnost/umělce. U nákladů na uměleckou činnost není třeba u nákladů vyšších než 1000 EUR dokládat 3 nabídky. Žadatel v projektové žádosti vysvětlí, proč chce oslovit konkrétního umělce, zda existuje např. souvislost se zaměřením a cílem projektu. A podle cílů konkrétního projektu a vysvětlení žadatele Správce posoudí, zda lze považovat výdaj za způsobilý. Účinkující na akcích financovaných z programů </a:t>
                      </a:r>
                      <a:r>
                        <a:rPr kumimoji="0" lang="cs-CZ" sz="1400" b="0" i="0" u="none" strike="noStrike" kern="1200" cap="none" spc="0" normalizeH="0" baseline="0" noProof="0" dirty="0" err="1">
                          <a:ln>
                            <a:noFill/>
                          </a:ln>
                          <a:solidFill>
                            <a:srgbClr val="000099"/>
                          </a:solidFill>
                          <a:effectLst/>
                          <a:uLnTx/>
                          <a:uFillTx/>
                          <a:latin typeface="+mn-lt"/>
                          <a:ea typeface="+mn-ea"/>
                          <a:cs typeface="Arial" pitchFamily="34" charset="0"/>
                        </a:rPr>
                        <a:t>Interreg</a:t>
                      </a:r>
                      <a:r>
                        <a:rPr kumimoji="0" lang="cs-CZ" sz="1400" b="0" i="0" u="none" strike="noStrike" kern="1200" cap="none" spc="0" normalizeH="0" baseline="0" noProof="0" dirty="0">
                          <a:ln>
                            <a:noFill/>
                          </a:ln>
                          <a:solidFill>
                            <a:srgbClr val="000099"/>
                          </a:solidFill>
                          <a:effectLst/>
                          <a:uLnTx/>
                          <a:uFillTx/>
                          <a:latin typeface="+mn-lt"/>
                          <a:ea typeface="+mn-ea"/>
                          <a:cs typeface="Arial" pitchFamily="34" charset="0"/>
                        </a:rPr>
                        <a:t> by měli být především místní umělci, kteří budou zprostředkovávat obyvatelům po obou stranách hranice kulturu své země.</a:t>
                      </a: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1" i="0" u="sng" strike="noStrike" kern="1200" cap="small"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wydatki na przedsięwzięcia kulturalne i artystyczne – honoraria ponad 625 EUR na 1 wykonawcę lub 2500 EUR na 1 partnera projektu (na wszystkie honoraria)</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altLang="cs-CZ" sz="1300" b="0" u="none" cap="none" baseline="0" dirty="0">
                          <a:solidFill>
                            <a:srgbClr val="FF6600"/>
                          </a:solidFill>
                          <a:effectLst/>
                        </a:rPr>
                        <a:t>Specyficzne są wydatki na przedsięwzięcia artystyczne/artystów. W przypadku wydatków na przedsięwzięcia artystyczne nie trzeba w przypadku wydatków powyżej 1000 EUR składać 3 ofert. We wniosku projektowym wnioskodawca powinien wyjaśnić, dlaczego chce zwrócić się do konkretnego artysty, czy istnieje np. związek z przedmiotem i celem projektu. W zależności od celów konkretnego projektu i wyjaśnień wnioskodawcy Zarządzający oceni, czy wydatek można uznać za kwalifikowalny. Wykonawcami na wydarzeniach finansowanych z programu Interreg powinni być przede wszystkim lokalni artyści, którzy będą mieszkańcom po obu stronach granicy przekazywać kulturę swojego kraju</a:t>
                      </a:r>
                      <a:r>
                        <a:rPr lang="pl-PL" altLang="cs-CZ" sz="1700" b="0" u="none" cap="none" baseline="0" dirty="0">
                          <a:solidFill>
                            <a:srgbClr val="FF6600"/>
                          </a:solidFill>
                          <a:effectLst/>
                        </a:rPr>
                        <a:t>.</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3" name="Obrázek 12">
            <a:extLst>
              <a:ext uri="{FF2B5EF4-FFF2-40B4-BE49-F238E27FC236}">
                <a16:creationId xmlns:a16="http://schemas.microsoft.com/office/drawing/2014/main" id="{F18971E7-89D3-4BAC-B5A4-19DAB6CC2D50}"/>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9E80A188-BEFC-451D-9CE6-68212F312657}"/>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7DD5C7BA-2BEC-465A-9D0E-A1E4397036C7}"/>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7BDD74D7-97E2-4086-A3EE-B7E2E5DB3C2A}"/>
              </a:ext>
            </a:extLst>
          </p:cNvPr>
          <p:cNvSpPr>
            <a:spLocks noGrp="1"/>
          </p:cNvSpPr>
          <p:nvPr>
            <p:ph type="sldNum" sz="quarter" idx="12"/>
          </p:nvPr>
        </p:nvSpPr>
        <p:spPr/>
        <p:txBody>
          <a:bodyPr/>
          <a:lstStyle/>
          <a:p>
            <a:fld id="{92860EB2-85D9-40DF-A6A9-558CCE481E13}" type="slidenum">
              <a:rPr lang="cs-CZ" smtClean="0"/>
              <a:t>37</a:t>
            </a:fld>
            <a:endParaRPr lang="cs-CZ"/>
          </a:p>
        </p:txBody>
      </p:sp>
    </p:spTree>
    <p:extLst>
      <p:ext uri="{BB962C8B-B14F-4D97-AF65-F5344CB8AC3E}">
        <p14:creationId xmlns:p14="http://schemas.microsoft.com/office/powerpoint/2010/main" val="3659872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EE374CD-32F6-44D3-825E-BE7FE2FECF30}"/>
              </a:ext>
            </a:extLst>
          </p:cNvPr>
          <p:cNvPicPr>
            <a:picLocks noChangeAspect="1"/>
          </p:cNvPicPr>
          <p:nvPr/>
        </p:nvPicPr>
        <p:blipFill>
          <a:blip r:embed="rId2"/>
          <a:stretch>
            <a:fillRect/>
          </a:stretch>
        </p:blipFill>
        <p:spPr>
          <a:xfrm>
            <a:off x="1328880" y="5385913"/>
            <a:ext cx="1144648" cy="1144648"/>
          </a:xfrm>
          <a:prstGeom prst="rect">
            <a:avLst/>
          </a:prstGeom>
        </p:spPr>
      </p:pic>
      <p:pic>
        <p:nvPicPr>
          <p:cNvPr id="16" name="Obrázek 15">
            <a:extLst>
              <a:ext uri="{FF2B5EF4-FFF2-40B4-BE49-F238E27FC236}">
                <a16:creationId xmlns:a16="http://schemas.microsoft.com/office/drawing/2014/main" id="{891B2C81-8B22-4445-9F3E-8163E1591ECE}"/>
              </a:ext>
            </a:extLst>
          </p:cNvPr>
          <p:cNvPicPr>
            <a:picLocks noChangeAspect="1"/>
          </p:cNvPicPr>
          <p:nvPr/>
        </p:nvPicPr>
        <p:blipFill>
          <a:blip r:embed="rId3"/>
          <a:stretch>
            <a:fillRect/>
          </a:stretch>
        </p:blipFill>
        <p:spPr>
          <a:xfrm>
            <a:off x="10821418" y="5385913"/>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555109">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endPar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dirty="0">
                          <a:solidFill>
                            <a:srgbClr val="000099"/>
                          </a:solidFill>
                        </a:rPr>
                        <a:t>V RÁMCI PROGRAMU NEJSOU ZPŮSOBILÉ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výdaje na kulturní a umělecké činnosti – honoráře nad 625 EUR na 1 účinkujícího nebo 2500 EUR na 1 partnera (na všechny honoráře) - Účinkujícím je míněna jak 1 osoba, tak 1 soubor/skupina. Tento limit neplatí pro projekty, u kterých kulturní a umělecké činnosti přímo přispívají k hlavnímu cíli projektu a jsou nástrojem k jeho dosažení (např. projekty, jejichž cílem je přibližování kultury příhraničních regionů obyvatelům příhraničí pořádáním např. kulturních festivalů v rámci priority 4). Výjimku z limitu lze udělit na základě posouzení žádosti o podporu v rámci kontroly přijatelnosti</a:t>
                      </a:r>
                      <a:endPar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endParaRP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1" i="0" u="sng" strike="noStrike" kern="1200" cap="small"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dirty="0">
                          <a:solidFill>
                            <a:srgbClr val="FF6600"/>
                          </a:solidFill>
                        </a:rPr>
                        <a:t>W RAMACH PROGRAMU NIE SĄ KWALIFIKOWALNE</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dirty="0">
                          <a:solidFill>
                            <a:srgbClr val="FF6600"/>
                          </a:solidFill>
                        </a:rPr>
                        <a:t> </a:t>
                      </a:r>
                      <a:r>
                        <a:rPr lang="pl-PL" sz="1600" b="0" dirty="0">
                          <a:solidFill>
                            <a:srgbClr val="FF6600"/>
                          </a:solidFill>
                        </a:rPr>
                        <a:t>➢ wydatki na przedsięwzięcia kulturalne i artystyczne – honoraria ponad 625 EUR na 1 wykonawcę lub 2500 EUR na 1 partnera projektu (na wszystkie honoraria) - Pod pojęciem „wykonawca“ rozumie się zarówno jedną osobę jak i grupę/zespół. Limit ten nie ma zastosowania do projektów, w których działania kulturalne i artystyczną bezpośrednio przyczyniają się do głównego celu projektu i są narzędziem do jego osiągnięcia (np. projekty, których celem jest przybliżanie kultury regionów przygranicznych mieszkańcom obszarów przygranicznych, poprzez organizowanie np. festiwali kulturalnych w ramach Priorytetu 4). Wyjątek od limitu może być udzielony na podstawie oceny wniosku o dofinansowanie w ramach kontroli kwalifikowalności</a:t>
                      </a:r>
                      <a:endParaRPr lang="pl-PL" altLang="cs-CZ" sz="1700" b="0" u="none" cap="all" baseline="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3" name="Obrázek 12">
            <a:extLst>
              <a:ext uri="{FF2B5EF4-FFF2-40B4-BE49-F238E27FC236}">
                <a16:creationId xmlns:a16="http://schemas.microsoft.com/office/drawing/2014/main" id="{F18971E7-89D3-4BAC-B5A4-19DAB6CC2D50}"/>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9E80A188-BEFC-451D-9CE6-68212F312657}"/>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7DD5C7BA-2BEC-465A-9D0E-A1E4397036C7}"/>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DEFE3B95-E659-42D5-BEA0-F50E398D3655}"/>
              </a:ext>
            </a:extLst>
          </p:cNvPr>
          <p:cNvSpPr>
            <a:spLocks noGrp="1"/>
          </p:cNvSpPr>
          <p:nvPr>
            <p:ph type="sldNum" sz="quarter" idx="12"/>
          </p:nvPr>
        </p:nvSpPr>
        <p:spPr/>
        <p:txBody>
          <a:bodyPr/>
          <a:lstStyle/>
          <a:p>
            <a:fld id="{92860EB2-85D9-40DF-A6A9-558CCE481E13}" type="slidenum">
              <a:rPr lang="cs-CZ" smtClean="0"/>
              <a:t>38</a:t>
            </a:fld>
            <a:endParaRPr lang="cs-CZ"/>
          </a:p>
        </p:txBody>
      </p:sp>
    </p:spTree>
    <p:extLst>
      <p:ext uri="{BB962C8B-B14F-4D97-AF65-F5344CB8AC3E}">
        <p14:creationId xmlns:p14="http://schemas.microsoft.com/office/powerpoint/2010/main" val="3939397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2"/>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3"/>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229539930"/>
              </p:ext>
            </p:extLst>
          </p:nvPr>
        </p:nvGraphicFramePr>
        <p:xfrm>
          <a:off x="390803" y="1033801"/>
          <a:ext cx="11410394" cy="5354320"/>
        </p:xfrm>
        <a:graphic>
          <a:graphicData uri="http://schemas.openxmlformats.org/drawingml/2006/table">
            <a:tbl>
              <a:tblPr firstRow="1" bandRow="1">
                <a:tableStyleId>{3B4B98B0-60AC-42C2-AFA5-B58CD77FA1E5}</a:tableStyleId>
              </a:tblPr>
              <a:tblGrid>
                <a:gridCol w="5555109">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5101125">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endPar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800" dirty="0">
                          <a:solidFill>
                            <a:srgbClr val="000099"/>
                          </a:solidFill>
                        </a:rPr>
                        <a:t>V RÁMCI PROGRAMU NEJSOU ZPŮSOBILÉ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t>➢ </a:t>
                      </a:r>
                      <a:r>
                        <a:rPr lang="cs-CZ" sz="1600" b="0" dirty="0">
                          <a:solidFill>
                            <a:srgbClr val="000099"/>
                          </a:solidFill>
                        </a:rPr>
                        <a:t>náklady na dary </a:t>
                      </a: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cs-CZ" sz="1600" b="0" dirty="0">
                          <a:solidFill>
                            <a:srgbClr val="000099"/>
                          </a:solidFill>
                        </a:rPr>
                        <a:t>náklady na propagační předměty</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ceny v soutěžích, jejichž hodnota přesahuje 50 EUR za kus</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alkoholické nápoje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náklady na externí řízení projektu, pokud jsou náklady na zaměstnance vykazovány paušální sazbou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600" b="0" dirty="0">
                          <a:solidFill>
                            <a:srgbClr val="000099"/>
                          </a:solidFill>
                        </a:rPr>
                        <a:t>➢ náklady související s kolísáním směnných kurzů (kurzové rozdíly) </a:t>
                      </a: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Catering u akcí pro širokou veřejnost je způsobilý pouze, pokud je smyslem např. ochutnávka regionální kuchyně, poznání kuchyně druhého státu. V případě, že by se jednalo o prosté občerstvení všech účastníků, je catering nezpůsobilý. </a:t>
                      </a: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Wprowadzenie Uproszczonego Sposobu Rozliczania wydatków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1" i="0" u="sng" strike="noStrike" kern="1200" cap="small"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800" dirty="0">
                          <a:solidFill>
                            <a:srgbClr val="FF6600"/>
                          </a:solidFill>
                        </a:rPr>
                        <a:t>W RAMACH PROGRAMU NIE SĄ KWALIFIKOWALNE</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koszty darowizn </a:t>
                      </a: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pl-PL" sz="1600" b="0" dirty="0">
                          <a:solidFill>
                            <a:srgbClr val="FF6600"/>
                          </a:solidFill>
                        </a:rPr>
                        <a:t>koszty na gadżety promocyjne</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nagrody w konkursach, których wartość przekracza 50 EUR za sztukę</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napoje alkoholowe</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 zewnętrzne koszty zarządzania projektem, jeżeli koszty personelu są wykazywane według stawki ryczałtowej </a:t>
                      </a:r>
                    </a:p>
                    <a:p>
                      <a:pPr marL="0" marR="0" lvl="0" indent="0" algn="just" defTabSz="914400" rtl="0" eaLnBrk="1" fontAlgn="auto" latinLnBrk="0" hangingPunct="1">
                        <a:lnSpc>
                          <a:spcPct val="100000"/>
                        </a:lnSpc>
                        <a:spcBef>
                          <a:spcPts val="200"/>
                        </a:spcBef>
                        <a:spcAft>
                          <a:spcPts val="200"/>
                        </a:spcAft>
                        <a:buClrTx/>
                        <a:buSzTx/>
                        <a:buFontTx/>
                        <a:buNone/>
                        <a:tabLst/>
                        <a:defRPr/>
                      </a:pPr>
                      <a:r>
                        <a:rPr lang="pl-PL" sz="1600" b="0" dirty="0">
                          <a:solidFill>
                            <a:srgbClr val="FF6600"/>
                          </a:solidFill>
                        </a:rPr>
                        <a:t>➢ koszty związane z wahaniami kursów walut obcych (różnice kursowe)</a:t>
                      </a: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pl-PL" sz="1600" b="0" kern="1200" dirty="0">
                          <a:solidFill>
                            <a:srgbClr val="FF6600"/>
                          </a:solidFill>
                          <a:effectLst/>
                          <a:latin typeface="+mn-lt"/>
                          <a:ea typeface="+mn-ea"/>
                          <a:cs typeface="+mn-cs"/>
                        </a:rPr>
                        <a:t>Catering na imprezy ogólnodostępne jest kwalifikowalny tylko wtedy, jeżeli celem jest np. skosztowanie kuchni regionalnej, poznanie kuchni kraju sąsiedniego. W przypadku, gdy jest to zwykły poczęstunek dla wszystkich uczestników, catering jest niekwalifikowalny.</a:t>
                      </a:r>
                      <a:endParaRPr lang="cs-CZ" sz="1600" b="0" kern="1200" dirty="0">
                        <a:solidFill>
                          <a:srgbClr val="FF6600"/>
                        </a:solidFill>
                        <a:effectLst/>
                        <a:latin typeface="+mn-lt"/>
                        <a:ea typeface="+mn-ea"/>
                        <a:cs typeface="+mn-cs"/>
                      </a:endParaRP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endParaRPr lang="pl-PL" altLang="cs-CZ" sz="1700" b="0" u="none" cap="all" baseline="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sp>
        <p:nvSpPr>
          <p:cNvPr id="5" name="Zástupný symbol pro číslo snímku 4">
            <a:extLst>
              <a:ext uri="{FF2B5EF4-FFF2-40B4-BE49-F238E27FC236}">
                <a16:creationId xmlns:a16="http://schemas.microsoft.com/office/drawing/2014/main" id="{6FFD5109-15CB-49DC-B1D8-55A03F996C04}"/>
              </a:ext>
            </a:extLst>
          </p:cNvPr>
          <p:cNvSpPr>
            <a:spLocks noGrp="1"/>
          </p:cNvSpPr>
          <p:nvPr>
            <p:ph type="sldNum" sz="quarter" idx="12"/>
          </p:nvPr>
        </p:nvSpPr>
        <p:spPr/>
        <p:txBody>
          <a:bodyPr/>
          <a:lstStyle/>
          <a:p>
            <a:fld id="{92860EB2-85D9-40DF-A6A9-558CCE481E13}" type="slidenum">
              <a:rPr lang="cs-CZ" smtClean="0"/>
              <a:t>39</a:t>
            </a:fld>
            <a:endParaRPr lang="cs-CZ"/>
          </a:p>
        </p:txBody>
      </p:sp>
    </p:spTree>
    <p:extLst>
      <p:ext uri="{BB962C8B-B14F-4D97-AF65-F5344CB8AC3E}">
        <p14:creationId xmlns:p14="http://schemas.microsoft.com/office/powerpoint/2010/main" val="1956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2A890C5F-B02F-40C1-8248-34727D6D2CC8}"/>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4AB00FD2-1E6F-4261-B0CA-E41B11C7B4B6}"/>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graphicFrame>
        <p:nvGraphicFramePr>
          <p:cNvPr id="2" name="Tabulka 1">
            <a:extLst>
              <a:ext uri="{FF2B5EF4-FFF2-40B4-BE49-F238E27FC236}">
                <a16:creationId xmlns:a16="http://schemas.microsoft.com/office/drawing/2014/main" id="{55393C85-ECE0-4311-AC1A-3D221145AEBA}"/>
              </a:ext>
            </a:extLst>
          </p:cNvPr>
          <p:cNvGraphicFramePr>
            <a:graphicFrameLocks noGrp="1"/>
          </p:cNvGraphicFramePr>
          <p:nvPr>
            <p:extLst>
              <p:ext uri="{D42A27DB-BD31-4B8C-83A1-F6EECF244321}">
                <p14:modId xmlns:p14="http://schemas.microsoft.com/office/powerpoint/2010/main" val="3156343985"/>
              </p:ext>
            </p:extLst>
          </p:nvPr>
        </p:nvGraphicFramePr>
        <p:xfrm>
          <a:off x="390803" y="1033801"/>
          <a:ext cx="11410393" cy="4257143"/>
        </p:xfrm>
        <a:graphic>
          <a:graphicData uri="http://schemas.openxmlformats.org/drawingml/2006/table">
            <a:tbl>
              <a:tblPr firstRow="1" bandRow="1">
                <a:tableStyleId>{3B4B98B0-60AC-42C2-AFA5-B58CD77FA1E5}</a:tableStyleId>
              </a:tblPr>
              <a:tblGrid>
                <a:gridCol w="5656981">
                  <a:extLst>
                    <a:ext uri="{9D8B030D-6E8A-4147-A177-3AD203B41FA5}">
                      <a16:colId xmlns:a16="http://schemas.microsoft.com/office/drawing/2014/main" val="3126597345"/>
                    </a:ext>
                  </a:extLst>
                </a:gridCol>
                <a:gridCol w="5753412">
                  <a:extLst>
                    <a:ext uri="{9D8B030D-6E8A-4147-A177-3AD203B41FA5}">
                      <a16:colId xmlns:a16="http://schemas.microsoft.com/office/drawing/2014/main" val="1675753925"/>
                    </a:ext>
                  </a:extLst>
                </a:gridCol>
              </a:tblGrid>
              <a:tr h="4257143">
                <a:tc>
                  <a:txBody>
                    <a:bodyPr/>
                    <a:lstStyle/>
                    <a:p>
                      <a:pPr algn="ctr"/>
                      <a:r>
                        <a:rPr lang="cs-CZ" sz="2200" b="1" u="sng" kern="1200" cap="small" baseline="0" dirty="0">
                          <a:solidFill>
                            <a:srgbClr val="000099"/>
                          </a:solidFill>
                          <a:effectLst>
                            <a:outerShdw blurRad="38100" dist="38100" dir="2700000" algn="tl">
                              <a:srgbClr val="000000">
                                <a:alpha val="43137"/>
                              </a:srgbClr>
                            </a:outerShdw>
                          </a:effectLst>
                          <a:latin typeface="Calibri" panose="020F0502020204030204" pitchFamily="34" charset="0"/>
                          <a:ea typeface="+mn-ea"/>
                          <a:cs typeface="+mn-cs"/>
                        </a:rPr>
                        <a:t>Podporované území</a:t>
                      </a:r>
                    </a:p>
                    <a:p>
                      <a:pPr algn="just"/>
                      <a:r>
                        <a:rPr lang="cs-CZ" sz="1500" b="1" kern="1200" dirty="0">
                          <a:solidFill>
                            <a:srgbClr val="000099"/>
                          </a:solidFill>
                          <a:effectLst/>
                          <a:latin typeface="+mn-lt"/>
                          <a:ea typeface="+mn-ea"/>
                          <a:cs typeface="+mn-cs"/>
                        </a:rPr>
                        <a:t> </a:t>
                      </a:r>
                      <a:endParaRPr lang="cs-CZ" sz="1600" b="1" kern="1200" dirty="0">
                        <a:solidFill>
                          <a:srgbClr val="000099"/>
                        </a:solidFill>
                        <a:effectLst/>
                        <a:latin typeface="+mn-lt"/>
                        <a:ea typeface="+mn-ea"/>
                        <a:cs typeface="+mn-cs"/>
                      </a:endParaRPr>
                    </a:p>
                    <a:p>
                      <a:pPr algn="just"/>
                      <a:endParaRPr lang="cs-CZ" sz="1600" b="0" kern="1200" dirty="0">
                        <a:solidFill>
                          <a:srgbClr val="000099"/>
                        </a:solidFill>
                        <a:effectLst/>
                        <a:latin typeface="+mn-lt"/>
                        <a:ea typeface="+mn-ea"/>
                        <a:cs typeface="+mn-cs"/>
                      </a:endParaRPr>
                    </a:p>
                    <a:p>
                      <a:pPr algn="just"/>
                      <a:r>
                        <a:rPr lang="cs-CZ" sz="1900" b="0" kern="1200" dirty="0">
                          <a:solidFill>
                            <a:srgbClr val="000099"/>
                          </a:solidFill>
                          <a:effectLst/>
                          <a:latin typeface="+mn-lt"/>
                          <a:ea typeface="+mn-ea"/>
                          <a:cs typeface="+mn-cs"/>
                        </a:rPr>
                        <a:t>Správní území okresů (obcí) spadajících do působnosti Správce Euroregionu </a:t>
                      </a:r>
                      <a:r>
                        <a:rPr lang="cs-CZ" sz="1900" b="0" kern="1200" dirty="0" err="1">
                          <a:solidFill>
                            <a:srgbClr val="000099"/>
                          </a:solidFill>
                          <a:effectLst/>
                          <a:latin typeface="+mn-lt"/>
                          <a:ea typeface="+mn-ea"/>
                          <a:cs typeface="+mn-cs"/>
                        </a:rPr>
                        <a:t>Glacensis</a:t>
                      </a:r>
                      <a:r>
                        <a:rPr lang="cs-CZ" sz="1900" b="0" kern="1200" dirty="0">
                          <a:solidFill>
                            <a:srgbClr val="000099"/>
                          </a:solidFill>
                          <a:effectLst/>
                          <a:latin typeface="+mn-lt"/>
                          <a:ea typeface="+mn-ea"/>
                          <a:cs typeface="+mn-cs"/>
                        </a:rPr>
                        <a:t>:</a:t>
                      </a:r>
                    </a:p>
                    <a:p>
                      <a:pPr algn="just"/>
                      <a:endParaRPr lang="cs-CZ" sz="1900" b="0" dirty="0">
                        <a:solidFill>
                          <a:srgbClr val="000099"/>
                        </a:solidFill>
                        <a:effectLst/>
                      </a:endParaRPr>
                    </a:p>
                    <a:p>
                      <a:pPr lvl="0" algn="just"/>
                      <a:r>
                        <a:rPr lang="cs-CZ" sz="1900" b="1" kern="1200" dirty="0">
                          <a:solidFill>
                            <a:srgbClr val="000099"/>
                          </a:solidFill>
                          <a:effectLst/>
                          <a:latin typeface="+mn-lt"/>
                          <a:ea typeface="+mn-ea"/>
                          <a:cs typeface="+mn-cs"/>
                        </a:rPr>
                        <a:t>CZ: </a:t>
                      </a:r>
                      <a:r>
                        <a:rPr lang="cs-CZ" sz="1900" b="0" kern="1200" dirty="0">
                          <a:solidFill>
                            <a:srgbClr val="000099"/>
                          </a:solidFill>
                          <a:effectLst/>
                          <a:latin typeface="+mn-lt"/>
                          <a:ea typeface="+mn-ea"/>
                          <a:cs typeface="+mn-cs"/>
                        </a:rPr>
                        <a:t>okresy Jičín, Trutnov, Náchod, Hradec Králové, Rychnov nad Kněžnou, Pardubice, Chrudim, Ústí nad Orlicí, Svitavy, Šumperk a katastrální území obce Bílá Voda</a:t>
                      </a:r>
                    </a:p>
                    <a:p>
                      <a:pPr lvl="0" algn="just"/>
                      <a:endParaRPr lang="cs-CZ" sz="1900" b="0" kern="1200" dirty="0">
                        <a:solidFill>
                          <a:srgbClr val="000099"/>
                        </a:solidFill>
                        <a:effectLst/>
                        <a:latin typeface="+mn-lt"/>
                        <a:ea typeface="+mn-ea"/>
                        <a:cs typeface="+mn-cs"/>
                      </a:endParaRPr>
                    </a:p>
                    <a:p>
                      <a:pPr lvl="0" algn="just"/>
                      <a:r>
                        <a:rPr lang="cs-CZ" sz="1900" b="1" kern="1200" dirty="0">
                          <a:solidFill>
                            <a:srgbClr val="000099"/>
                          </a:solidFill>
                          <a:effectLst/>
                          <a:latin typeface="+mn-lt"/>
                          <a:ea typeface="+mn-ea"/>
                          <a:cs typeface="+mn-cs"/>
                        </a:rPr>
                        <a:t>PL: </a:t>
                      </a:r>
                      <a:r>
                        <a:rPr lang="cs-CZ" sz="1900" b="0" kern="1200" dirty="0" err="1">
                          <a:solidFill>
                            <a:srgbClr val="000099"/>
                          </a:solidFill>
                          <a:effectLst/>
                          <a:latin typeface="+mn-lt"/>
                          <a:ea typeface="+mn-ea"/>
                          <a:cs typeface="+mn-cs"/>
                        </a:rPr>
                        <a:t>powiaty</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dzierżoniowski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kłodzki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strzeliński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świdnicki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wałbrzyski</a:t>
                      </a:r>
                      <a:r>
                        <a:rPr lang="cs-CZ" sz="1900" b="0" kern="1200" dirty="0">
                          <a:solidFill>
                            <a:srgbClr val="000099"/>
                          </a:solidFill>
                          <a:effectLst/>
                          <a:latin typeface="+mn-lt"/>
                          <a:ea typeface="+mn-ea"/>
                          <a:cs typeface="+mn-cs"/>
                        </a:rPr>
                        <a:t>, </a:t>
                      </a:r>
                      <a:r>
                        <a:rPr lang="cs-CZ" sz="1900" b="0" kern="1200" dirty="0" err="1">
                          <a:solidFill>
                            <a:srgbClr val="000099"/>
                          </a:solidFill>
                          <a:effectLst/>
                          <a:latin typeface="+mn-lt"/>
                          <a:ea typeface="+mn-ea"/>
                          <a:cs typeface="+mn-cs"/>
                        </a:rPr>
                        <a:t>ząbkowicki</a:t>
                      </a:r>
                      <a:r>
                        <a:rPr lang="cs-CZ" sz="1900" b="0" kern="1200" dirty="0">
                          <a:solidFill>
                            <a:srgbClr val="000099"/>
                          </a:solidFill>
                          <a:effectLst/>
                          <a:latin typeface="+mn-lt"/>
                          <a:ea typeface="+mn-ea"/>
                          <a:cs typeface="+mn-cs"/>
                        </a:rPr>
                        <a:t>, město </a:t>
                      </a:r>
                      <a:r>
                        <a:rPr lang="cs-CZ" sz="1900" b="0" kern="1200" dirty="0" err="1">
                          <a:solidFill>
                            <a:srgbClr val="000099"/>
                          </a:solidFill>
                          <a:effectLst/>
                          <a:latin typeface="+mn-lt"/>
                          <a:ea typeface="+mn-ea"/>
                          <a:cs typeface="+mn-cs"/>
                        </a:rPr>
                        <a:t>Wałbrzych</a:t>
                      </a:r>
                      <a:endParaRPr lang="cs-CZ" sz="1900" b="0" kern="1200" dirty="0">
                        <a:solidFill>
                          <a:srgbClr val="000099"/>
                        </a:solidFill>
                        <a:effectLst/>
                        <a:latin typeface="+mn-lt"/>
                        <a:ea typeface="+mn-ea"/>
                        <a:cs typeface="+mn-cs"/>
                      </a:endParaRPr>
                    </a:p>
                    <a:p>
                      <a:pPr algn="l"/>
                      <a:endParaRPr lang="pl-PL" sz="1600" b="0" dirty="0">
                        <a:solidFill>
                          <a:srgbClr val="000099"/>
                        </a:solidFill>
                        <a:effectLst/>
                        <a:latin typeface="Calibri  "/>
                        <a:ea typeface="Times New Roman" panose="02020603050405020304" pitchFamily="18" charset="0"/>
                        <a:cs typeface="Times New Roman" panose="02020603050405020304" pitchFamily="18" charset="0"/>
                      </a:endParaRPr>
                    </a:p>
                  </a:txBody>
                  <a:tcPr/>
                </a:tc>
                <a:tc>
                  <a:txBody>
                    <a:bodyPr/>
                    <a:lstStyle/>
                    <a:p>
                      <a:pPr algn="ctr"/>
                      <a:r>
                        <a:rPr lang="pl-PL" sz="2200" b="1" u="sng" kern="1200" cap="small" baseline="0" dirty="0">
                          <a:solidFill>
                            <a:srgbClr val="FF6600"/>
                          </a:solidFill>
                          <a:effectLst>
                            <a:outerShdw blurRad="38100" dist="38100" dir="2700000" algn="tl">
                              <a:srgbClr val="000000">
                                <a:alpha val="43137"/>
                              </a:srgbClr>
                            </a:outerShdw>
                          </a:effectLst>
                          <a:latin typeface="Calibri" panose="020F0502020204030204" pitchFamily="34" charset="0"/>
                          <a:ea typeface="+mn-ea"/>
                          <a:cs typeface="+mn-cs"/>
                        </a:rPr>
                        <a:t>Obszar wsparcia</a:t>
                      </a:r>
                      <a:endParaRPr lang="cs-CZ" sz="2200" b="1" u="sng" kern="1200" cap="small" baseline="0" dirty="0">
                        <a:solidFill>
                          <a:srgbClr val="FF6600"/>
                        </a:solidFill>
                        <a:effectLst>
                          <a:outerShdw blurRad="38100" dist="38100" dir="2700000" algn="tl">
                            <a:srgbClr val="000000">
                              <a:alpha val="43137"/>
                            </a:srgbClr>
                          </a:outerShdw>
                        </a:effectLst>
                        <a:latin typeface="Calibri" panose="020F0502020204030204" pitchFamily="34" charset="0"/>
                        <a:ea typeface="+mn-ea"/>
                        <a:cs typeface="+mn-cs"/>
                      </a:endParaRPr>
                    </a:p>
                    <a:p>
                      <a:r>
                        <a:rPr lang="pl-PL" sz="1500" b="1" kern="1200" dirty="0">
                          <a:solidFill>
                            <a:srgbClr val="FF6600"/>
                          </a:solidFill>
                          <a:effectLst/>
                          <a:latin typeface="+mn-lt"/>
                          <a:ea typeface="+mn-ea"/>
                          <a:cs typeface="+mn-cs"/>
                        </a:rPr>
                        <a:t> </a:t>
                      </a:r>
                      <a:endParaRPr lang="pl-PL" sz="1500" b="1" kern="1200" noProof="0" dirty="0">
                        <a:solidFill>
                          <a:srgbClr val="FF6600"/>
                        </a:solidFill>
                        <a:effectLst/>
                        <a:latin typeface="+mn-lt"/>
                        <a:ea typeface="+mn-ea"/>
                        <a:cs typeface="+mn-cs"/>
                      </a:endParaRPr>
                    </a:p>
                    <a:p>
                      <a:pPr algn="just"/>
                      <a:endParaRPr lang="pl-PL" sz="1600" b="0" kern="1200" noProof="0" dirty="0">
                        <a:solidFill>
                          <a:srgbClr val="FF6600"/>
                        </a:solidFill>
                        <a:effectLst/>
                        <a:latin typeface="+mn-lt"/>
                        <a:ea typeface="+mn-ea"/>
                        <a:cs typeface="+mn-cs"/>
                      </a:endParaRPr>
                    </a:p>
                    <a:p>
                      <a:pPr algn="just"/>
                      <a:r>
                        <a:rPr lang="pl-PL" sz="1900" b="0" kern="1200" noProof="0" dirty="0">
                          <a:solidFill>
                            <a:srgbClr val="FF6600"/>
                          </a:solidFill>
                          <a:effectLst/>
                          <a:latin typeface="+mn-lt"/>
                          <a:ea typeface="+mn-ea"/>
                          <a:cs typeface="+mn-cs"/>
                        </a:rPr>
                        <a:t>Obszar administracyjny powiatów (gmin) objętych działalnością Zarządzającego Euroregionu Glacensis: </a:t>
                      </a:r>
                    </a:p>
                    <a:p>
                      <a:pPr algn="just"/>
                      <a:endParaRPr lang="pl-PL" sz="1900" b="0" kern="1200" noProof="0" dirty="0">
                        <a:solidFill>
                          <a:srgbClr val="FF6600"/>
                        </a:solidFill>
                        <a:effectLst/>
                        <a:latin typeface="+mn-lt"/>
                        <a:ea typeface="+mn-ea"/>
                        <a:cs typeface="+mn-cs"/>
                      </a:endParaRPr>
                    </a:p>
                    <a:p>
                      <a:pPr lvl="0" algn="just"/>
                      <a:r>
                        <a:rPr lang="pl-PL" sz="1900" b="1" kern="1200" noProof="0" dirty="0">
                          <a:solidFill>
                            <a:srgbClr val="FF6600"/>
                          </a:solidFill>
                          <a:effectLst/>
                          <a:latin typeface="+mn-lt"/>
                          <a:ea typeface="+mn-ea"/>
                          <a:cs typeface="+mn-cs"/>
                        </a:rPr>
                        <a:t>CZ: </a:t>
                      </a:r>
                      <a:r>
                        <a:rPr lang="pl-PL" sz="1900" b="0" kern="1200" noProof="0" dirty="0">
                          <a:solidFill>
                            <a:srgbClr val="FF6600"/>
                          </a:solidFill>
                          <a:effectLst/>
                          <a:latin typeface="+mn-lt"/>
                          <a:ea typeface="+mn-ea"/>
                          <a:cs typeface="+mn-cs"/>
                        </a:rPr>
                        <a:t>okresy Jičín, Trutnov, Náchod, Hradec Králové, Rychnov nad Kněžnou, Pardubice, Chrudim, Ústí nad Orlicí, Svitavy, Šumperk a obszar katastralny gminy Bílá Voda </a:t>
                      </a:r>
                    </a:p>
                    <a:p>
                      <a:pPr lvl="0" algn="just"/>
                      <a:endParaRPr lang="pl-PL" sz="1900" b="0" kern="1200" noProof="0" dirty="0">
                        <a:solidFill>
                          <a:srgbClr val="FF6600"/>
                        </a:solidFill>
                        <a:effectLst/>
                        <a:latin typeface="+mn-lt"/>
                        <a:ea typeface="+mn-ea"/>
                        <a:cs typeface="+mn-cs"/>
                      </a:endParaRPr>
                    </a:p>
                    <a:p>
                      <a:pPr lvl="0" algn="just"/>
                      <a:r>
                        <a:rPr lang="pl-PL" sz="1900" b="1" kern="1200" noProof="0" dirty="0">
                          <a:solidFill>
                            <a:srgbClr val="FF6600"/>
                          </a:solidFill>
                          <a:effectLst/>
                          <a:latin typeface="+mn-lt"/>
                          <a:ea typeface="+mn-ea"/>
                          <a:cs typeface="+mn-cs"/>
                        </a:rPr>
                        <a:t>PL: </a:t>
                      </a:r>
                      <a:r>
                        <a:rPr lang="pl-PL" sz="1900" b="0" kern="1200" noProof="0" dirty="0">
                          <a:solidFill>
                            <a:srgbClr val="FF6600"/>
                          </a:solidFill>
                          <a:effectLst/>
                          <a:latin typeface="+mn-lt"/>
                          <a:ea typeface="+mn-ea"/>
                          <a:cs typeface="+mn-cs"/>
                        </a:rPr>
                        <a:t>powiaty dzierżoniowski, kłodzki, strzeliński, świdnicki, wałbrzyski, ząbkowicki, miasto Wałbrzych</a:t>
                      </a:r>
                      <a:endParaRPr lang="pl-PL" sz="1900" b="0" noProof="0" dirty="0">
                        <a:solidFill>
                          <a:srgbClr val="FF6600"/>
                        </a:solidFill>
                        <a:effectLst/>
                        <a:latin typeface="Calibri  "/>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2072925"/>
                  </a:ext>
                </a:extLst>
              </a:tr>
            </a:tbl>
          </a:graphicData>
        </a:graphic>
      </p:graphicFrame>
      <p:pic>
        <p:nvPicPr>
          <p:cNvPr id="13" name="Obrázek 12">
            <a:extLst>
              <a:ext uri="{FF2B5EF4-FFF2-40B4-BE49-F238E27FC236}">
                <a16:creationId xmlns:a16="http://schemas.microsoft.com/office/drawing/2014/main" id="{09E7C581-A612-4197-81F6-4FBA88D3BF78}"/>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DC7BAF67-A7A4-4AC5-99C2-EC4D2834531C}"/>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B56E0BFF-4B9D-4C09-B911-0A0D06FFD0A7}"/>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6" name="Zástupný symbol pro číslo snímku 5">
            <a:extLst>
              <a:ext uri="{FF2B5EF4-FFF2-40B4-BE49-F238E27FC236}">
                <a16:creationId xmlns:a16="http://schemas.microsoft.com/office/drawing/2014/main" id="{6C4B2C97-6668-4D22-9356-15066F3446C4}"/>
              </a:ext>
            </a:extLst>
          </p:cNvPr>
          <p:cNvSpPr>
            <a:spLocks noGrp="1"/>
          </p:cNvSpPr>
          <p:nvPr>
            <p:ph type="sldNum" sz="quarter" idx="12"/>
          </p:nvPr>
        </p:nvSpPr>
        <p:spPr/>
        <p:txBody>
          <a:bodyPr/>
          <a:lstStyle/>
          <a:p>
            <a:fld id="{92860EB2-85D9-40DF-A6A9-558CCE481E13}" type="slidenum">
              <a:rPr lang="cs-CZ" smtClean="0"/>
              <a:t>4</a:t>
            </a:fld>
            <a:endParaRPr lang="cs-CZ"/>
          </a:p>
        </p:txBody>
      </p:sp>
    </p:spTree>
    <p:extLst>
      <p:ext uri="{BB962C8B-B14F-4D97-AF65-F5344CB8AC3E}">
        <p14:creationId xmlns:p14="http://schemas.microsoft.com/office/powerpoint/2010/main" val="3035441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EE374CD-32F6-44D3-825E-BE7FE2FECF30}"/>
              </a:ext>
            </a:extLst>
          </p:cNvPr>
          <p:cNvPicPr>
            <a:picLocks noChangeAspect="1"/>
          </p:cNvPicPr>
          <p:nvPr/>
        </p:nvPicPr>
        <p:blipFill>
          <a:blip r:embed="rId2"/>
          <a:stretch>
            <a:fillRect/>
          </a:stretch>
        </p:blipFill>
        <p:spPr>
          <a:xfrm>
            <a:off x="838200" y="5824198"/>
            <a:ext cx="866937" cy="866937"/>
          </a:xfrm>
          <a:prstGeom prst="rect">
            <a:avLst/>
          </a:prstGeom>
        </p:spPr>
      </p:pic>
      <p:pic>
        <p:nvPicPr>
          <p:cNvPr id="16" name="Obrázek 15">
            <a:extLst>
              <a:ext uri="{FF2B5EF4-FFF2-40B4-BE49-F238E27FC236}">
                <a16:creationId xmlns:a16="http://schemas.microsoft.com/office/drawing/2014/main" id="{891B2C81-8B22-4445-9F3E-8163E1591ECE}"/>
              </a:ext>
            </a:extLst>
          </p:cNvPr>
          <p:cNvPicPr>
            <a:picLocks noChangeAspect="1"/>
          </p:cNvPicPr>
          <p:nvPr/>
        </p:nvPicPr>
        <p:blipFill>
          <a:blip r:embed="rId3"/>
          <a:stretch>
            <a:fillRect/>
          </a:stretch>
        </p:blipFill>
        <p:spPr>
          <a:xfrm>
            <a:off x="10882989" y="5824199"/>
            <a:ext cx="897276" cy="897276"/>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814832364"/>
              </p:ext>
            </p:extLst>
          </p:nvPr>
        </p:nvGraphicFramePr>
        <p:xfrm>
          <a:off x="390803" y="1033801"/>
          <a:ext cx="11410394" cy="4378960"/>
        </p:xfrm>
        <a:graphic>
          <a:graphicData uri="http://schemas.openxmlformats.org/drawingml/2006/table">
            <a:tbl>
              <a:tblPr firstRow="1" bandRow="1">
                <a:tableStyleId>{3B4B98B0-60AC-42C2-AFA5-B58CD77FA1E5}</a:tableStyleId>
              </a:tblPr>
              <a:tblGrid>
                <a:gridCol w="5555109">
                  <a:extLst>
                    <a:ext uri="{9D8B030D-6E8A-4147-A177-3AD203B41FA5}">
                      <a16:colId xmlns:a16="http://schemas.microsoft.com/office/drawing/2014/main" val="3983641993"/>
                    </a:ext>
                  </a:extLst>
                </a:gridCol>
                <a:gridCol w="5855285">
                  <a:extLst>
                    <a:ext uri="{9D8B030D-6E8A-4147-A177-3AD203B41FA5}">
                      <a16:colId xmlns:a16="http://schemas.microsoft.com/office/drawing/2014/main" val="2326915147"/>
                    </a:ext>
                  </a:extLst>
                </a:gridCol>
              </a:tblGrid>
              <a:tr h="4257143">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Inovace a přidaná hodnota akcí</a:t>
                      </a:r>
                      <a:endPar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endParaRPr lang="cs-CZ" sz="13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endParaRPr lang="cs-CZ" sz="16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r>
                        <a:rPr lang="cs-CZ" sz="1600" b="0" dirty="0">
                          <a:solidFill>
                            <a:srgbClr val="000099"/>
                          </a:solidFill>
                        </a:rPr>
                        <a:t>U opakujících se tradičních akcí pro širokou veřejnost, které by se konaly i bez financování z FMP, bude kladen důraz na inovaci a novou přidanou hodnotu těchto akcí oproti předchozím ročníkům. Různé další ročníky tradičních akcí, které se běžně konají nebo by se běžně konaly, by neměly být financovány z FMP, pokud neobsahují novou přidanou hodnotu a inovativní prvky pro přeshraniční spolupráci.</a:t>
                      </a:r>
                    </a:p>
                    <a:p>
                      <a:pPr marL="0" lvl="0" indent="0" algn="just">
                        <a:lnSpc>
                          <a:spcPct val="100000"/>
                        </a:lnSpc>
                        <a:spcBef>
                          <a:spcPts val="200"/>
                        </a:spcBef>
                        <a:spcAft>
                          <a:spcPts val="200"/>
                        </a:spcAft>
                        <a:buFont typeface="Wingdings" panose="05000000000000000000" pitchFamily="2" charset="2"/>
                        <a:buNone/>
                      </a:pPr>
                      <a:endParaRPr lang="cs-CZ" sz="16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endParaRPr lang="cs-CZ" sz="16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endParaRPr lang="cs-CZ" sz="1600" b="0" dirty="0">
                        <a:solidFill>
                          <a:srgbClr val="000099"/>
                        </a:solidFill>
                      </a:endParaRPr>
                    </a:p>
                    <a:p>
                      <a:pPr marL="0" lvl="0" indent="0" algn="just">
                        <a:lnSpc>
                          <a:spcPct val="100000"/>
                        </a:lnSpc>
                        <a:spcBef>
                          <a:spcPts val="200"/>
                        </a:spcBef>
                        <a:spcAft>
                          <a:spcPts val="200"/>
                        </a:spcAft>
                        <a:buFont typeface="Wingdings" panose="05000000000000000000" pitchFamily="2" charset="2"/>
                        <a:buNone/>
                      </a:pPr>
                      <a:endParaRPr lang="cs-CZ" sz="1600" b="0" dirty="0">
                        <a:solidFill>
                          <a:srgbClr val="000099"/>
                        </a:solidFill>
                      </a:endParaRPr>
                    </a:p>
                  </a:txBody>
                  <a:tcPr/>
                </a:tc>
                <a:tc>
                  <a:txBody>
                    <a:bodyPr/>
                    <a:lstStyle/>
                    <a:p>
                      <a:pPr algn="ctr"/>
                      <a:r>
                        <a:rPr lang="pl-PL" altLang="cs-CZ" sz="2200" b="1" u="sng" cap="small" dirty="0">
                          <a:solidFill>
                            <a:srgbClr val="FF6600"/>
                          </a:solidFill>
                          <a:effectLst>
                            <a:outerShdw blurRad="38100" dist="38100" dir="2700000" algn="tl">
                              <a:srgbClr val="000000">
                                <a:alpha val="43137"/>
                              </a:srgbClr>
                            </a:outerShdw>
                          </a:effectLst>
                        </a:rPr>
                        <a:t>Innowacyjność i nowa wartość dodana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400" b="1" i="0" u="sng" strike="noStrike" kern="1200" cap="small"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sz="1600" b="1"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sz="1600" b="1"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600" b="1" kern="1200" dirty="0">
                          <a:solidFill>
                            <a:srgbClr val="FF6600"/>
                          </a:solidFill>
                          <a:effectLst/>
                          <a:latin typeface="+mn-lt"/>
                          <a:ea typeface="+mn-ea"/>
                          <a:cs typeface="+mn-cs"/>
                        </a:rPr>
                        <a:t>W przypadku cyklicznych, tradycyjnych wydarzeń dla szerokiej grupy docelowej, które odbywałyby się nawet bez dofinansowania z FMP, nacisk zostanie położony na innowacyjność i nową wartość dodaną tych wydarzeń w porównaniu z latami ubiegłymi. Dalsze lata tradycyjnych wydarzeń, które są lub byłyby zwykle organizowane, nie powinny być finansowane przez FMP, chyba że zawierają one nową wartość dodaną i elementy innowacyjne dla współpracy transgranicznej.</a:t>
                      </a:r>
                      <a:endParaRPr lang="cs-CZ" sz="1600" b="1"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altLang="cs-CZ" sz="1700" b="0" u="none" cap="all" baseline="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3" name="Obrázek 12">
            <a:extLst>
              <a:ext uri="{FF2B5EF4-FFF2-40B4-BE49-F238E27FC236}">
                <a16:creationId xmlns:a16="http://schemas.microsoft.com/office/drawing/2014/main" id="{F18971E7-89D3-4BAC-B5A4-19DAB6CC2D50}"/>
              </a:ext>
            </a:extLst>
          </p:cNvPr>
          <p:cNvPicPr>
            <a:picLocks noChangeAspect="1"/>
          </p:cNvPicPr>
          <p:nvPr/>
        </p:nvPicPr>
        <p:blipFill>
          <a:blip r:embed="rId6"/>
          <a:stretch>
            <a:fillRect/>
          </a:stretch>
        </p:blipFill>
        <p:spPr>
          <a:xfrm>
            <a:off x="-457" y="6036815"/>
            <a:ext cx="759353" cy="759353"/>
          </a:xfrm>
          <a:prstGeom prst="rect">
            <a:avLst/>
          </a:prstGeom>
        </p:spPr>
      </p:pic>
      <p:pic>
        <p:nvPicPr>
          <p:cNvPr id="15" name="Obrázek 14">
            <a:extLst>
              <a:ext uri="{FF2B5EF4-FFF2-40B4-BE49-F238E27FC236}">
                <a16:creationId xmlns:a16="http://schemas.microsoft.com/office/drawing/2014/main" id="{9E80A188-BEFC-451D-9CE6-68212F312657}"/>
              </a:ext>
            </a:extLst>
          </p:cNvPr>
          <p:cNvPicPr>
            <a:picLocks noChangeAspect="1"/>
          </p:cNvPicPr>
          <p:nvPr/>
        </p:nvPicPr>
        <p:blipFill>
          <a:blip r:embed="rId7"/>
          <a:stretch>
            <a:fillRect/>
          </a:stretch>
        </p:blipFill>
        <p:spPr>
          <a:xfrm>
            <a:off x="9901142" y="6042199"/>
            <a:ext cx="546546" cy="815800"/>
          </a:xfrm>
          <a:prstGeom prst="rect">
            <a:avLst/>
          </a:prstGeom>
        </p:spPr>
      </p:pic>
      <p:pic>
        <p:nvPicPr>
          <p:cNvPr id="17" name="Obrázek 16" descr="Obsah obrázku text&#10;&#10;Popis byl vytvořen automaticky">
            <a:extLst>
              <a:ext uri="{FF2B5EF4-FFF2-40B4-BE49-F238E27FC236}">
                <a16:creationId xmlns:a16="http://schemas.microsoft.com/office/drawing/2014/main" id="{7DD5C7BA-2BEC-465A-9D0E-A1E4397036C7}"/>
              </a:ext>
            </a:extLst>
          </p:cNvPr>
          <p:cNvPicPr>
            <a:picLocks noChangeAspect="1"/>
          </p:cNvPicPr>
          <p:nvPr/>
        </p:nvPicPr>
        <p:blipFill>
          <a:blip r:embed="rId8"/>
          <a:stretch>
            <a:fillRect/>
          </a:stretch>
        </p:blipFill>
        <p:spPr>
          <a:xfrm>
            <a:off x="4126130" y="5563916"/>
            <a:ext cx="3939740" cy="983686"/>
          </a:xfrm>
          <a:prstGeom prst="rect">
            <a:avLst/>
          </a:prstGeom>
        </p:spPr>
      </p:pic>
      <p:sp>
        <p:nvSpPr>
          <p:cNvPr id="5" name="Zástupný symbol pro číslo snímku 4">
            <a:extLst>
              <a:ext uri="{FF2B5EF4-FFF2-40B4-BE49-F238E27FC236}">
                <a16:creationId xmlns:a16="http://schemas.microsoft.com/office/drawing/2014/main" id="{2CE69E47-F3C2-4878-A3D1-6D5FD1FF9E7F}"/>
              </a:ext>
            </a:extLst>
          </p:cNvPr>
          <p:cNvSpPr>
            <a:spLocks noGrp="1"/>
          </p:cNvSpPr>
          <p:nvPr>
            <p:ph type="sldNum" sz="quarter" idx="12"/>
          </p:nvPr>
        </p:nvSpPr>
        <p:spPr/>
        <p:txBody>
          <a:bodyPr/>
          <a:lstStyle/>
          <a:p>
            <a:fld id="{92860EB2-85D9-40DF-A6A9-558CCE481E13}" type="slidenum">
              <a:rPr lang="cs-CZ" smtClean="0"/>
              <a:t>40</a:t>
            </a:fld>
            <a:endParaRPr lang="cs-CZ"/>
          </a:p>
        </p:txBody>
      </p:sp>
    </p:spTree>
    <p:extLst>
      <p:ext uri="{BB962C8B-B14F-4D97-AF65-F5344CB8AC3E}">
        <p14:creationId xmlns:p14="http://schemas.microsoft.com/office/powerpoint/2010/main" val="2086819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1FE2E283-A773-43CA-B6B2-152AD5500323}"/>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EEE40FA4-14DB-42C1-8222-1A54E8A5CAD1}"/>
              </a:ext>
            </a:extLst>
          </p:cNvPr>
          <p:cNvPicPr>
            <a:picLocks noChangeAspect="1"/>
          </p:cNvPicPr>
          <p:nvPr/>
        </p:nvPicPr>
        <p:blipFill>
          <a:blip r:embed="rId3"/>
          <a:stretch>
            <a:fillRect/>
          </a:stretch>
        </p:blipFill>
        <p:spPr>
          <a:xfrm>
            <a:off x="1290542" y="5394264"/>
            <a:ext cx="1144648" cy="1144648"/>
          </a:xfrm>
          <a:prstGeom prst="rect">
            <a:avLst/>
          </a:prstGeom>
        </p:spPr>
      </p:pic>
      <p:pic>
        <p:nvPicPr>
          <p:cNvPr id="15" name="Obrázek 14">
            <a:extLst>
              <a:ext uri="{FF2B5EF4-FFF2-40B4-BE49-F238E27FC236}">
                <a16:creationId xmlns:a16="http://schemas.microsoft.com/office/drawing/2014/main" id="{997D722F-2E61-4847-8875-CAB31A7E943A}"/>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B906CAB2-059E-41B4-AD2C-34D74E22E1CF}"/>
              </a:ext>
            </a:extLst>
          </p:cNvPr>
          <p:cNvPicPr>
            <a:picLocks noChangeAspect="1"/>
          </p:cNvPicPr>
          <p:nvPr/>
        </p:nvPicPr>
        <p:blipFill>
          <a:blip r:embed="rId5"/>
          <a:stretch>
            <a:fillRect/>
          </a:stretch>
        </p:blipFill>
        <p:spPr>
          <a:xfrm>
            <a:off x="10817673" y="537164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graphicFrame>
        <p:nvGraphicFramePr>
          <p:cNvPr id="3" name="Tabulka 2">
            <a:extLst>
              <a:ext uri="{FF2B5EF4-FFF2-40B4-BE49-F238E27FC236}">
                <a16:creationId xmlns:a16="http://schemas.microsoft.com/office/drawing/2014/main" id="{A3B3B80B-40EE-4E8A-9FA4-7645C3DF351C}"/>
              </a:ext>
            </a:extLst>
          </p:cNvPr>
          <p:cNvGraphicFramePr>
            <a:graphicFrameLocks noGrp="1"/>
          </p:cNvGraphicFramePr>
          <p:nvPr>
            <p:extLst>
              <p:ext uri="{D42A27DB-BD31-4B8C-83A1-F6EECF244321}">
                <p14:modId xmlns:p14="http://schemas.microsoft.com/office/powerpoint/2010/main" val="356547044"/>
              </p:ext>
            </p:extLst>
          </p:nvPr>
        </p:nvGraphicFramePr>
        <p:xfrm>
          <a:off x="479885" y="1038491"/>
          <a:ext cx="11232228" cy="4252454"/>
        </p:xfrm>
        <a:graphic>
          <a:graphicData uri="http://schemas.openxmlformats.org/drawingml/2006/table">
            <a:tbl>
              <a:tblPr firstRow="1" bandRow="1">
                <a:tableStyleId>{3B4B98B0-60AC-42C2-AFA5-B58CD77FA1E5}</a:tableStyleId>
              </a:tblPr>
              <a:tblGrid>
                <a:gridCol w="5521130">
                  <a:extLst>
                    <a:ext uri="{9D8B030D-6E8A-4147-A177-3AD203B41FA5}">
                      <a16:colId xmlns:a16="http://schemas.microsoft.com/office/drawing/2014/main" val="3806800251"/>
                    </a:ext>
                  </a:extLst>
                </a:gridCol>
                <a:gridCol w="5711098">
                  <a:extLst>
                    <a:ext uri="{9D8B030D-6E8A-4147-A177-3AD203B41FA5}">
                      <a16:colId xmlns:a16="http://schemas.microsoft.com/office/drawing/2014/main" val="4267443204"/>
                    </a:ext>
                  </a:extLst>
                </a:gridCol>
              </a:tblGrid>
              <a:tr h="4252454">
                <a:tc>
                  <a:txBody>
                    <a:bodyPr/>
                    <a:lstStyle/>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Zavedení Zjednodušených Metod Vykazování Výdajů</a:t>
                      </a:r>
                      <a:endPar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endParaRPr>
                    </a:p>
                    <a:p>
                      <a:pPr marL="285750" lvl="0" indent="-285750" algn="just">
                        <a:lnSpc>
                          <a:spcPct val="100000"/>
                        </a:lnSpc>
                        <a:spcBef>
                          <a:spcPts val="200"/>
                        </a:spcBef>
                        <a:spcAft>
                          <a:spcPts val="200"/>
                        </a:spcAft>
                        <a:buFont typeface="Wingdings" panose="05000000000000000000" pitchFamily="2" charset="2"/>
                        <a:buChar char="Ø"/>
                      </a:pPr>
                      <a:r>
                        <a:rPr lang="cs-CZ" altLang="cs-CZ" sz="1400" b="0" u="none" dirty="0">
                          <a:solidFill>
                            <a:srgbClr val="000099"/>
                          </a:solidFill>
                          <a:effectLst/>
                        </a:rPr>
                        <a:t>V</a:t>
                      </a:r>
                      <a:r>
                        <a:rPr lang="cs-CZ" altLang="cs-CZ" sz="1400" b="0" dirty="0">
                          <a:solidFill>
                            <a:srgbClr val="000099"/>
                          </a:solidFill>
                          <a:effectLst/>
                        </a:rPr>
                        <a:t> případě, že je výše nákladu vyšší než 1 000 EUR, provede žadatel vždy průzkum trhu a doloží alespoň 3 srovnatelné nabídky. Předmětem kontroly ze strany Správce v tomto případě není pouze výsledná cena, ale i způsob provedení průzkumu trhu, aby Správce získal ujištění, že předmět plnění byl vymezen dostatečně podrobně a srozumitelně a odpovídá potřebám projektu a jeho cílům.</a:t>
                      </a:r>
                      <a:endParaRPr lang="cs-CZ" altLang="cs-CZ" sz="1400" b="1" u="sng" cap="small" baseline="0"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200"/>
                        </a:spcBef>
                        <a:spcAft>
                          <a:spcPts val="200"/>
                        </a:spcAft>
                        <a:buFont typeface="Wingdings" panose="05000000000000000000" pitchFamily="2" charset="2"/>
                        <a:buChar char="Ø"/>
                      </a:pPr>
                      <a:endParaRPr lang="cs-CZ" altLang="cs-CZ" sz="1400" b="1"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200"/>
                        </a:spcBef>
                        <a:spcAft>
                          <a:spcPts val="200"/>
                        </a:spcAft>
                        <a:buFont typeface="Wingdings" panose="05000000000000000000" pitchFamily="2" charset="2"/>
                        <a:buNone/>
                      </a:pPr>
                      <a:endParaRPr lang="cs-CZ" altLang="cs-CZ" sz="1400" b="0"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200"/>
                        </a:spcBef>
                        <a:spcAft>
                          <a:spcPts val="200"/>
                        </a:spcAft>
                        <a:buFont typeface="Wingdings" panose="05000000000000000000" pitchFamily="2" charset="2"/>
                        <a:buNone/>
                      </a:pPr>
                      <a:r>
                        <a:rPr lang="cs-CZ" altLang="cs-CZ" sz="1400" b="0" u="sng" cap="small" baseline="0" dirty="0">
                          <a:solidFill>
                            <a:srgbClr val="000099"/>
                          </a:solidFill>
                          <a:effectLst>
                            <a:outerShdw blurRad="38100" dist="38100" dir="2700000" algn="tl">
                              <a:srgbClr val="000000">
                                <a:alpha val="43137"/>
                              </a:srgbClr>
                            </a:outerShdw>
                          </a:effectLst>
                        </a:rPr>
                        <a:t>UPOZORNĚNÍ:</a:t>
                      </a:r>
                    </a:p>
                    <a:p>
                      <a:pPr marL="0" lvl="0" indent="0" algn="just">
                        <a:lnSpc>
                          <a:spcPct val="100000"/>
                        </a:lnSpc>
                        <a:spcBef>
                          <a:spcPts val="200"/>
                        </a:spcBef>
                        <a:spcAft>
                          <a:spcPts val="200"/>
                        </a:spcAft>
                        <a:buFont typeface="Wingdings" panose="05000000000000000000" pitchFamily="2" charset="2"/>
                        <a:buNone/>
                      </a:pPr>
                      <a:r>
                        <a:rPr lang="cs-CZ" altLang="cs-CZ" sz="1400" b="0" dirty="0">
                          <a:solidFill>
                            <a:srgbClr val="000099"/>
                          </a:solidFill>
                          <a:effectLst/>
                        </a:rPr>
                        <a:t>U vybavení je žadatel povinen dodržovat pravidla efektivity vynakládaných výdajů, z tohoto důvodu je třeba v konkrétních případech zvážit, zda je opravdu nutná koupě určitého vybavení či zařízení a zda by nebyl efektivnější pronájem. </a:t>
                      </a:r>
                      <a:r>
                        <a:rPr lang="cs-CZ" altLang="cs-CZ" sz="1400" b="1" u="sng" dirty="0">
                          <a:solidFill>
                            <a:srgbClr val="000099"/>
                          </a:solidFill>
                          <a:effectLst/>
                        </a:rPr>
                        <a:t>Nákup vybavení by měl být spíše výjimečný.</a:t>
                      </a:r>
                    </a:p>
                  </a:txBody>
                  <a:tcPr/>
                </a:tc>
                <a:tc>
                  <a:txBody>
                    <a:bodyPr/>
                    <a:lstStyle/>
                    <a:p>
                      <a:pPr algn="ctr"/>
                      <a:r>
                        <a:rPr lang="cs-CZ" altLang="cs-CZ" sz="2200" b="1" u="sng" cap="small" dirty="0" err="1">
                          <a:solidFill>
                            <a:srgbClr val="FF6600"/>
                          </a:solidFill>
                          <a:effectLst>
                            <a:outerShdw blurRad="38100" dist="38100" dir="2700000" algn="tl">
                              <a:srgbClr val="000000">
                                <a:alpha val="43137"/>
                              </a:srgbClr>
                            </a:outerShdw>
                          </a:effectLst>
                        </a:rPr>
                        <a:t>Wprowadzenie</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Uproszczonego</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Sposobu</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Rozliczania</a:t>
                      </a:r>
                      <a:r>
                        <a:rPr lang="cs-CZ" altLang="cs-CZ" sz="2200" b="1" u="sng" cap="small" dirty="0">
                          <a:solidFill>
                            <a:srgbClr val="FF6600"/>
                          </a:solidFill>
                          <a:effectLst>
                            <a:outerShdw blurRad="38100" dist="38100" dir="2700000" algn="tl">
                              <a:srgbClr val="000000">
                                <a:alpha val="43137"/>
                              </a:srgbClr>
                            </a:outerShdw>
                          </a:effectLst>
                        </a:rPr>
                        <a:t> </a:t>
                      </a:r>
                      <a:r>
                        <a:rPr lang="cs-CZ" altLang="cs-CZ" sz="2200" b="1" u="sng" cap="small" dirty="0" err="1">
                          <a:solidFill>
                            <a:srgbClr val="FF6600"/>
                          </a:solidFill>
                          <a:effectLst>
                            <a:outerShdw blurRad="38100" dist="38100" dir="2700000" algn="tl">
                              <a:srgbClr val="000000">
                                <a:alpha val="43137"/>
                              </a:srgbClr>
                            </a:outerShdw>
                          </a:effectLst>
                        </a:rPr>
                        <a:t>wydatków</a:t>
                      </a:r>
                      <a:endParaRPr lang="cs-CZ" altLang="cs-CZ" sz="2200" b="1" u="sng" cap="small"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200"/>
                        </a:spcBef>
                        <a:spcAft>
                          <a:spcPts val="200"/>
                        </a:spcAft>
                        <a:buFont typeface="Wingdings" panose="05000000000000000000" pitchFamily="2" charset="2"/>
                        <a:buChar char="Ø"/>
                      </a:pPr>
                      <a:r>
                        <a:rPr lang="pl-PL" sz="1300" b="0" dirty="0">
                          <a:solidFill>
                            <a:srgbClr val="FF6600"/>
                          </a:solidFill>
                        </a:rPr>
                        <a:t>Jeżeli </a:t>
                      </a:r>
                      <a:r>
                        <a:rPr lang="pl-PL" sz="1400" b="0" dirty="0">
                          <a:solidFill>
                            <a:srgbClr val="FF6600"/>
                          </a:solidFill>
                        </a:rPr>
                        <a:t>koszt przekracza wartość 1 000 EUR, wnioskodawca każdorazowo przeprowadzi rozpoznanie rynku i przedstawi co najmniej 3 porównywalne oferty. Przedmiotem kontroli przeprowadzanej przez Zarządzającego w tym przypadku jest nie tylko ostateczna cena, ale również sposób przeprowadzenia rozeznania rynku, tak aby Zarządzający miał pewność, że przedmiot świadczenia został określony wystarczająco szczegółowo i zrozumiale oraz odpowiada potrzebom projektu i jego celom.</a:t>
                      </a:r>
                    </a:p>
                    <a:p>
                      <a:pPr marL="0" lvl="0" indent="0" algn="just">
                        <a:lnSpc>
                          <a:spcPct val="100000"/>
                        </a:lnSpc>
                        <a:spcBef>
                          <a:spcPts val="200"/>
                        </a:spcBef>
                        <a:spcAft>
                          <a:spcPts val="200"/>
                        </a:spcAft>
                        <a:buFont typeface="Wingdings" panose="05000000000000000000" pitchFamily="2" charset="2"/>
                        <a:buNone/>
                      </a:pPr>
                      <a:endParaRPr lang="pl-PL" sz="1400" b="0" u="sng" cap="small" baseline="0" dirty="0">
                        <a:solidFill>
                          <a:srgbClr val="FF0000"/>
                        </a:solidFill>
                        <a:effectLst>
                          <a:outerShdw blurRad="38100" dist="38100" dir="2700000" algn="tl">
                            <a:srgbClr val="000000">
                              <a:alpha val="43137"/>
                            </a:srgbClr>
                          </a:outerShdw>
                        </a:effectLst>
                      </a:endParaRPr>
                    </a:p>
                    <a:p>
                      <a:pPr marL="0" lvl="0" indent="0" algn="just">
                        <a:lnSpc>
                          <a:spcPct val="100000"/>
                        </a:lnSpc>
                        <a:spcBef>
                          <a:spcPts val="200"/>
                        </a:spcBef>
                        <a:spcAft>
                          <a:spcPts val="200"/>
                        </a:spcAft>
                        <a:buFont typeface="Wingdings" panose="05000000000000000000" pitchFamily="2" charset="2"/>
                        <a:buNone/>
                      </a:pPr>
                      <a:r>
                        <a:rPr lang="pl-PL" sz="1400" b="0" u="sng" cap="small" baseline="0" dirty="0">
                          <a:solidFill>
                            <a:srgbClr val="FF0000"/>
                          </a:solidFill>
                          <a:effectLst>
                            <a:outerShdw blurRad="38100" dist="38100" dir="2700000" algn="tl">
                              <a:srgbClr val="000000">
                                <a:alpha val="43137"/>
                              </a:srgbClr>
                            </a:outerShdw>
                          </a:effectLst>
                        </a:rPr>
                        <a:t>OSTRZEŻENIE</a:t>
                      </a:r>
                      <a:r>
                        <a:rPr lang="pl-PL" sz="1400" b="0" u="sng" cap="small" baseline="0" dirty="0">
                          <a:solidFill>
                            <a:srgbClr val="FF6600"/>
                          </a:solidFill>
                          <a:effectLst>
                            <a:outerShdw blurRad="38100" dist="38100" dir="2700000" algn="tl">
                              <a:srgbClr val="000000">
                                <a:alpha val="43137"/>
                              </a:srgbClr>
                            </a:outerShdw>
                          </a:effectLst>
                        </a:rPr>
                        <a:t>: </a:t>
                      </a:r>
                    </a:p>
                    <a:p>
                      <a:pPr algn="just">
                        <a:lnSpc>
                          <a:spcPct val="100000"/>
                        </a:lnSpc>
                        <a:spcBef>
                          <a:spcPts val="200"/>
                        </a:spcBef>
                        <a:spcAft>
                          <a:spcPts val="200"/>
                        </a:spcAft>
                      </a:pPr>
                      <a:r>
                        <a:rPr lang="pl-PL" sz="1400" b="0" noProof="0" dirty="0">
                          <a:solidFill>
                            <a:srgbClr val="FF6600"/>
                          </a:solidFill>
                          <a:effectLst/>
                          <a:latin typeface="+mn-lt"/>
                          <a:ea typeface="Calibri" panose="020F0502020204030204" pitchFamily="34" charset="0"/>
                        </a:rPr>
                        <a:t>W każdych okolicznościach beneficjent powinien przestrzegać zasad efektywności ponoszonych wydatków i z tego powodu w konkretnych przypadkach należy rozważyć, czy naprawdę konieczny jest zakup danego wyposażenia lub urządzenia i czy bardziej efektywny nie byłby przykładowo wynajem.</a:t>
                      </a:r>
                      <a:r>
                        <a:rPr lang="pl-PL" sz="1300" b="0" noProof="0" dirty="0">
                          <a:solidFill>
                            <a:srgbClr val="FF6600"/>
                          </a:solidFill>
                          <a:effectLst/>
                          <a:latin typeface="+mn-lt"/>
                          <a:ea typeface="Calibri" panose="020F0502020204030204" pitchFamily="34" charset="0"/>
                        </a:rPr>
                        <a:t> </a:t>
                      </a:r>
                      <a:r>
                        <a:rPr lang="pl-PL" sz="1400" b="1" u="sng" noProof="0" dirty="0">
                          <a:solidFill>
                            <a:srgbClr val="FF6600"/>
                          </a:solidFill>
                          <a:effectLst/>
                          <a:latin typeface="+mn-lt"/>
                          <a:ea typeface="Calibri" panose="020F0502020204030204" pitchFamily="34" charset="0"/>
                        </a:rPr>
                        <a:t>Zakup wyposażenia powinien być raczej wyjątkowy.</a:t>
                      </a:r>
                    </a:p>
                  </a:txBody>
                  <a:tcPr/>
                </a:tc>
                <a:extLst>
                  <a:ext uri="{0D108BD9-81ED-4DB2-BD59-A6C34878D82A}">
                    <a16:rowId xmlns:a16="http://schemas.microsoft.com/office/drawing/2014/main" val="4178351939"/>
                  </a:ext>
                </a:extLst>
              </a:tr>
            </a:tbl>
          </a:graphicData>
        </a:graphic>
      </p:graphicFrame>
      <p:pic>
        <p:nvPicPr>
          <p:cNvPr id="17" name="Obrázek 16" descr="Obsah obrázku text&#10;&#10;Popis byl vytvořen automaticky">
            <a:extLst>
              <a:ext uri="{FF2B5EF4-FFF2-40B4-BE49-F238E27FC236}">
                <a16:creationId xmlns:a16="http://schemas.microsoft.com/office/drawing/2014/main" id="{973B9233-A328-4960-9701-C1EE8DB7971B}"/>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6" name="Zástupný symbol pro číslo snímku 5">
            <a:extLst>
              <a:ext uri="{FF2B5EF4-FFF2-40B4-BE49-F238E27FC236}">
                <a16:creationId xmlns:a16="http://schemas.microsoft.com/office/drawing/2014/main" id="{B78E0C1E-73E8-4575-A1E6-B372BF201620}"/>
              </a:ext>
            </a:extLst>
          </p:cNvPr>
          <p:cNvSpPr>
            <a:spLocks noGrp="1"/>
          </p:cNvSpPr>
          <p:nvPr>
            <p:ph type="sldNum" sz="quarter" idx="12"/>
          </p:nvPr>
        </p:nvSpPr>
        <p:spPr/>
        <p:txBody>
          <a:bodyPr/>
          <a:lstStyle/>
          <a:p>
            <a:fld id="{92860EB2-85D9-40DF-A6A9-558CCE481E13}" type="slidenum">
              <a:rPr lang="cs-CZ" smtClean="0"/>
              <a:t>41</a:t>
            </a:fld>
            <a:endParaRPr lang="cs-CZ"/>
          </a:p>
        </p:txBody>
      </p:sp>
    </p:spTree>
    <p:extLst>
      <p:ext uri="{BB962C8B-B14F-4D97-AF65-F5344CB8AC3E}">
        <p14:creationId xmlns:p14="http://schemas.microsoft.com/office/powerpoint/2010/main" val="1499141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335AAB1-342D-4B31-BA69-D2361B2A1A4C}"/>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5ACFB4FB-5528-4057-A402-34B30342A7C1}"/>
              </a:ext>
            </a:extLst>
          </p:cNvPr>
          <p:cNvPicPr>
            <a:picLocks noChangeAspect="1"/>
          </p:cNvPicPr>
          <p:nvPr/>
        </p:nvPicPr>
        <p:blipFill>
          <a:blip r:embed="rId3"/>
          <a:stretch>
            <a:fillRect/>
          </a:stretch>
        </p:blipFill>
        <p:spPr>
          <a:xfrm>
            <a:off x="1272456" y="5394264"/>
            <a:ext cx="1144648" cy="1144648"/>
          </a:xfrm>
          <a:prstGeom prst="rect">
            <a:avLst/>
          </a:prstGeom>
        </p:spPr>
      </p:pic>
      <p:pic>
        <p:nvPicPr>
          <p:cNvPr id="15" name="Obrázek 14">
            <a:extLst>
              <a:ext uri="{FF2B5EF4-FFF2-40B4-BE49-F238E27FC236}">
                <a16:creationId xmlns:a16="http://schemas.microsoft.com/office/drawing/2014/main" id="{7C2167D1-1A74-4F5E-86C4-A1FBCD7722CD}"/>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94AFE33-5005-4339-ABC7-40E09DE27E46}"/>
              </a:ext>
            </a:extLst>
          </p:cNvPr>
          <p:cNvPicPr>
            <a:picLocks noChangeAspect="1"/>
          </p:cNvPicPr>
          <p:nvPr/>
        </p:nvPicPr>
        <p:blipFill>
          <a:blip r:embed="rId5"/>
          <a:stretch>
            <a:fillRect/>
          </a:stretch>
        </p:blipFill>
        <p:spPr>
          <a:xfrm>
            <a:off x="10939777" y="539426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226821075"/>
              </p:ext>
            </p:extLst>
          </p:nvPr>
        </p:nvGraphicFramePr>
        <p:xfrm>
          <a:off x="598206" y="1033801"/>
          <a:ext cx="11202991" cy="4257143"/>
        </p:xfrm>
        <a:graphic>
          <a:graphicData uri="http://schemas.openxmlformats.org/drawingml/2006/table">
            <a:tbl>
              <a:tblPr firstRow="1" bandRow="1">
                <a:tableStyleId>{3B4B98B0-60AC-42C2-AFA5-B58CD77FA1E5}</a:tableStyleId>
              </a:tblPr>
              <a:tblGrid>
                <a:gridCol w="5506759">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just" defTabSz="914400" rtl="0" eaLnBrk="1" fontAlgn="auto" latinLnBrk="0" hangingPunct="1">
                        <a:lnSpc>
                          <a:spcPct val="100000"/>
                        </a:lnSpc>
                        <a:spcBef>
                          <a:spcPts val="200"/>
                        </a:spcBef>
                        <a:spcAft>
                          <a:spcPts val="200"/>
                        </a:spcAft>
                        <a:buClrTx/>
                        <a:buSzTx/>
                        <a:buFontTx/>
                        <a:buNone/>
                        <a:tabLst/>
                        <a:defRPr/>
                      </a:pPr>
                      <a:r>
                        <a:rPr lang="cs-CZ" sz="1500" u="sng" dirty="0">
                          <a:solidFill>
                            <a:srgbClr val="000099"/>
                          </a:solidFill>
                        </a:rPr>
                        <a:t>Příklad:</a:t>
                      </a:r>
                      <a:r>
                        <a:rPr lang="cs-CZ" sz="1500" dirty="0">
                          <a:solidFill>
                            <a:srgbClr val="000099"/>
                          </a:solidFill>
                        </a:rPr>
                        <a:t> </a:t>
                      </a: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Třídenní CZ-PL řemeslné sympozium,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cca 500 návštěvníků. </a:t>
                      </a:r>
                    </a:p>
                    <a:p>
                      <a:pPr marL="0" marR="0" lvl="0" indent="0" algn="just" defTabSz="914400" rtl="0" eaLnBrk="1" fontAlgn="auto" latinLnBrk="0" hangingPunct="1">
                        <a:lnSpc>
                          <a:spcPct val="100000"/>
                        </a:lnSpc>
                        <a:spcBef>
                          <a:spcPts val="200"/>
                        </a:spcBef>
                        <a:spcAft>
                          <a:spcPts val="200"/>
                        </a:spcAft>
                        <a:buClrTx/>
                        <a:buSzTx/>
                        <a:buFontTx/>
                        <a:buNone/>
                        <a:tabLst/>
                        <a:defRPr/>
                      </a:pPr>
                      <a:endPar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Návrh rozpočtu:</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Honoráře</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dřevořezbáři, kováři, lektoři 7.400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Materiál</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(dřevo, kámen, kov, dílny pro děti) 2.960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Ubytování a stravování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vystupujících 2.300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Hudební vystoup</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ení 710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Propagace akce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(plakáty, letáky, cedulky na díla) 1.340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Překlady a tlumočení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310 EUR + </a:t>
                      </a:r>
                      <a:r>
                        <a:rPr kumimoji="0" lang="pl-PL" sz="1500" b="0" i="0" u="sng" strike="noStrike" kern="1200" cap="none" spc="0" normalizeH="0" baseline="0" noProof="0" dirty="0">
                          <a:ln>
                            <a:noFill/>
                          </a:ln>
                          <a:solidFill>
                            <a:srgbClr val="000099"/>
                          </a:solidFill>
                          <a:effectLst/>
                          <a:uLnTx/>
                          <a:uFillTx/>
                          <a:latin typeface="+mn-lt"/>
                          <a:ea typeface="+mn-ea"/>
                          <a:cs typeface="Arial" pitchFamily="34" charset="0"/>
                        </a:rPr>
                        <a:t>Zapůjčení vybavení </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1.200 EUR</a:t>
                      </a:r>
                    </a:p>
                    <a:p>
                      <a:pPr marL="0" marR="0" lvl="0" indent="0" algn="just" defTabSz="914400" rtl="0" eaLnBrk="1" fontAlgn="auto" latinLnBrk="0" hangingPunct="1">
                        <a:lnSpc>
                          <a:spcPct val="100000"/>
                        </a:lnSpc>
                        <a:spcBef>
                          <a:spcPts val="200"/>
                        </a:spcBef>
                        <a:spcAft>
                          <a:spcPts val="200"/>
                        </a:spcAft>
                        <a:buClrTx/>
                        <a:buSzTx/>
                        <a:buFontTx/>
                        <a:buNone/>
                        <a:tabLst/>
                        <a:defRPr/>
                      </a:pPr>
                      <a:endPar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a:t>
                      </a: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16.220 EUR způsobilé výdaje</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+ 20 % osobní výdaje 3.244 EUR</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 z os. výdajů 15 % na adm. výdaje 486,60 EUR</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 z os. výdajů 15 % na cestovné a ubytování 486,60 EUR</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rPr>
                        <a:t>=</a:t>
                      </a:r>
                      <a:r>
                        <a:rPr kumimoji="0" lang="pl-PL" sz="1500" b="0" i="0" u="none" strike="noStrike" kern="1200" cap="none" spc="0" normalizeH="0" baseline="0" noProof="0" dirty="0">
                          <a:ln>
                            <a:noFill/>
                          </a:ln>
                          <a:solidFill>
                            <a:srgbClr val="000099"/>
                          </a:solidFill>
                          <a:effectLst/>
                          <a:uLnTx/>
                          <a:uFillTx/>
                          <a:latin typeface="+mn-lt"/>
                          <a:ea typeface="+mn-ea"/>
                          <a:cs typeface="Arial" pitchFamily="34" charset="0"/>
                        </a:rPr>
                        <a:t> </a:t>
                      </a:r>
                      <a:r>
                        <a:rPr kumimoji="0" lang="pl-PL" sz="1500" b="1" i="0" u="sng" strike="noStrike" kern="1200" cap="none" spc="0" normalizeH="0" baseline="0" noProof="0" dirty="0">
                          <a:ln>
                            <a:noFill/>
                          </a:ln>
                          <a:solidFill>
                            <a:srgbClr val="000099"/>
                          </a:solidFill>
                          <a:effectLst/>
                          <a:uLnTx/>
                          <a:uFillTx/>
                          <a:latin typeface="+mn-lt"/>
                          <a:ea typeface="+mn-ea"/>
                          <a:cs typeface="Arial" pitchFamily="34" charset="0"/>
                        </a:rPr>
                        <a:t>20.437,20 EUR celkové způsobilé výdaje</a:t>
                      </a:r>
                    </a:p>
                    <a:p>
                      <a:pPr algn="ctr"/>
                      <a:endParaRPr lang="cs-CZ" altLang="cs-CZ" sz="1300" b="0" dirty="0">
                        <a:solidFill>
                          <a:srgbClr val="000099"/>
                        </a:solidFill>
                        <a:effectLst/>
                      </a:endParaRPr>
                    </a:p>
                  </a:txBody>
                  <a:tcPr/>
                </a:tc>
                <a:tc>
                  <a:txBody>
                    <a:bodyPr/>
                    <a:lstStyle/>
                    <a:p>
                      <a:pPr marL="0" indent="0" algn="just" rtl="0" eaLnBrk="1" fontAlgn="t" latinLnBrk="0" hangingPunct="1">
                        <a:spcBef>
                          <a:spcPts val="200"/>
                        </a:spcBef>
                        <a:spcAft>
                          <a:spcPts val="200"/>
                        </a:spcAft>
                      </a:pPr>
                      <a:r>
                        <a:rPr lang="pl-PL" sz="1500" b="1" u="sng" dirty="0">
                          <a:solidFill>
                            <a:srgbClr val="FF6600"/>
                          </a:solidFill>
                          <a:latin typeface="Calibri  "/>
                          <a:cs typeface="Arial" panose="020B0604020202020204" pitchFamily="34" charset="0"/>
                        </a:rPr>
                        <a:t>Przykład:</a:t>
                      </a:r>
                      <a:r>
                        <a:rPr lang="pl-PL" sz="1500" b="1" dirty="0">
                          <a:solidFill>
                            <a:srgbClr val="FF6600"/>
                          </a:solidFill>
                          <a:latin typeface="Calibri  "/>
                          <a:cs typeface="Arial" panose="020B0604020202020204" pitchFamily="34" charset="0"/>
                        </a:rPr>
                        <a:t> Trzydniowe CZ-PL sympozjum rzemieślnicze, </a:t>
                      </a:r>
                      <a:r>
                        <a:rPr lang="pl-PL" sz="1500" b="0" dirty="0">
                          <a:solidFill>
                            <a:srgbClr val="FF6600"/>
                          </a:solidFill>
                          <a:latin typeface="Calibri  "/>
                          <a:cs typeface="Arial" panose="020B0604020202020204" pitchFamily="34" charset="0"/>
                        </a:rPr>
                        <a:t>około 500 gości</a:t>
                      </a:r>
                    </a:p>
                    <a:p>
                      <a:pPr marL="0" indent="0" algn="just" rtl="0" eaLnBrk="1" fontAlgn="t" latinLnBrk="0" hangingPunct="1">
                        <a:spcBef>
                          <a:spcPts val="200"/>
                        </a:spcBef>
                        <a:spcAft>
                          <a:spcPts val="200"/>
                        </a:spcAft>
                      </a:pPr>
                      <a:endParaRPr lang="pl-PL" sz="1500" b="0" dirty="0">
                        <a:solidFill>
                          <a:srgbClr val="FF6600"/>
                        </a:solidFill>
                        <a:latin typeface="Calibri  "/>
                        <a:cs typeface="Arial" panose="020B0604020202020204" pitchFamily="34" charset="0"/>
                      </a:endParaRPr>
                    </a:p>
                    <a:p>
                      <a:pPr marL="0" indent="0" algn="just" rtl="0" eaLnBrk="1" fontAlgn="t" latinLnBrk="0" hangingPunct="1">
                        <a:spcBef>
                          <a:spcPts val="200"/>
                        </a:spcBef>
                        <a:spcAft>
                          <a:spcPts val="200"/>
                        </a:spcAft>
                      </a:pPr>
                      <a:r>
                        <a:rPr lang="pl-PL" sz="1500" b="0" u="sng" dirty="0">
                          <a:solidFill>
                            <a:srgbClr val="FF6600"/>
                          </a:solidFill>
                          <a:latin typeface="Calibri  "/>
                          <a:cs typeface="Arial" panose="020B0604020202020204" pitchFamily="34" charset="0"/>
                        </a:rPr>
                        <a:t>Projekt budżetu:</a:t>
                      </a:r>
                      <a:r>
                        <a:rPr lang="pl-PL" sz="1500" b="0" dirty="0">
                          <a:solidFill>
                            <a:srgbClr val="FF6600"/>
                          </a:solidFill>
                          <a:latin typeface="Calibri  "/>
                          <a:cs typeface="Arial" panose="020B0604020202020204" pitchFamily="34" charset="0"/>
                        </a:rPr>
                        <a:t> </a:t>
                      </a:r>
                      <a:r>
                        <a:rPr lang="pl-PL" sz="1500" b="0" u="sng" dirty="0">
                          <a:solidFill>
                            <a:srgbClr val="FF6600"/>
                          </a:solidFill>
                          <a:latin typeface="Calibri  "/>
                          <a:cs typeface="Arial" panose="020B0604020202020204" pitchFamily="34" charset="0"/>
                        </a:rPr>
                        <a:t>honorarium</a:t>
                      </a:r>
                      <a:r>
                        <a:rPr lang="pl-PL" sz="1500" b="0" dirty="0">
                          <a:solidFill>
                            <a:srgbClr val="FF6600"/>
                          </a:solidFill>
                          <a:latin typeface="Calibri  "/>
                          <a:cs typeface="Arial" panose="020B0604020202020204" pitchFamily="34" charset="0"/>
                        </a:rPr>
                        <a:t> dla rzeźbiarzy, kowali, lektorów 7.400 EUR + </a:t>
                      </a:r>
                      <a:r>
                        <a:rPr lang="pl-PL" sz="1500" b="0" u="sng" dirty="0">
                          <a:solidFill>
                            <a:srgbClr val="FF6600"/>
                          </a:solidFill>
                          <a:latin typeface="Calibri  "/>
                          <a:cs typeface="Arial" panose="020B0604020202020204" pitchFamily="34" charset="0"/>
                        </a:rPr>
                        <a:t>materiał </a:t>
                      </a:r>
                      <a:r>
                        <a:rPr lang="pl-PL" sz="1500" b="0" dirty="0">
                          <a:solidFill>
                            <a:srgbClr val="FF6600"/>
                          </a:solidFill>
                          <a:latin typeface="Calibri  "/>
                          <a:cs typeface="Arial" panose="020B0604020202020204" pitchFamily="34" charset="0"/>
                        </a:rPr>
                        <a:t>(drewno, kamień, metal, warsztaty dla dzieci) 2.960 EUR + </a:t>
                      </a:r>
                      <a:r>
                        <a:rPr lang="pl-PL" sz="1500" b="0" u="sng" dirty="0">
                          <a:solidFill>
                            <a:srgbClr val="FF6600"/>
                          </a:solidFill>
                          <a:latin typeface="Calibri  "/>
                          <a:cs typeface="Arial" panose="020B0604020202020204" pitchFamily="34" charset="0"/>
                        </a:rPr>
                        <a:t>Noclegi i wyżywienie</a:t>
                      </a:r>
                      <a:r>
                        <a:rPr lang="pl-PL" sz="1500" b="0" dirty="0">
                          <a:solidFill>
                            <a:srgbClr val="FF6600"/>
                          </a:solidFill>
                          <a:latin typeface="Calibri  "/>
                          <a:cs typeface="Arial" panose="020B0604020202020204" pitchFamily="34" charset="0"/>
                        </a:rPr>
                        <a:t> dla prowadzących 2.300 EUR + </a:t>
                      </a:r>
                      <a:r>
                        <a:rPr lang="pl-PL" sz="1500" b="0" u="sng" dirty="0">
                          <a:solidFill>
                            <a:srgbClr val="FF6600"/>
                          </a:solidFill>
                          <a:latin typeface="Calibri  "/>
                          <a:cs typeface="Arial" panose="020B0604020202020204" pitchFamily="34" charset="0"/>
                        </a:rPr>
                        <a:t>Występ muzyczny </a:t>
                      </a:r>
                      <a:r>
                        <a:rPr lang="pl-PL" sz="1500" b="0" dirty="0">
                          <a:solidFill>
                            <a:srgbClr val="FF6600"/>
                          </a:solidFill>
                          <a:latin typeface="Calibri  "/>
                          <a:cs typeface="Arial" panose="020B0604020202020204" pitchFamily="34" charset="0"/>
                        </a:rPr>
                        <a:t>710 EUR + </a:t>
                      </a:r>
                      <a:r>
                        <a:rPr lang="pl-PL" sz="1500" b="0" u="sng" dirty="0">
                          <a:solidFill>
                            <a:srgbClr val="FF6600"/>
                          </a:solidFill>
                          <a:latin typeface="Calibri  "/>
                          <a:cs typeface="Arial" panose="020B0604020202020204" pitchFamily="34" charset="0"/>
                        </a:rPr>
                        <a:t>Promocja wydarzenia </a:t>
                      </a:r>
                      <a:r>
                        <a:rPr lang="pl-PL" sz="1500" b="0" dirty="0">
                          <a:solidFill>
                            <a:srgbClr val="FF6600"/>
                          </a:solidFill>
                          <a:latin typeface="Calibri  "/>
                          <a:cs typeface="Arial" panose="020B0604020202020204" pitchFamily="34" charset="0"/>
                        </a:rPr>
                        <a:t>(plakaty, ulotki, tabliczki z opisem prac) 1.340 EUR + </a:t>
                      </a:r>
                      <a:r>
                        <a:rPr lang="pl-PL" sz="1500" b="0" u="sng" dirty="0">
                          <a:solidFill>
                            <a:srgbClr val="FF6600"/>
                          </a:solidFill>
                          <a:latin typeface="Calibri  "/>
                          <a:cs typeface="Arial" panose="020B0604020202020204" pitchFamily="34" charset="0"/>
                        </a:rPr>
                        <a:t>Tłumaczenia pisemne i ustne </a:t>
                      </a:r>
                      <a:r>
                        <a:rPr lang="pl-PL" sz="1500" b="0" dirty="0">
                          <a:solidFill>
                            <a:srgbClr val="FF6600"/>
                          </a:solidFill>
                          <a:latin typeface="Calibri  "/>
                          <a:cs typeface="Arial" panose="020B0604020202020204" pitchFamily="34" charset="0"/>
                        </a:rPr>
                        <a:t>310 EUR + </a:t>
                      </a:r>
                      <a:r>
                        <a:rPr lang="pl-PL" sz="1500" b="0" u="sng" dirty="0">
                          <a:solidFill>
                            <a:srgbClr val="FF6600"/>
                          </a:solidFill>
                          <a:latin typeface="Calibri  "/>
                          <a:cs typeface="Arial" panose="020B0604020202020204" pitchFamily="34" charset="0"/>
                        </a:rPr>
                        <a:t>Wynajem wyposażenia </a:t>
                      </a:r>
                      <a:r>
                        <a:rPr lang="pl-PL" sz="1500" b="0" dirty="0">
                          <a:solidFill>
                            <a:srgbClr val="FF6600"/>
                          </a:solidFill>
                          <a:latin typeface="Calibri  "/>
                          <a:cs typeface="Arial" panose="020B0604020202020204" pitchFamily="34" charset="0"/>
                        </a:rPr>
                        <a:t>1.200 EUR</a:t>
                      </a:r>
                    </a:p>
                    <a:p>
                      <a:pPr marL="0" indent="0" algn="just" rtl="0" eaLnBrk="1" fontAlgn="t" latinLnBrk="0" hangingPunct="1">
                        <a:spcBef>
                          <a:spcPts val="200"/>
                        </a:spcBef>
                        <a:spcAft>
                          <a:spcPts val="200"/>
                        </a:spcAft>
                      </a:pPr>
                      <a:r>
                        <a:rPr lang="pl-PL" sz="1500" dirty="0">
                          <a:solidFill>
                            <a:srgbClr val="FF6600"/>
                          </a:solidFill>
                          <a:latin typeface="Calibri  "/>
                          <a:cs typeface="Arial" panose="020B0604020202020204" pitchFamily="34" charset="0"/>
                        </a:rPr>
                        <a:t>= </a:t>
                      </a:r>
                      <a:r>
                        <a:rPr lang="pl-PL" sz="1500" b="1" dirty="0">
                          <a:solidFill>
                            <a:srgbClr val="FF6600"/>
                          </a:solidFill>
                          <a:latin typeface="Calibri  "/>
                          <a:cs typeface="Arial" panose="020B0604020202020204" pitchFamily="34" charset="0"/>
                        </a:rPr>
                        <a:t>16.220 EUR wydatki kwalifikowalne</a:t>
                      </a:r>
                    </a:p>
                    <a:p>
                      <a:pPr marL="0" indent="0" algn="just" rtl="0" eaLnBrk="1" fontAlgn="t" latinLnBrk="0" hangingPunct="1">
                        <a:spcBef>
                          <a:spcPts val="200"/>
                        </a:spcBef>
                        <a:spcAft>
                          <a:spcPts val="200"/>
                        </a:spcAft>
                      </a:pPr>
                      <a:r>
                        <a:rPr lang="pl-PL" sz="1500" b="1" dirty="0">
                          <a:solidFill>
                            <a:srgbClr val="FF6600"/>
                          </a:solidFill>
                          <a:latin typeface="Calibri  "/>
                          <a:cs typeface="Arial" panose="020B0604020202020204" pitchFamily="34" charset="0"/>
                        </a:rPr>
                        <a:t>+ 20 % na koszty osobowe 3.244 EUR</a:t>
                      </a:r>
                    </a:p>
                    <a:p>
                      <a:pPr marL="0" indent="0" algn="just" rtl="0" eaLnBrk="1" fontAlgn="t" latinLnBrk="0" hangingPunct="1">
                        <a:spcBef>
                          <a:spcPts val="200"/>
                        </a:spcBef>
                        <a:spcAft>
                          <a:spcPts val="200"/>
                        </a:spcAft>
                      </a:pPr>
                      <a:r>
                        <a:rPr lang="pl-PL" sz="1500" b="1" dirty="0">
                          <a:solidFill>
                            <a:srgbClr val="FF6600"/>
                          </a:solidFill>
                          <a:latin typeface="Calibri  "/>
                          <a:cs typeface="Arial" panose="020B0604020202020204" pitchFamily="34" charset="0"/>
                        </a:rPr>
                        <a:t>+ z kosztów osobowych 15% na wydatki administracyjne 486,60 EUR</a:t>
                      </a:r>
                    </a:p>
                    <a:p>
                      <a:pPr marL="0" indent="0" algn="just" rtl="0" eaLnBrk="1" fontAlgn="t" latinLnBrk="0" hangingPunct="1">
                        <a:spcBef>
                          <a:spcPts val="200"/>
                        </a:spcBef>
                        <a:spcAft>
                          <a:spcPts val="200"/>
                        </a:spcAft>
                      </a:pPr>
                      <a:r>
                        <a:rPr lang="pl-PL" sz="1500" b="1" dirty="0">
                          <a:solidFill>
                            <a:srgbClr val="FF6600"/>
                          </a:solidFill>
                          <a:latin typeface="Calibri  "/>
                          <a:cs typeface="Arial" panose="020B0604020202020204" pitchFamily="34" charset="0"/>
                        </a:rPr>
                        <a:t>+ z kosztów osobowych 15% na koszty podróży i zakwaterowanie 486,60 EUR</a:t>
                      </a:r>
                    </a:p>
                    <a:p>
                      <a:pPr marL="0" indent="0" algn="just" rtl="0" eaLnBrk="1" fontAlgn="t" latinLnBrk="0" hangingPunct="1">
                        <a:spcBef>
                          <a:spcPts val="200"/>
                        </a:spcBef>
                        <a:spcAft>
                          <a:spcPts val="200"/>
                        </a:spcAft>
                      </a:pPr>
                      <a:r>
                        <a:rPr lang="pl-PL" sz="1500" b="1" dirty="0">
                          <a:solidFill>
                            <a:srgbClr val="FF6600"/>
                          </a:solidFill>
                          <a:latin typeface="Calibri  "/>
                          <a:cs typeface="Arial" panose="020B0604020202020204" pitchFamily="34" charset="0"/>
                        </a:rPr>
                        <a:t>= </a:t>
                      </a:r>
                      <a:r>
                        <a:rPr lang="pl-PL" sz="1500" b="1" u="sng" dirty="0">
                          <a:solidFill>
                            <a:srgbClr val="FF6600"/>
                          </a:solidFill>
                          <a:latin typeface="Calibri  "/>
                          <a:cs typeface="Arial" panose="020B0604020202020204" pitchFamily="34" charset="0"/>
                        </a:rPr>
                        <a:t>20.437,20 EUR całkowite wydatki kwalifikowalne</a:t>
                      </a:r>
                      <a:endParaRPr lang="pl-PL" sz="1500" b="0" u="sng" cap="small" baseline="0"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BEAC731E-F715-4A47-B8BB-E3837CE773DB}"/>
              </a:ext>
            </a:extLst>
          </p:cNvPr>
          <p:cNvSpPr>
            <a:spLocks noGrp="1"/>
          </p:cNvSpPr>
          <p:nvPr>
            <p:ph type="sldNum" sz="quarter" idx="12"/>
          </p:nvPr>
        </p:nvSpPr>
        <p:spPr/>
        <p:txBody>
          <a:bodyPr/>
          <a:lstStyle/>
          <a:p>
            <a:fld id="{92860EB2-85D9-40DF-A6A9-558CCE481E13}" type="slidenum">
              <a:rPr lang="cs-CZ" smtClean="0"/>
              <a:t>42</a:t>
            </a:fld>
            <a:endParaRPr lang="cs-CZ"/>
          </a:p>
        </p:txBody>
      </p:sp>
    </p:spTree>
    <p:extLst>
      <p:ext uri="{BB962C8B-B14F-4D97-AF65-F5344CB8AC3E}">
        <p14:creationId xmlns:p14="http://schemas.microsoft.com/office/powerpoint/2010/main" val="2213477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335AAB1-342D-4B31-BA69-D2361B2A1A4C}"/>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5ACFB4FB-5528-4057-A402-34B30342A7C1}"/>
              </a:ext>
            </a:extLst>
          </p:cNvPr>
          <p:cNvPicPr>
            <a:picLocks noChangeAspect="1"/>
          </p:cNvPicPr>
          <p:nvPr/>
        </p:nvPicPr>
        <p:blipFill>
          <a:blip r:embed="rId3"/>
          <a:stretch>
            <a:fillRect/>
          </a:stretch>
        </p:blipFill>
        <p:spPr>
          <a:xfrm>
            <a:off x="1146208" y="5539768"/>
            <a:ext cx="1144648" cy="1144648"/>
          </a:xfrm>
          <a:prstGeom prst="rect">
            <a:avLst/>
          </a:prstGeom>
        </p:spPr>
      </p:pic>
      <p:pic>
        <p:nvPicPr>
          <p:cNvPr id="15" name="Obrázek 14">
            <a:extLst>
              <a:ext uri="{FF2B5EF4-FFF2-40B4-BE49-F238E27FC236}">
                <a16:creationId xmlns:a16="http://schemas.microsoft.com/office/drawing/2014/main" id="{7C2167D1-1A74-4F5E-86C4-A1FBCD7722CD}"/>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94AFE33-5005-4339-ABC7-40E09DE27E46}"/>
              </a:ext>
            </a:extLst>
          </p:cNvPr>
          <p:cNvPicPr>
            <a:picLocks noChangeAspect="1"/>
          </p:cNvPicPr>
          <p:nvPr/>
        </p:nvPicPr>
        <p:blipFill>
          <a:blip r:embed="rId5"/>
          <a:stretch>
            <a:fillRect/>
          </a:stretch>
        </p:blipFill>
        <p:spPr>
          <a:xfrm>
            <a:off x="10878373" y="5539768"/>
            <a:ext cx="114464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931926049"/>
              </p:ext>
            </p:extLst>
          </p:nvPr>
        </p:nvGraphicFramePr>
        <p:xfrm>
          <a:off x="637880" y="1033801"/>
          <a:ext cx="11163317" cy="4470400"/>
        </p:xfrm>
        <a:graphic>
          <a:graphicData uri="http://schemas.openxmlformats.org/drawingml/2006/table">
            <a:tbl>
              <a:tblPr firstRow="1" bandRow="1">
                <a:tableStyleId>{3B4B98B0-60AC-42C2-AFA5-B58CD77FA1E5}</a:tableStyleId>
              </a:tblPr>
              <a:tblGrid>
                <a:gridCol w="5430407">
                  <a:extLst>
                    <a:ext uri="{9D8B030D-6E8A-4147-A177-3AD203B41FA5}">
                      <a16:colId xmlns:a16="http://schemas.microsoft.com/office/drawing/2014/main" val="3983641993"/>
                    </a:ext>
                  </a:extLst>
                </a:gridCol>
                <a:gridCol w="5732910">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kern="1200" cap="all" dirty="0">
                          <a:solidFill>
                            <a:srgbClr val="000099"/>
                          </a:solidFill>
                          <a:effectLst/>
                          <a:latin typeface="+mn-lt"/>
                          <a:ea typeface="+mn-ea"/>
                          <a:cs typeface="+mn-cs"/>
                        </a:rPr>
                        <a:t>Informace k sestavovaní rozpočtu </a:t>
                      </a:r>
                    </a:p>
                    <a:p>
                      <a:pPr algn="just"/>
                      <a:r>
                        <a:rPr lang="cs-CZ" sz="1400" b="0" kern="1200" dirty="0">
                          <a:solidFill>
                            <a:srgbClr val="000099"/>
                          </a:solidFill>
                          <a:effectLst/>
                          <a:latin typeface="+mn-lt"/>
                          <a:ea typeface="+mn-ea"/>
                          <a:cs typeface="+mn-cs"/>
                        </a:rPr>
                        <a:t>V projektové žádosti vždy uvádějte název každé akce, výstižný popis akce, místo konání akce včetně upřesnění, zda proběhne v interiéru nebo exteriéru.</a:t>
                      </a:r>
                    </a:p>
                    <a:p>
                      <a:pPr algn="just"/>
                      <a:r>
                        <a:rPr lang="cs-CZ" sz="1400" b="0" kern="1200" dirty="0">
                          <a:solidFill>
                            <a:srgbClr val="000099"/>
                          </a:solidFill>
                          <a:effectLst/>
                          <a:latin typeface="+mn-lt"/>
                          <a:ea typeface="+mn-ea"/>
                          <a:cs typeface="+mn-cs"/>
                        </a:rPr>
                        <a:t> </a:t>
                      </a:r>
                      <a:endParaRPr lang="cs-CZ" sz="1300" b="0" kern="1200" dirty="0">
                        <a:solidFill>
                          <a:srgbClr val="000099"/>
                        </a:solidFill>
                        <a:effectLst/>
                        <a:latin typeface="+mn-lt"/>
                        <a:ea typeface="+mn-ea"/>
                        <a:cs typeface="+mn-cs"/>
                      </a:endParaRPr>
                    </a:p>
                    <a:p>
                      <a:pPr algn="just"/>
                      <a:r>
                        <a:rPr lang="cs-CZ" sz="1300" b="0" kern="1200" dirty="0">
                          <a:solidFill>
                            <a:srgbClr val="000099"/>
                          </a:solidFill>
                          <a:effectLst/>
                          <a:latin typeface="+mn-lt"/>
                          <a:ea typeface="+mn-ea"/>
                          <a:cs typeface="+mn-cs"/>
                        </a:rPr>
                        <a:t>Jednotlivé položky rozpočtu projektu musí být uvedeny v takové podrobnosti, aby bylo možné posoudit přiměřenost uplatňovaného výdaje. </a:t>
                      </a:r>
                      <a:r>
                        <a:rPr lang="cs-CZ" sz="1300" b="0" u="sng" kern="1200" dirty="0">
                          <a:solidFill>
                            <a:srgbClr val="000099"/>
                          </a:solidFill>
                          <a:effectLst/>
                          <a:latin typeface="+mn-lt"/>
                          <a:ea typeface="+mn-ea"/>
                          <a:cs typeface="+mn-cs"/>
                        </a:rPr>
                        <a:t>Výše výdaje musí odpovídat cenám v místě a čase obvyklým. Výdaj musí být vynaložen v souladu s principy 3E</a:t>
                      </a:r>
                      <a:r>
                        <a:rPr lang="cs-CZ" sz="1300" b="0" kern="1200" dirty="0">
                          <a:solidFill>
                            <a:srgbClr val="000099"/>
                          </a:solidFill>
                          <a:effectLst/>
                          <a:latin typeface="+mn-lt"/>
                          <a:ea typeface="+mn-ea"/>
                          <a:cs typeface="+mn-cs"/>
                        </a:rPr>
                        <a:t>.</a:t>
                      </a:r>
                    </a:p>
                    <a:p>
                      <a:pPr algn="just"/>
                      <a:endParaRPr lang="cs-CZ" sz="1300" b="0" kern="1200" dirty="0">
                        <a:solidFill>
                          <a:srgbClr val="000099"/>
                        </a:solidFill>
                        <a:effectLst/>
                        <a:latin typeface="+mn-lt"/>
                        <a:ea typeface="+mn-ea"/>
                        <a:cs typeface="+mn-cs"/>
                      </a:endParaRPr>
                    </a:p>
                    <a:p>
                      <a:pPr marL="285750" lvl="0" indent="-285750" algn="just">
                        <a:buFont typeface="Wingdings" panose="05000000000000000000" pitchFamily="2" charset="2"/>
                        <a:buChar char="§"/>
                      </a:pPr>
                      <a:r>
                        <a:rPr lang="cs-CZ" sz="1300" b="0" kern="1200" dirty="0">
                          <a:solidFill>
                            <a:srgbClr val="000099"/>
                          </a:solidFill>
                          <a:effectLst/>
                          <a:latin typeface="+mn-lt"/>
                          <a:ea typeface="+mn-ea"/>
                          <a:cs typeface="+mn-cs"/>
                        </a:rPr>
                        <a:t>Položky musí být rozepsány na jednotkové ceny služeb v takové podrobnosti, aby Správce FMP, hodnotitelé i členové EŘV mohli uvedené hodnoty posoudit</a:t>
                      </a:r>
                    </a:p>
                    <a:p>
                      <a:pPr marL="285750" lvl="0" indent="-285750" algn="just">
                        <a:buFont typeface="Wingdings" panose="05000000000000000000" pitchFamily="2" charset="2"/>
                        <a:buChar char="§"/>
                      </a:pPr>
                      <a:r>
                        <a:rPr lang="cs-CZ" sz="1300" b="0" kern="1200" dirty="0">
                          <a:solidFill>
                            <a:srgbClr val="000099"/>
                          </a:solidFill>
                          <a:effectLst/>
                          <a:latin typeface="+mn-lt"/>
                          <a:ea typeface="+mn-ea"/>
                          <a:cs typeface="+mn-cs"/>
                        </a:rPr>
                        <a:t>V případě výdaje nad 1000EUR musí být doloženy tři nabídky, ze kterých byla cena stanovena</a:t>
                      </a:r>
                    </a:p>
                    <a:p>
                      <a:pPr marL="285750" lvl="0" indent="-285750" algn="just">
                        <a:buFont typeface="Wingdings" panose="05000000000000000000" pitchFamily="2" charset="2"/>
                        <a:buChar char="§"/>
                      </a:pPr>
                      <a:r>
                        <a:rPr lang="cs-CZ" sz="1300" b="0" kern="1200" dirty="0">
                          <a:solidFill>
                            <a:srgbClr val="000099"/>
                          </a:solidFill>
                          <a:effectLst/>
                          <a:latin typeface="+mn-lt"/>
                          <a:ea typeface="+mn-ea"/>
                          <a:cs typeface="+mn-cs"/>
                        </a:rPr>
                        <a:t>V případě nákupu vybavení uveďte zdůvodnění nezbytnosti nákupu vybavení ve vztahu k realizovaným aktivitám projektu. Zároveň v případě zvolení nákupu vybavení a nevyužití pronájmu vybavení, uveďte zdůvodnění, z jakého důvodu byl nákup hospodárnější oproti pronájmu vybavení </a:t>
                      </a:r>
                    </a:p>
                    <a:p>
                      <a:pPr algn="ctr"/>
                      <a:endParaRPr lang="cs-CZ" altLang="cs-CZ" sz="1300" b="0" dirty="0">
                        <a:solidFill>
                          <a:srgbClr val="000099"/>
                        </a:solidFill>
                        <a:effectLst/>
                      </a:endParaRPr>
                    </a:p>
                  </a:txBody>
                  <a:tcPr/>
                </a:tc>
                <a:tc>
                  <a:txBody>
                    <a:bodyPr/>
                    <a:lstStyle/>
                    <a:p>
                      <a:pPr marL="0" marR="0" lvl="0" indent="0" algn="ctr" defTabSz="914400" rtl="0" eaLnBrk="1" fontAlgn="t" latinLnBrk="0" hangingPunct="1">
                        <a:lnSpc>
                          <a:spcPct val="100000"/>
                        </a:lnSpc>
                        <a:spcBef>
                          <a:spcPts val="200"/>
                        </a:spcBef>
                        <a:spcAft>
                          <a:spcPts val="200"/>
                        </a:spcAft>
                        <a:buClrTx/>
                        <a:buSzTx/>
                        <a:buFontTx/>
                        <a:buNone/>
                        <a:tabLst/>
                        <a:defRPr/>
                      </a:pPr>
                      <a:r>
                        <a:rPr lang="pl-PL" sz="1800" b="1" kern="1200" cap="all" dirty="0">
                          <a:solidFill>
                            <a:srgbClr val="FF6600"/>
                          </a:solidFill>
                          <a:effectLst/>
                          <a:latin typeface="+mn-lt"/>
                          <a:ea typeface="+mn-ea"/>
                          <a:cs typeface="+mn-cs"/>
                        </a:rPr>
                        <a:t>Informacje o budźetowaniu</a:t>
                      </a:r>
                      <a:endParaRPr lang="cs-CZ" sz="1800" b="1" kern="1200" cap="all" dirty="0">
                        <a:solidFill>
                          <a:srgbClr val="FF6600"/>
                        </a:solidFill>
                        <a:effectLst/>
                        <a:latin typeface="+mn-lt"/>
                        <a:ea typeface="+mn-ea"/>
                        <a:cs typeface="+mn-cs"/>
                      </a:endParaRPr>
                    </a:p>
                    <a:p>
                      <a:pPr algn="just"/>
                      <a:r>
                        <a:rPr lang="pl-PL" sz="1400" b="0" kern="1200" dirty="0">
                          <a:solidFill>
                            <a:srgbClr val="FF6600"/>
                          </a:solidFill>
                          <a:effectLst/>
                          <a:latin typeface="+mn-lt"/>
                          <a:ea typeface="+mn-ea"/>
                          <a:cs typeface="+mn-cs"/>
                        </a:rPr>
                        <a:t>We wniosku projektowym zawsze podawaj nazwę każdego wydarzenia, zwięzły opis wydarzenia, lokalizację wydarzenia, w tym czy odbędzie się ono w pomieszczeniu czy na zewnątrz.</a:t>
                      </a:r>
                    </a:p>
                    <a:p>
                      <a:pPr algn="just"/>
                      <a:endParaRPr lang="cs-CZ" sz="1400" b="0" kern="1200" dirty="0">
                        <a:solidFill>
                          <a:srgbClr val="FF6600"/>
                        </a:solidFill>
                        <a:effectLst/>
                        <a:latin typeface="+mn-lt"/>
                        <a:ea typeface="+mn-ea"/>
                        <a:cs typeface="+mn-cs"/>
                      </a:endParaRPr>
                    </a:p>
                    <a:p>
                      <a:pPr algn="just"/>
                      <a:r>
                        <a:rPr lang="pl-PL" sz="1300" b="0" kern="1200" dirty="0">
                          <a:solidFill>
                            <a:srgbClr val="FF6600"/>
                          </a:solidFill>
                          <a:effectLst/>
                          <a:latin typeface="+mn-lt"/>
                          <a:ea typeface="+mn-ea"/>
                          <a:cs typeface="+mn-cs"/>
                        </a:rPr>
                        <a:t>Poszczególne pozycje budżetu projektu muszą być przedstawione na tyle szczegółowo, aby można było ocenić proporcjonalność zastosowanych wydatków. </a:t>
                      </a:r>
                      <a:r>
                        <a:rPr lang="pl-PL" sz="1300" b="0" u="sng" kern="1200" dirty="0">
                          <a:solidFill>
                            <a:srgbClr val="FF6600"/>
                          </a:solidFill>
                          <a:effectLst/>
                          <a:latin typeface="+mn-lt"/>
                          <a:ea typeface="+mn-ea"/>
                          <a:cs typeface="+mn-cs"/>
                        </a:rPr>
                        <a:t>Kwota wydatków musi odpowiadać zwykłym cenom w danym miejscu i czasie. Wydatek musi być poniesiony zgodnie z zasadami 3E.</a:t>
                      </a:r>
                    </a:p>
                    <a:p>
                      <a:pPr marL="285750" indent="-285750" algn="just">
                        <a:buFont typeface="Wingdings" panose="05000000000000000000" pitchFamily="2" charset="2"/>
                        <a:buChar char="§"/>
                      </a:pPr>
                      <a:endParaRPr lang="cs-CZ" sz="1300" b="0" kern="1200" dirty="0">
                        <a:solidFill>
                          <a:srgbClr val="FF6600"/>
                        </a:solidFill>
                        <a:effectLst/>
                        <a:latin typeface="+mn-lt"/>
                        <a:ea typeface="+mn-ea"/>
                        <a:cs typeface="+mn-cs"/>
                      </a:endParaRPr>
                    </a:p>
                    <a:p>
                      <a:pPr marL="285750" lvl="0" indent="-285750" algn="just">
                        <a:buFont typeface="Wingdings" panose="05000000000000000000" pitchFamily="2" charset="2"/>
                        <a:buChar char="§"/>
                      </a:pPr>
                      <a:r>
                        <a:rPr lang="pl-PL" sz="1300" b="0" kern="1200" dirty="0">
                          <a:solidFill>
                            <a:srgbClr val="FF6600"/>
                          </a:solidFill>
                          <a:effectLst/>
                          <a:latin typeface="+mn-lt"/>
                          <a:ea typeface="+mn-ea"/>
                          <a:cs typeface="+mn-cs"/>
                        </a:rPr>
                        <a:t>Pozycje muszą być podzielone na ceny jednostkowe usług w sposób na tyle szczegółowy, aby Administrator FMP, oceniający i członkowie ECW mogli ocenić podane wartości</a:t>
                      </a:r>
                      <a:endParaRPr lang="cs-CZ" sz="1300" b="0" kern="1200" dirty="0">
                        <a:solidFill>
                          <a:srgbClr val="FF6600"/>
                        </a:solidFill>
                        <a:effectLst/>
                        <a:latin typeface="+mn-lt"/>
                        <a:ea typeface="+mn-ea"/>
                        <a:cs typeface="+mn-cs"/>
                      </a:endParaRPr>
                    </a:p>
                    <a:p>
                      <a:pPr marL="285750" lvl="0" indent="-285750" algn="just">
                        <a:buFont typeface="Wingdings" panose="05000000000000000000" pitchFamily="2" charset="2"/>
                        <a:buChar char="§"/>
                      </a:pPr>
                      <a:r>
                        <a:rPr lang="pl-PL" sz="1300" b="0" kern="1200" dirty="0">
                          <a:solidFill>
                            <a:srgbClr val="FF6600"/>
                          </a:solidFill>
                          <a:effectLst/>
                          <a:latin typeface="+mn-lt"/>
                          <a:ea typeface="+mn-ea"/>
                          <a:cs typeface="+mn-cs"/>
                        </a:rPr>
                        <a:t>W przypadku wydatków powyżej 1000 EUR należy złożyć trzy oferty, z których ustalono cenę</a:t>
                      </a:r>
                      <a:endParaRPr lang="cs-CZ" sz="1300" b="0" kern="1200" dirty="0">
                        <a:solidFill>
                          <a:srgbClr val="FF6600"/>
                        </a:solidFill>
                        <a:effectLst/>
                        <a:latin typeface="+mn-lt"/>
                        <a:ea typeface="+mn-ea"/>
                        <a:cs typeface="+mn-cs"/>
                      </a:endParaRPr>
                    </a:p>
                    <a:p>
                      <a:pPr marL="285750" lvl="0" indent="-285750" algn="just">
                        <a:buFont typeface="Wingdings" panose="05000000000000000000" pitchFamily="2" charset="2"/>
                        <a:buChar char="§"/>
                      </a:pPr>
                      <a:r>
                        <a:rPr lang="pl-PL" sz="1300" b="0" kern="1200" dirty="0">
                          <a:solidFill>
                            <a:srgbClr val="FF6600"/>
                          </a:solidFill>
                          <a:effectLst/>
                          <a:latin typeface="+mn-lt"/>
                          <a:ea typeface="+mn-ea"/>
                          <a:cs typeface="+mn-cs"/>
                        </a:rPr>
                        <a:t>W przypadku zakupu sprzętu należy przedstawić uzasadnienie konieczności zakupu sprzętu w związku z realizowanymi działaniami projektowymi. Jednocześnie, jeśli zdecydujesz się na zakup sprzętu i nie korzystasz z wypożyczalni sprzętu, podaj uzasadnienie, dlaczego zakup był bardziej ekonomiczny  niż wypożyczanie sprzętu</a:t>
                      </a:r>
                      <a:endParaRPr lang="cs-CZ" sz="1300" b="0" kern="1200" dirty="0">
                        <a:solidFill>
                          <a:srgbClr val="FF6600"/>
                        </a:solidFill>
                        <a:effectLst/>
                        <a:latin typeface="+mn-lt"/>
                        <a:ea typeface="+mn-ea"/>
                        <a:cs typeface="+mn-cs"/>
                      </a:endParaRPr>
                    </a:p>
                    <a:p>
                      <a:pPr marL="0" indent="0" algn="just" rtl="0" eaLnBrk="1" fontAlgn="t" latinLnBrk="0" hangingPunct="1">
                        <a:spcBef>
                          <a:spcPts val="200"/>
                        </a:spcBef>
                        <a:spcAft>
                          <a:spcPts val="200"/>
                        </a:spcAft>
                      </a:pPr>
                      <a:endParaRPr lang="pl-PL" sz="1500" b="0" u="sng" cap="small" baseline="0"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2" y="5564589"/>
            <a:ext cx="4809754" cy="1200914"/>
          </a:xfrm>
          <a:prstGeom prst="rect">
            <a:avLst/>
          </a:prstGeom>
        </p:spPr>
      </p:pic>
      <p:sp>
        <p:nvSpPr>
          <p:cNvPr id="5" name="Zástupný symbol pro číslo snímku 4">
            <a:extLst>
              <a:ext uri="{FF2B5EF4-FFF2-40B4-BE49-F238E27FC236}">
                <a16:creationId xmlns:a16="http://schemas.microsoft.com/office/drawing/2014/main" id="{9F9DF05C-E9C2-4759-8FB2-C64CC910A78B}"/>
              </a:ext>
            </a:extLst>
          </p:cNvPr>
          <p:cNvSpPr>
            <a:spLocks noGrp="1"/>
          </p:cNvSpPr>
          <p:nvPr>
            <p:ph type="sldNum" sz="quarter" idx="12"/>
          </p:nvPr>
        </p:nvSpPr>
        <p:spPr/>
        <p:txBody>
          <a:bodyPr/>
          <a:lstStyle/>
          <a:p>
            <a:fld id="{92860EB2-85D9-40DF-A6A9-558CCE481E13}" type="slidenum">
              <a:rPr lang="cs-CZ" smtClean="0"/>
              <a:t>43</a:t>
            </a:fld>
            <a:endParaRPr lang="cs-CZ"/>
          </a:p>
        </p:txBody>
      </p:sp>
    </p:spTree>
    <p:extLst>
      <p:ext uri="{BB962C8B-B14F-4D97-AF65-F5344CB8AC3E}">
        <p14:creationId xmlns:p14="http://schemas.microsoft.com/office/powerpoint/2010/main" val="478502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335AAB1-342D-4B31-BA69-D2361B2A1A4C}"/>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5ACFB4FB-5528-4057-A402-34B30342A7C1}"/>
              </a:ext>
            </a:extLst>
          </p:cNvPr>
          <p:cNvPicPr>
            <a:picLocks noChangeAspect="1"/>
          </p:cNvPicPr>
          <p:nvPr/>
        </p:nvPicPr>
        <p:blipFill>
          <a:blip r:embed="rId3"/>
          <a:stretch>
            <a:fillRect/>
          </a:stretch>
        </p:blipFill>
        <p:spPr>
          <a:xfrm>
            <a:off x="1146208" y="5539768"/>
            <a:ext cx="1144648" cy="1144648"/>
          </a:xfrm>
          <a:prstGeom prst="rect">
            <a:avLst/>
          </a:prstGeom>
        </p:spPr>
      </p:pic>
      <p:pic>
        <p:nvPicPr>
          <p:cNvPr id="15" name="Obrázek 14">
            <a:extLst>
              <a:ext uri="{FF2B5EF4-FFF2-40B4-BE49-F238E27FC236}">
                <a16:creationId xmlns:a16="http://schemas.microsoft.com/office/drawing/2014/main" id="{7C2167D1-1A74-4F5E-86C4-A1FBCD7722CD}"/>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94AFE33-5005-4339-ABC7-40E09DE27E46}"/>
              </a:ext>
            </a:extLst>
          </p:cNvPr>
          <p:cNvPicPr>
            <a:picLocks noChangeAspect="1"/>
          </p:cNvPicPr>
          <p:nvPr/>
        </p:nvPicPr>
        <p:blipFill>
          <a:blip r:embed="rId5"/>
          <a:stretch>
            <a:fillRect/>
          </a:stretch>
        </p:blipFill>
        <p:spPr>
          <a:xfrm>
            <a:off x="10878373" y="5539768"/>
            <a:ext cx="114464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524170973"/>
              </p:ext>
            </p:extLst>
          </p:nvPr>
        </p:nvGraphicFramePr>
        <p:xfrm>
          <a:off x="637880" y="1033801"/>
          <a:ext cx="11163317" cy="4257143"/>
        </p:xfrm>
        <a:graphic>
          <a:graphicData uri="http://schemas.openxmlformats.org/drawingml/2006/table">
            <a:tbl>
              <a:tblPr firstRow="1" bandRow="1">
                <a:tableStyleId>{3B4B98B0-60AC-42C2-AFA5-B58CD77FA1E5}</a:tableStyleId>
              </a:tblPr>
              <a:tblGrid>
                <a:gridCol w="5430407">
                  <a:extLst>
                    <a:ext uri="{9D8B030D-6E8A-4147-A177-3AD203B41FA5}">
                      <a16:colId xmlns:a16="http://schemas.microsoft.com/office/drawing/2014/main" val="3983641993"/>
                    </a:ext>
                  </a:extLst>
                </a:gridCol>
                <a:gridCol w="5732910">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kern="1200" cap="all" dirty="0">
                          <a:solidFill>
                            <a:srgbClr val="000099"/>
                          </a:solidFill>
                          <a:effectLst/>
                          <a:latin typeface="+mn-lt"/>
                          <a:ea typeface="+mn-ea"/>
                          <a:cs typeface="+mn-cs"/>
                        </a:rPr>
                        <a:t>Informace k sestavovaní rozpočtu </a:t>
                      </a:r>
                    </a:p>
                    <a:p>
                      <a:pPr algn="ctr"/>
                      <a:endParaRPr lang="cs-CZ" altLang="cs-CZ" sz="1300" b="0" dirty="0">
                        <a:solidFill>
                          <a:srgbClr val="000099"/>
                        </a:solidFill>
                        <a:effectLst/>
                      </a:endParaRPr>
                    </a:p>
                    <a:p>
                      <a:pPr algn="l"/>
                      <a:endParaRPr lang="cs-CZ" altLang="cs-CZ" sz="1300" b="0" dirty="0">
                        <a:solidFill>
                          <a:srgbClr val="000099"/>
                        </a:solidFill>
                        <a:effectLst/>
                      </a:endParaRPr>
                    </a:p>
                    <a:p>
                      <a:pPr algn="l"/>
                      <a:r>
                        <a:rPr lang="cs-CZ" altLang="cs-CZ" sz="1400" b="0" dirty="0">
                          <a:solidFill>
                            <a:srgbClr val="000099"/>
                          </a:solidFill>
                          <a:effectLst/>
                        </a:rPr>
                        <a:t>Opakující se stejné náklady u více aktivit v projektu sčítáme - např. v rámci projektu se realizují 3 různé aktivity, na které je objednáván stejný catering, náklady na catering je třeba sečíst a pokud překročí 1000 EUR, žadatel musí dodat 3 nabídky.</a:t>
                      </a:r>
                    </a:p>
                    <a:p>
                      <a:pPr algn="just"/>
                      <a:endParaRPr lang="cs-CZ" altLang="cs-CZ" sz="1400" b="0" dirty="0">
                        <a:solidFill>
                          <a:srgbClr val="000099"/>
                        </a:solidFill>
                        <a:effectLst/>
                      </a:endParaRPr>
                    </a:p>
                    <a:p>
                      <a:pPr algn="just"/>
                      <a:endParaRPr lang="cs-CZ" altLang="cs-CZ" sz="1400" b="0" dirty="0">
                        <a:solidFill>
                          <a:srgbClr val="000099"/>
                        </a:solidFill>
                        <a:effectLst/>
                      </a:endParaRPr>
                    </a:p>
                    <a:p>
                      <a:pPr algn="just"/>
                      <a:r>
                        <a:rPr lang="cs-CZ" altLang="cs-CZ" sz="1400" b="0" dirty="0">
                          <a:solidFill>
                            <a:srgbClr val="000099"/>
                          </a:solidFill>
                          <a:effectLst/>
                        </a:rPr>
                        <a:t>V případě, že se nejedná o dílny odborných řemesel vyžadujících odborné znalosti a dovednosti (např. dílny pro děti), lze předpokládat, že tyto služby nebo podstatnou část z nich je možné zajistit jedním dodavatelem. Proto by měl žadatel tyto náklady sečíst a při překročení částky 1 000,- eur doložit 3 nabídky. I kdyby jednotlivé nabídky zahrnovaly trochu jinou skladbu zaměření dílen, které budou oslovené firmy schopny zajistit, jde o relevantní průzkum trhu pro stanovení odpovídající ceny dílen, ze kterého je možné získat představu o tržní ceně.</a:t>
                      </a:r>
                    </a:p>
                  </a:txBody>
                  <a:tcPr/>
                </a:tc>
                <a:tc>
                  <a:txBody>
                    <a:bodyPr/>
                    <a:lstStyle/>
                    <a:p>
                      <a:pPr marL="0" marR="0" lvl="0" indent="0" algn="ctr" defTabSz="914400" rtl="0" eaLnBrk="1" fontAlgn="t" latinLnBrk="0" hangingPunct="1">
                        <a:lnSpc>
                          <a:spcPct val="100000"/>
                        </a:lnSpc>
                        <a:spcBef>
                          <a:spcPts val="200"/>
                        </a:spcBef>
                        <a:spcAft>
                          <a:spcPts val="200"/>
                        </a:spcAft>
                        <a:buClrTx/>
                        <a:buSzTx/>
                        <a:buFontTx/>
                        <a:buNone/>
                        <a:tabLst/>
                        <a:defRPr/>
                      </a:pPr>
                      <a:r>
                        <a:rPr lang="pl-PL" sz="1800" b="1" kern="1200" cap="all" dirty="0">
                          <a:solidFill>
                            <a:srgbClr val="FF6600"/>
                          </a:solidFill>
                          <a:effectLst/>
                          <a:latin typeface="+mn-lt"/>
                          <a:ea typeface="+mn-ea"/>
                          <a:cs typeface="+mn-cs"/>
                        </a:rPr>
                        <a:t>Informacje o budźetowaniu</a:t>
                      </a:r>
                      <a:endParaRPr lang="cs-CZ" sz="1800" b="1" kern="1200" cap="all" dirty="0">
                        <a:solidFill>
                          <a:srgbClr val="FF6600"/>
                        </a:solidFill>
                        <a:effectLst/>
                        <a:latin typeface="+mn-lt"/>
                        <a:ea typeface="+mn-ea"/>
                        <a:cs typeface="+mn-cs"/>
                      </a:endParaRPr>
                    </a:p>
                    <a:p>
                      <a:pPr marL="0" indent="0" algn="just" rtl="0" eaLnBrk="1" fontAlgn="t" latinLnBrk="0" hangingPunct="1">
                        <a:spcBef>
                          <a:spcPts val="200"/>
                        </a:spcBef>
                        <a:spcAft>
                          <a:spcPts val="200"/>
                        </a:spcAft>
                      </a:pPr>
                      <a:endParaRPr lang="pl-PL" sz="1500" b="0" u="sng" cap="small" baseline="0" dirty="0">
                        <a:solidFill>
                          <a:srgbClr val="FF6600"/>
                        </a:solidFill>
                        <a:effectLst>
                          <a:outerShdw blurRad="38100" dist="38100" dir="2700000" algn="tl">
                            <a:srgbClr val="000000">
                              <a:alpha val="43137"/>
                            </a:srgbClr>
                          </a:outerShdw>
                        </a:effectLst>
                      </a:endParaRPr>
                    </a:p>
                    <a:p>
                      <a:pPr marL="0" indent="0" algn="just" rtl="0" eaLnBrk="1" fontAlgn="t" latinLnBrk="0" hangingPunct="1">
                        <a:spcBef>
                          <a:spcPts val="200"/>
                        </a:spcBef>
                        <a:spcAft>
                          <a:spcPts val="200"/>
                        </a:spcAft>
                      </a:pPr>
                      <a:r>
                        <a:rPr lang="pl-PL" sz="1400" b="0" u="none" cap="none" baseline="0" dirty="0">
                          <a:solidFill>
                            <a:srgbClr val="FF6600"/>
                          </a:solidFill>
                          <a:effectLst/>
                        </a:rPr>
                        <a:t>Powtarzające się te same koszty dla wielu działań w projekcie są sumowane - np. w ramach projektu realizowane są 3 różne działania, na które jest zamówiony ten sam catering, koszty cateringu należy zsumować a jeżeli przekroczą 1000 EUR, wnioskodawca musí złożyć 3 oferty.</a:t>
                      </a:r>
                    </a:p>
                    <a:p>
                      <a:pPr marL="0" indent="0" algn="just" rtl="0" eaLnBrk="1" fontAlgn="t" latinLnBrk="0" hangingPunct="1">
                        <a:spcBef>
                          <a:spcPts val="200"/>
                        </a:spcBef>
                        <a:spcAft>
                          <a:spcPts val="200"/>
                        </a:spcAft>
                      </a:pPr>
                      <a:endParaRPr lang="pl-PL" sz="1400" b="0" u="none" cap="none" baseline="0" dirty="0">
                        <a:solidFill>
                          <a:srgbClr val="FF6600"/>
                        </a:solidFill>
                        <a:effectLst/>
                      </a:endParaRPr>
                    </a:p>
                    <a:p>
                      <a:pPr marL="0" indent="0" algn="just" rtl="0" eaLnBrk="1" fontAlgn="t" latinLnBrk="0" hangingPunct="1">
                        <a:spcBef>
                          <a:spcPts val="200"/>
                        </a:spcBef>
                        <a:spcAft>
                          <a:spcPts val="200"/>
                        </a:spcAft>
                      </a:pPr>
                      <a:r>
                        <a:rPr lang="pl-PL" sz="1400" b="0" u="none" cap="none" baseline="0" dirty="0">
                          <a:solidFill>
                            <a:srgbClr val="FF6600"/>
                          </a:solidFill>
                          <a:effectLst/>
                        </a:rPr>
                        <a:t>W przypadku gdy nie są to warsztaty rzemieślnicze wymagające profesjonalnej wiedzy i umiejętności (np. warsztaty dla dzieci), można przyjąć, że usługi te lub ich znaczna część mogą być świadczone przez jednego wykonawcę. W związku z tym wnioskodawca powinien zsumować te koszty i jeżeli ich suma przekroczy 1000 euro, złożyć 3 oferty. Nawet jeśli poszczególne oferty zawierają nieco inny zestaw warsztatów, które firmy, z którymi nawiązano kontakt, będą w stanie zapewnić, uznaje się to jako odpowiednie badanie rynku w celu ustalenia odpowiadającej ceny warsztatów, na podstawie którego można uzyskać wyobrażenie ceny rynkowej.</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2" y="5564589"/>
            <a:ext cx="4809754" cy="1200914"/>
          </a:xfrm>
          <a:prstGeom prst="rect">
            <a:avLst/>
          </a:prstGeom>
        </p:spPr>
      </p:pic>
      <p:sp>
        <p:nvSpPr>
          <p:cNvPr id="5" name="Zástupný symbol pro číslo snímku 4">
            <a:extLst>
              <a:ext uri="{FF2B5EF4-FFF2-40B4-BE49-F238E27FC236}">
                <a16:creationId xmlns:a16="http://schemas.microsoft.com/office/drawing/2014/main" id="{46C3D47F-B4C2-4E5C-B886-78E019EA01EF}"/>
              </a:ext>
            </a:extLst>
          </p:cNvPr>
          <p:cNvSpPr>
            <a:spLocks noGrp="1"/>
          </p:cNvSpPr>
          <p:nvPr>
            <p:ph type="sldNum" sz="quarter" idx="12"/>
          </p:nvPr>
        </p:nvSpPr>
        <p:spPr/>
        <p:txBody>
          <a:bodyPr/>
          <a:lstStyle/>
          <a:p>
            <a:fld id="{92860EB2-85D9-40DF-A6A9-558CCE481E13}" type="slidenum">
              <a:rPr lang="cs-CZ" smtClean="0"/>
              <a:t>44</a:t>
            </a:fld>
            <a:endParaRPr lang="cs-CZ"/>
          </a:p>
        </p:txBody>
      </p:sp>
    </p:spTree>
    <p:extLst>
      <p:ext uri="{BB962C8B-B14F-4D97-AF65-F5344CB8AC3E}">
        <p14:creationId xmlns:p14="http://schemas.microsoft.com/office/powerpoint/2010/main" val="1602694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29288FD-2C12-4795-8CC2-C57F65DA4E8A}"/>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7F76AEF9-6E19-41CE-9FC6-81DF4081AC19}"/>
              </a:ext>
            </a:extLst>
          </p:cNvPr>
          <p:cNvPicPr>
            <a:picLocks noChangeAspect="1"/>
          </p:cNvPicPr>
          <p:nvPr/>
        </p:nvPicPr>
        <p:blipFill>
          <a:blip r:embed="rId3"/>
          <a:stretch>
            <a:fillRect/>
          </a:stretch>
        </p:blipFill>
        <p:spPr>
          <a:xfrm>
            <a:off x="1144648" y="5336188"/>
            <a:ext cx="1144648" cy="1144648"/>
          </a:xfrm>
          <a:prstGeom prst="rect">
            <a:avLst/>
          </a:prstGeom>
        </p:spPr>
      </p:pic>
      <p:pic>
        <p:nvPicPr>
          <p:cNvPr id="15" name="Obrázek 14">
            <a:extLst>
              <a:ext uri="{FF2B5EF4-FFF2-40B4-BE49-F238E27FC236}">
                <a16:creationId xmlns:a16="http://schemas.microsoft.com/office/drawing/2014/main" id="{C9782E79-DBAB-43B0-BD31-3F0F0DDE2467}"/>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27038FF0-4473-492B-B1E1-3E7EF03DBCE0}"/>
              </a:ext>
            </a:extLst>
          </p:cNvPr>
          <p:cNvPicPr>
            <a:picLocks noChangeAspect="1"/>
          </p:cNvPicPr>
          <p:nvPr/>
        </p:nvPicPr>
        <p:blipFill>
          <a:blip r:embed="rId5"/>
          <a:stretch>
            <a:fillRect/>
          </a:stretch>
        </p:blipFill>
        <p:spPr>
          <a:xfrm>
            <a:off x="10959173"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132083561"/>
              </p:ext>
            </p:extLst>
          </p:nvPr>
        </p:nvGraphicFramePr>
        <p:xfrm>
          <a:off x="880217" y="1033801"/>
          <a:ext cx="10920980" cy="4257143"/>
        </p:xfrm>
        <a:graphic>
          <a:graphicData uri="http://schemas.openxmlformats.org/drawingml/2006/table">
            <a:tbl>
              <a:tblPr firstRow="1" bandRow="1">
                <a:tableStyleId>{3B4B98B0-60AC-42C2-AFA5-B58CD77FA1E5}</a:tableStyleId>
              </a:tblPr>
              <a:tblGrid>
                <a:gridCol w="5224748">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lnSpc>
                          <a:spcPct val="120000"/>
                        </a:lnSpc>
                        <a:spcAft>
                          <a:spcPts val="600"/>
                        </a:spcAft>
                      </a:pPr>
                      <a:r>
                        <a:rPr lang="cs-CZ" sz="16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a:t>
                      </a:r>
                      <a:r>
                        <a:rPr lang="cs-CZ" sz="19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INDIKÁTORY VÝSTUPU A VÝSLEDKU VE FMP</a:t>
                      </a:r>
                    </a:p>
                    <a:p>
                      <a:pPr algn="ctr">
                        <a:lnSpc>
                          <a:spcPct val="100000"/>
                        </a:lnSpc>
                        <a:spcAft>
                          <a:spcPts val="0"/>
                        </a:spcAft>
                      </a:pPr>
                      <a:endParaRPr lang="cs-CZ" sz="1500" dirty="0">
                        <a:solidFill>
                          <a:srgbClr val="000099"/>
                        </a:solidFill>
                        <a:effectLst/>
                        <a:latin typeface="+mn-lt"/>
                        <a:ea typeface="Calibri" panose="020F0502020204030204" pitchFamily="34" charset="0"/>
                        <a:cs typeface="Arial" panose="020B0604020202020204" pitchFamily="34" charset="0"/>
                      </a:endParaRPr>
                    </a:p>
                    <a:p>
                      <a:pPr algn="ctr">
                        <a:lnSpc>
                          <a:spcPct val="100000"/>
                        </a:lnSpc>
                        <a:spcAft>
                          <a:spcPts val="0"/>
                        </a:spcAft>
                      </a:pPr>
                      <a:r>
                        <a:rPr lang="cs-CZ" sz="1500" dirty="0">
                          <a:solidFill>
                            <a:srgbClr val="000099"/>
                          </a:solidFill>
                          <a:effectLst/>
                          <a:latin typeface="+mn-lt"/>
                          <a:ea typeface="Calibri" panose="020F0502020204030204" pitchFamily="34" charset="0"/>
                          <a:cs typeface="Arial" panose="020B0604020202020204" pitchFamily="34" charset="0"/>
                        </a:rPr>
                        <a:t>Žadatel </a:t>
                      </a:r>
                      <a:r>
                        <a:rPr lang="cs-CZ" sz="1500" b="1" dirty="0">
                          <a:solidFill>
                            <a:srgbClr val="000099"/>
                          </a:solidFill>
                          <a:effectLst/>
                          <a:latin typeface="+mn-lt"/>
                          <a:ea typeface="Calibri" panose="020F0502020204030204" pitchFamily="34" charset="0"/>
                          <a:cs typeface="Arial" panose="020B0604020202020204" pitchFamily="34" charset="0"/>
                        </a:rPr>
                        <a:t>povinně</a:t>
                      </a:r>
                      <a:r>
                        <a:rPr lang="cs-CZ" sz="1500" dirty="0">
                          <a:solidFill>
                            <a:srgbClr val="000099"/>
                          </a:solidFill>
                          <a:effectLst/>
                          <a:latin typeface="+mn-lt"/>
                          <a:ea typeface="Calibri" panose="020F0502020204030204" pitchFamily="34" charset="0"/>
                          <a:cs typeface="Arial" panose="020B0604020202020204" pitchFamily="34" charset="0"/>
                        </a:rPr>
                        <a:t> vybírá podle zaměření svého malého projektu indikátory:</a:t>
                      </a:r>
                    </a:p>
                    <a:p>
                      <a:pPr algn="just">
                        <a:lnSpc>
                          <a:spcPct val="100000"/>
                        </a:lnSpc>
                        <a:spcAft>
                          <a:spcPts val="0"/>
                        </a:spcAft>
                      </a:pPr>
                      <a:endParaRPr lang="cs-CZ" sz="1500" dirty="0">
                        <a:solidFill>
                          <a:srgbClr val="000099"/>
                        </a:solidFill>
                        <a:effectLst/>
                        <a:latin typeface="+mn-lt"/>
                        <a:ea typeface="Calibri" panose="020F0502020204030204" pitchFamily="34" charset="0"/>
                        <a:cs typeface="Times New Roman" panose="02020603050405020304" pitchFamily="18" charset="0"/>
                      </a:endParaRPr>
                    </a:p>
                    <a:p>
                      <a:pPr algn="just">
                        <a:lnSpc>
                          <a:spcPct val="100000"/>
                        </a:lnSpc>
                        <a:spcAft>
                          <a:spcPts val="0"/>
                        </a:spcAft>
                      </a:pPr>
                      <a:r>
                        <a:rPr lang="cs-CZ" sz="15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malé projekty pro úzkou cílovou skupinu (metoda jednotkových nákladů):</a:t>
                      </a:r>
                      <a:endParaRPr lang="cs-CZ" sz="15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výstupový indikátor 914101 (RCO81) – </a:t>
                      </a:r>
                      <a:r>
                        <a:rPr lang="cs-CZ" sz="1500" b="0" dirty="0">
                          <a:solidFill>
                            <a:srgbClr val="000099"/>
                          </a:solidFill>
                          <a:effectLst/>
                          <a:latin typeface="+mn-lt"/>
                          <a:ea typeface="Times New Roman" panose="02020603050405020304" pitchFamily="18" charset="0"/>
                          <a:cs typeface="Arial" panose="020B0604020202020204" pitchFamily="34" charset="0"/>
                        </a:rPr>
                        <a:t>Účast na společných přeshraničních akcích (tolerance 20%; nezapočítávají se učitelé, vychovatelé, pokud cílovou skupinou jsou pouze děti)</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výstupový indikátor 917001 (RCO87) – </a:t>
                      </a:r>
                      <a:r>
                        <a:rPr lang="cs-CZ" sz="1500" b="0" dirty="0">
                          <a:solidFill>
                            <a:srgbClr val="000099"/>
                          </a:solidFill>
                          <a:effectLst/>
                          <a:latin typeface="+mn-lt"/>
                          <a:ea typeface="Times New Roman" panose="02020603050405020304" pitchFamily="18" charset="0"/>
                          <a:cs typeface="Arial" panose="020B0604020202020204" pitchFamily="34" charset="0"/>
                        </a:rPr>
                        <a:t>Organizace zapojené do přeshraniční spolupráce</a:t>
                      </a:r>
                    </a:p>
                    <a:p>
                      <a:pPr marL="0" lvl="0" indent="0" algn="just">
                        <a:lnSpc>
                          <a:spcPct val="100000"/>
                        </a:lnSpc>
                        <a:spcAft>
                          <a:spcPts val="0"/>
                        </a:spcAft>
                        <a:buFont typeface="Symbol" panose="05050102010706020507" pitchFamily="18" charset="2"/>
                        <a:buNone/>
                      </a:pPr>
                      <a:r>
                        <a:rPr lang="cs-CZ" sz="1500" b="0" dirty="0">
                          <a:solidFill>
                            <a:srgbClr val="000099"/>
                          </a:solidFill>
                          <a:effectLst/>
                          <a:latin typeface="+mn-lt"/>
                          <a:ea typeface="Calibri" panose="020F0502020204030204" pitchFamily="34" charset="0"/>
                          <a:cs typeface="Times New Roman" panose="02020603050405020304" pitchFamily="18" charset="0"/>
                        </a:rPr>
                        <a:t>-------------------------------------------------------------------------------------</a:t>
                      </a: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výsledkový indikátor 917201 (RCR84) – </a:t>
                      </a:r>
                      <a:r>
                        <a:rPr lang="pl-PL" sz="1500" b="0" dirty="0">
                          <a:solidFill>
                            <a:srgbClr val="000099"/>
                          </a:solidFill>
                          <a:effectLst/>
                          <a:latin typeface="+mn-lt"/>
                          <a:ea typeface="Calibri" panose="020F0502020204030204" pitchFamily="34" charset="0"/>
                          <a:cs typeface="Arial" panose="020B0604020202020204" pitchFamily="34" charset="0"/>
                        </a:rPr>
                        <a:t>Organizace zapojené do přeshraniční spolupráce po dokončení projektu</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900" b="1" kern="1200" cap="all" dirty="0">
                          <a:solidFill>
                            <a:srgbClr val="FF6600"/>
                          </a:solidFill>
                          <a:effectLst>
                            <a:outerShdw blurRad="38100" dist="38100" dir="2700000" algn="tl">
                              <a:srgbClr val="000000">
                                <a:alpha val="43137"/>
                              </a:srgbClr>
                            </a:outerShdw>
                          </a:effectLst>
                          <a:latin typeface="+mn-lt"/>
                          <a:ea typeface="+mn-ea"/>
                          <a:cs typeface="+mn-cs"/>
                        </a:rPr>
                        <a:t>Wskaźniki produktu i rezultatu w FMP</a:t>
                      </a:r>
                      <a:endParaRPr lang="pl-PL" sz="1300" noProof="0" dirty="0">
                        <a:solidFill>
                          <a:srgbClr val="FF6600"/>
                        </a:solidFill>
                        <a:effectLst/>
                        <a:latin typeface="+mn-lt"/>
                        <a:ea typeface="Calibri" panose="020F0502020204030204" pitchFamily="34" charset="0"/>
                        <a:cs typeface="Arial" panose="020B0604020202020204" pitchFamily="34" charset="0"/>
                      </a:endParaRPr>
                    </a:p>
                    <a:p>
                      <a:pPr algn="ctr">
                        <a:lnSpc>
                          <a:spcPct val="100000"/>
                        </a:lnSpc>
                        <a:spcAft>
                          <a:spcPts val="0"/>
                        </a:spcAft>
                      </a:pPr>
                      <a:endParaRPr lang="pl-PL" sz="1500" noProof="0" dirty="0">
                        <a:solidFill>
                          <a:srgbClr val="FF6600"/>
                        </a:solidFill>
                        <a:effectLst/>
                        <a:latin typeface="+mn-lt"/>
                        <a:ea typeface="Calibri" panose="020F0502020204030204" pitchFamily="34" charset="0"/>
                        <a:cs typeface="Arial" panose="020B0604020202020204" pitchFamily="34" charset="0"/>
                      </a:endParaRPr>
                    </a:p>
                    <a:p>
                      <a:pPr algn="ctr">
                        <a:lnSpc>
                          <a:spcPct val="100000"/>
                        </a:lnSpc>
                        <a:spcAft>
                          <a:spcPts val="0"/>
                        </a:spcAft>
                      </a:pPr>
                      <a:r>
                        <a:rPr lang="pl-PL" sz="1500" noProof="0" dirty="0">
                          <a:solidFill>
                            <a:srgbClr val="FF6600"/>
                          </a:solidFill>
                          <a:effectLst/>
                          <a:latin typeface="+mn-lt"/>
                          <a:ea typeface="Calibri" panose="020F0502020204030204" pitchFamily="34" charset="0"/>
                          <a:cs typeface="Arial" panose="020B0604020202020204" pitchFamily="34" charset="0"/>
                        </a:rPr>
                        <a:t>Wnioskodawca </a:t>
                      </a:r>
                      <a:r>
                        <a:rPr lang="pl-PL" sz="1500" b="1" noProof="0" dirty="0">
                          <a:solidFill>
                            <a:srgbClr val="FF6600"/>
                          </a:solidFill>
                          <a:effectLst/>
                          <a:latin typeface="+mn-lt"/>
                          <a:ea typeface="Calibri" panose="020F0502020204030204" pitchFamily="34" charset="0"/>
                          <a:cs typeface="Arial" panose="020B0604020202020204" pitchFamily="34" charset="0"/>
                        </a:rPr>
                        <a:t>musi </a:t>
                      </a:r>
                      <a:r>
                        <a:rPr lang="pl-PL" sz="1500" noProof="0" dirty="0">
                          <a:solidFill>
                            <a:srgbClr val="FF6600"/>
                          </a:solidFill>
                          <a:effectLst/>
                          <a:latin typeface="+mn-lt"/>
                          <a:ea typeface="Calibri" panose="020F0502020204030204" pitchFamily="34" charset="0"/>
                          <a:cs typeface="Arial" panose="020B0604020202020204" pitchFamily="34" charset="0"/>
                        </a:rPr>
                        <a:t>wybrać wskaźniki zgodnie z charakterem działań związanych z jego małym projektem:</a:t>
                      </a:r>
                    </a:p>
                    <a:p>
                      <a:pPr algn="just">
                        <a:lnSpc>
                          <a:spcPct val="100000"/>
                        </a:lnSpc>
                        <a:spcAft>
                          <a:spcPts val="0"/>
                        </a:spcAft>
                      </a:pPr>
                      <a:endParaRPr lang="pl-PL" sz="1500" noProof="0" dirty="0">
                        <a:solidFill>
                          <a:srgbClr val="FF6600"/>
                        </a:solidFill>
                        <a:effectLst/>
                        <a:latin typeface="+mn-lt"/>
                        <a:ea typeface="Calibri" panose="020F0502020204030204" pitchFamily="34" charset="0"/>
                        <a:cs typeface="Times New Roman" panose="02020603050405020304" pitchFamily="18" charset="0"/>
                      </a:endParaRPr>
                    </a:p>
                    <a:p>
                      <a:pPr>
                        <a:lnSpc>
                          <a:spcPct val="100000"/>
                        </a:lnSpc>
                        <a:spcAft>
                          <a:spcPts val="0"/>
                        </a:spcAft>
                      </a:pPr>
                      <a:endParaRPr lang="pl-PL" sz="1500" b="1" noProof="0" dirty="0">
                        <a:solidFill>
                          <a:srgbClr val="FF6600"/>
                        </a:solidFill>
                        <a:effectLst>
                          <a:outerShdw blurRad="38100" dist="38100" dir="2700000" algn="tl">
                            <a:srgbClr val="000000">
                              <a:alpha val="43137"/>
                            </a:srgbClr>
                          </a:outerShdw>
                        </a:effectLst>
                        <a:latin typeface="+mn-lt"/>
                      </a:endParaRPr>
                    </a:p>
                    <a:p>
                      <a:pPr>
                        <a:lnSpc>
                          <a:spcPct val="100000"/>
                        </a:lnSpc>
                        <a:spcAft>
                          <a:spcPts val="0"/>
                        </a:spcAft>
                      </a:pPr>
                      <a:r>
                        <a:rPr lang="pl-PL" sz="1500" b="1" noProof="0" dirty="0">
                          <a:solidFill>
                            <a:srgbClr val="FF6600"/>
                          </a:solidFill>
                          <a:effectLst>
                            <a:outerShdw blurRad="38100" dist="38100" dir="2700000" algn="tl">
                              <a:srgbClr val="000000">
                                <a:alpha val="43137"/>
                              </a:srgbClr>
                            </a:outerShdw>
                          </a:effectLst>
                          <a:latin typeface="+mn-lt"/>
                        </a:rPr>
                        <a:t>małe projekty do wąskiej grupy docelowej (stawki jednostkowe):</a:t>
                      </a:r>
                      <a:endParaRPr lang="pl-PL" sz="1500" noProof="0" dirty="0">
                        <a:solidFill>
                          <a:srgbClr val="FF6600"/>
                        </a:solidFill>
                        <a:effectLst>
                          <a:outerShdw blurRad="38100" dist="38100" dir="2700000" algn="tl">
                            <a:srgbClr val="000000">
                              <a:alpha val="43137"/>
                            </a:srgbClr>
                          </a:outerShdw>
                        </a:effectLst>
                        <a:latin typeface="+mn-lt"/>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produktu 914101 (RCO81) – </a:t>
                      </a:r>
                      <a:r>
                        <a:rPr lang="pl-PL" sz="1500" b="0" noProof="0" dirty="0">
                          <a:solidFill>
                            <a:srgbClr val="FF6600"/>
                          </a:solidFill>
                          <a:effectLst/>
                          <a:latin typeface="+mn-lt"/>
                          <a:ea typeface="Times New Roman" panose="02020603050405020304" pitchFamily="18" charset="0"/>
                          <a:cs typeface="Arial" panose="020B0604020202020204" pitchFamily="34" charset="0"/>
                        </a:rPr>
                        <a:t>Uczestnictwo we wspólnych działaniach transgranicznych (tolerancja 20%; nie zostaną uwzględnione we wskażniku liczby nauczyciele, wychowawcy, jeżeli grupą docelową są tylko dzieci)</a:t>
                      </a: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produktu 917001 (RCO87) – </a:t>
                      </a:r>
                      <a:r>
                        <a:rPr lang="pl-PL" sz="1500" b="0" noProof="0" dirty="0">
                          <a:solidFill>
                            <a:srgbClr val="FF6600"/>
                          </a:solidFill>
                          <a:effectLst/>
                          <a:latin typeface="+mn-lt"/>
                          <a:ea typeface="Times New Roman" panose="02020603050405020304" pitchFamily="18" charset="0"/>
                          <a:cs typeface="Arial" panose="020B0604020202020204" pitchFamily="34" charset="0"/>
                        </a:rPr>
                        <a:t>Organizacje współpracujące ponad granicami</a:t>
                      </a:r>
                    </a:p>
                    <a:p>
                      <a:pPr marL="0" lvl="0" indent="0" algn="just">
                        <a:lnSpc>
                          <a:spcPct val="100000"/>
                        </a:lnSpc>
                        <a:spcAft>
                          <a:spcPts val="0"/>
                        </a:spcAft>
                        <a:buFont typeface="Symbol" panose="05050102010706020507" pitchFamily="18" charset="2"/>
                        <a:buNone/>
                      </a:pPr>
                      <a:r>
                        <a:rPr lang="pl-PL" sz="1500" b="0" noProof="0" dirty="0">
                          <a:solidFill>
                            <a:srgbClr val="FF6600"/>
                          </a:solidFill>
                          <a:effectLst/>
                          <a:latin typeface="+mn-lt"/>
                          <a:ea typeface="Times New Roman" panose="02020603050405020304" pitchFamily="18" charset="0"/>
                          <a:cs typeface="Arial" panose="020B0604020202020204" pitchFamily="34" charset="0"/>
                        </a:rPr>
                        <a:t>---------------------------------------------------------------------------------------------</a:t>
                      </a: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rezultatu 917201 (RCR84) – Organizacje współpracujące ponad granicami po zakończeniu projektu</a:t>
                      </a: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endParaRPr lang="cs-CZ" altLang="cs-CZ" sz="16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EF683C39-C7CE-4CAE-A3AC-71C60BCACDD1}"/>
              </a:ext>
            </a:extLst>
          </p:cNvPr>
          <p:cNvSpPr>
            <a:spLocks noGrp="1"/>
          </p:cNvSpPr>
          <p:nvPr>
            <p:ph type="sldNum" sz="quarter" idx="12"/>
          </p:nvPr>
        </p:nvSpPr>
        <p:spPr/>
        <p:txBody>
          <a:bodyPr/>
          <a:lstStyle/>
          <a:p>
            <a:fld id="{92860EB2-85D9-40DF-A6A9-558CCE481E13}" type="slidenum">
              <a:rPr lang="cs-CZ" smtClean="0"/>
              <a:t>45</a:t>
            </a:fld>
            <a:endParaRPr lang="cs-CZ"/>
          </a:p>
        </p:txBody>
      </p:sp>
    </p:spTree>
    <p:extLst>
      <p:ext uri="{BB962C8B-B14F-4D97-AF65-F5344CB8AC3E}">
        <p14:creationId xmlns:p14="http://schemas.microsoft.com/office/powerpoint/2010/main" val="4176206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CA4B4A02-6B79-4BC9-B010-27F57051C577}"/>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3936EA24-90C9-430F-8EDA-95218AF9B7B7}"/>
              </a:ext>
            </a:extLst>
          </p:cNvPr>
          <p:cNvPicPr>
            <a:picLocks noChangeAspect="1"/>
          </p:cNvPicPr>
          <p:nvPr/>
        </p:nvPicPr>
        <p:blipFill>
          <a:blip r:embed="rId3"/>
          <a:stretch>
            <a:fillRect/>
          </a:stretch>
        </p:blipFill>
        <p:spPr>
          <a:xfrm>
            <a:off x="1146210" y="5394264"/>
            <a:ext cx="1144648" cy="1144648"/>
          </a:xfrm>
          <a:prstGeom prst="rect">
            <a:avLst/>
          </a:prstGeom>
        </p:spPr>
      </p:pic>
      <p:pic>
        <p:nvPicPr>
          <p:cNvPr id="15" name="Obrázek 14">
            <a:extLst>
              <a:ext uri="{FF2B5EF4-FFF2-40B4-BE49-F238E27FC236}">
                <a16:creationId xmlns:a16="http://schemas.microsoft.com/office/drawing/2014/main" id="{C622C286-4316-451A-9C6B-1011CD128F50}"/>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B1067956-5E46-40FA-BFEA-22F792968D90}"/>
              </a:ext>
            </a:extLst>
          </p:cNvPr>
          <p:cNvPicPr>
            <a:picLocks noChangeAspect="1"/>
          </p:cNvPicPr>
          <p:nvPr/>
        </p:nvPicPr>
        <p:blipFill>
          <a:blip r:embed="rId5"/>
          <a:stretch>
            <a:fillRect/>
          </a:stretch>
        </p:blipFill>
        <p:spPr>
          <a:xfrm>
            <a:off x="10959173"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204030022"/>
              </p:ext>
            </p:extLst>
          </p:nvPr>
        </p:nvGraphicFramePr>
        <p:xfrm>
          <a:off x="435836" y="1033801"/>
          <a:ext cx="11365361" cy="4257143"/>
        </p:xfrm>
        <a:graphic>
          <a:graphicData uri="http://schemas.openxmlformats.org/drawingml/2006/table">
            <a:tbl>
              <a:tblPr firstRow="1" bandRow="1">
                <a:tableStyleId>{3B4B98B0-60AC-42C2-AFA5-B58CD77FA1E5}</a:tableStyleId>
              </a:tblPr>
              <a:tblGrid>
                <a:gridCol w="5669129">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lang="cs-CZ" sz="19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INDIKÁTORY VÝSTUPU A VÝSLEDKU VE FMP</a:t>
                      </a:r>
                    </a:p>
                    <a:p>
                      <a:pPr algn="just">
                        <a:lnSpc>
                          <a:spcPct val="120000"/>
                        </a:lnSpc>
                        <a:spcAft>
                          <a:spcPts val="600"/>
                        </a:spcAft>
                      </a:pPr>
                      <a:endParaRPr lang="cs-CZ" sz="1500" b="1" dirty="0">
                        <a:solidFill>
                          <a:srgbClr val="000099"/>
                        </a:solidFill>
                        <a:effectLst/>
                        <a:latin typeface="+mn-lt"/>
                        <a:ea typeface="Calibri" panose="020F0502020204030204" pitchFamily="34" charset="0"/>
                        <a:cs typeface="Arial" panose="020B0604020202020204" pitchFamily="34" charset="0"/>
                      </a:endParaRPr>
                    </a:p>
                    <a:p>
                      <a:pPr algn="just">
                        <a:lnSpc>
                          <a:spcPct val="100000"/>
                        </a:lnSpc>
                        <a:spcAft>
                          <a:spcPts val="0"/>
                        </a:spcAft>
                      </a:pPr>
                      <a:r>
                        <a:rPr lang="cs-CZ" sz="15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malé projekty pro širokou cílovou skupinu (metoda návrhu rozpočtu):</a:t>
                      </a:r>
                      <a:endParaRPr lang="cs-CZ" sz="15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výstupový indikátor 917001 (RCO87) – </a:t>
                      </a:r>
                      <a:r>
                        <a:rPr lang="cs-CZ" sz="1500" b="0" dirty="0">
                          <a:solidFill>
                            <a:srgbClr val="000099"/>
                          </a:solidFill>
                          <a:effectLst/>
                          <a:latin typeface="+mn-lt"/>
                          <a:ea typeface="Times New Roman" panose="02020603050405020304" pitchFamily="18" charset="0"/>
                          <a:cs typeface="Arial" panose="020B0604020202020204" pitchFamily="34" charset="0"/>
                        </a:rPr>
                        <a:t>Organizace zapojené do přeshraniční spolupráce</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výstupový indikátor 914001 (RCO115) – </a:t>
                      </a:r>
                      <a:r>
                        <a:rPr lang="cs-CZ" sz="1500" b="0" dirty="0">
                          <a:solidFill>
                            <a:srgbClr val="000099"/>
                          </a:solidFill>
                          <a:effectLst/>
                          <a:latin typeface="+mn-lt"/>
                          <a:ea typeface="Times New Roman" panose="02020603050405020304" pitchFamily="18" charset="0"/>
                          <a:cs typeface="Arial" panose="020B0604020202020204" pitchFamily="34" charset="0"/>
                        </a:rPr>
                        <a:t>Společně organizované přeshraniční veřejné akce</a:t>
                      </a:r>
                    </a:p>
                    <a:p>
                      <a:pPr marL="0" lvl="0" indent="0" algn="just">
                        <a:lnSpc>
                          <a:spcPct val="100000"/>
                        </a:lnSpc>
                        <a:spcAft>
                          <a:spcPts val="0"/>
                        </a:spcAft>
                        <a:buFont typeface="Symbol" panose="05050102010706020507" pitchFamily="18" charset="2"/>
                        <a:buNone/>
                      </a:pPr>
                      <a:r>
                        <a:rPr lang="cs-CZ" sz="1500" b="0" dirty="0">
                          <a:solidFill>
                            <a:srgbClr val="000099"/>
                          </a:solidFill>
                          <a:effectLst/>
                          <a:latin typeface="+mn-lt"/>
                          <a:ea typeface="Calibri" panose="020F0502020204030204" pitchFamily="34" charset="0"/>
                          <a:cs typeface="Times New Roman" panose="02020603050405020304" pitchFamily="18" charset="0"/>
                        </a:rPr>
                        <a:t>---------------------------------------------------------------------------------------------</a:t>
                      </a: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výsledkový indikátor 917201 (RCR84) – </a:t>
                      </a:r>
                      <a:r>
                        <a:rPr lang="pl-PL" sz="1500" b="0" dirty="0">
                          <a:solidFill>
                            <a:srgbClr val="000099"/>
                          </a:solidFill>
                          <a:effectLst/>
                          <a:latin typeface="+mn-lt"/>
                          <a:ea typeface="Calibri" panose="020F0502020204030204" pitchFamily="34" charset="0"/>
                          <a:cs typeface="Arial" panose="020B0604020202020204" pitchFamily="34" charset="0"/>
                        </a:rPr>
                        <a:t>Organizace zapojené do přeshraniční spolupráce po dokončení projektu</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500" b="0" dirty="0">
                          <a:solidFill>
                            <a:srgbClr val="000099"/>
                          </a:solidFill>
                          <a:effectLst/>
                          <a:latin typeface="+mn-lt"/>
                          <a:ea typeface="Calibri" panose="020F0502020204030204" pitchFamily="34" charset="0"/>
                          <a:cs typeface="Arial" panose="020B0604020202020204" pitchFamily="34" charset="0"/>
                        </a:rPr>
                        <a:t>výsledkový indikátor 918201 – Společně organizované přeshraniční veřejné události po dokončení projektu</a:t>
                      </a: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0" lvl="0" indent="0" algn="just">
                        <a:lnSpc>
                          <a:spcPct val="100000"/>
                        </a:lnSpc>
                        <a:spcBef>
                          <a:spcPts val="200"/>
                        </a:spcBef>
                        <a:spcAft>
                          <a:spcPts val="200"/>
                        </a:spcAft>
                        <a:buFont typeface="Wingdings" panose="05000000000000000000" pitchFamily="2" charset="2"/>
                        <a:buNone/>
                      </a:pPr>
                      <a:endParaRPr lang="cs-CZ" sz="1100" baseline="0" dirty="0">
                        <a:solidFill>
                          <a:srgbClr val="FF0000"/>
                        </a:solidFill>
                        <a:effectLst/>
                      </a:endParaRPr>
                    </a:p>
                    <a:p>
                      <a:pPr marL="0" lvl="0" indent="0" algn="just">
                        <a:lnSpc>
                          <a:spcPct val="100000"/>
                        </a:lnSpc>
                        <a:spcBef>
                          <a:spcPts val="200"/>
                        </a:spcBef>
                        <a:spcAft>
                          <a:spcPts val="200"/>
                        </a:spcAft>
                        <a:buFont typeface="Wingdings" panose="05000000000000000000" pitchFamily="2" charset="2"/>
                        <a:buNone/>
                      </a:pPr>
                      <a:r>
                        <a:rPr lang="cs-CZ" sz="1100" baseline="0" dirty="0">
                          <a:solidFill>
                            <a:srgbClr val="FF0000"/>
                          </a:solidFill>
                          <a:effectLst/>
                        </a:rPr>
                        <a:t>V případě indikátoru výsledku 918201 „Společně organizované přeshraniční veřejné události po dokončení projektu“ nelze jeho naplnění realizovat dalším projektem financovaným z programu.</a:t>
                      </a:r>
                    </a:p>
                  </a:txBody>
                  <a:tcPr/>
                </a:tc>
                <a:tc>
                  <a:txBody>
                    <a:bodyPr/>
                    <a:lstStyle/>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900" b="1" kern="1200" cap="all" dirty="0">
                          <a:solidFill>
                            <a:srgbClr val="FF6600"/>
                          </a:solidFill>
                          <a:effectLst>
                            <a:outerShdw blurRad="38100" dist="38100" dir="2700000" algn="tl">
                              <a:srgbClr val="000000">
                                <a:alpha val="43137"/>
                              </a:srgbClr>
                            </a:outerShdw>
                          </a:effectLst>
                          <a:latin typeface="+mn-lt"/>
                          <a:ea typeface="+mn-ea"/>
                          <a:cs typeface="+mn-cs"/>
                        </a:rPr>
                        <a:t>Wskaźniki produktu i rezultatu w FMP</a:t>
                      </a:r>
                      <a:endParaRPr lang="cs-CZ" sz="1900" b="1" kern="1200" cap="all" dirty="0">
                        <a:solidFill>
                          <a:srgbClr val="FF6600"/>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sz="1500" b="1" u="sng" cap="small" baseline="0" noProof="0" dirty="0">
                        <a:solidFill>
                          <a:srgbClr val="FF6600"/>
                        </a:solidFill>
                        <a:effectLst/>
                      </a:endParaRPr>
                    </a:p>
                    <a:p>
                      <a:pPr algn="just">
                        <a:lnSpc>
                          <a:spcPct val="120000"/>
                        </a:lnSpc>
                        <a:spcAft>
                          <a:spcPts val="600"/>
                        </a:spcAft>
                      </a:pPr>
                      <a:r>
                        <a:rPr lang="pl-PL" sz="1500" b="1" noProof="0" dirty="0">
                          <a:solidFill>
                            <a:srgbClr val="FF66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małe projekty do szerokiej grupy docelowej (metoda draft budget):</a:t>
                      </a:r>
                      <a:endParaRPr lang="pl-PL" sz="1500" noProof="0" dirty="0">
                        <a:solidFill>
                          <a:srgbClr val="FF66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produktu 917001 (RCO87) – </a:t>
                      </a:r>
                      <a:r>
                        <a:rPr lang="pl-PL" sz="1500" b="0" noProof="0" dirty="0">
                          <a:solidFill>
                            <a:srgbClr val="FF6600"/>
                          </a:solidFill>
                          <a:effectLst/>
                          <a:latin typeface="+mn-lt"/>
                          <a:ea typeface="Times New Roman" panose="02020603050405020304" pitchFamily="18" charset="0"/>
                          <a:cs typeface="Arial" panose="020B0604020202020204" pitchFamily="34" charset="0"/>
                        </a:rPr>
                        <a:t>Organizacje współpracujące ponad granicami</a:t>
                      </a: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produktu 914001 (RCO115) – </a:t>
                      </a:r>
                      <a:r>
                        <a:rPr lang="pl-PL" sz="1500" b="0" noProof="0" dirty="0">
                          <a:solidFill>
                            <a:srgbClr val="FF6600"/>
                          </a:solidFill>
                          <a:effectLst/>
                          <a:latin typeface="+mn-lt"/>
                          <a:ea typeface="Times New Roman" panose="02020603050405020304" pitchFamily="18" charset="0"/>
                          <a:cs typeface="Arial" panose="020B0604020202020204" pitchFamily="34" charset="0"/>
                        </a:rPr>
                        <a:t>Wspólnie organizowane transgraniczne wydarzenia publiczne</a:t>
                      </a:r>
                    </a:p>
                    <a:p>
                      <a:pPr marL="0" lvl="0" indent="0" algn="just">
                        <a:lnSpc>
                          <a:spcPct val="100000"/>
                        </a:lnSpc>
                        <a:spcAft>
                          <a:spcPts val="0"/>
                        </a:spcAft>
                        <a:buFont typeface="Symbol" panose="05050102010706020507" pitchFamily="18" charset="2"/>
                        <a:buNone/>
                      </a:pPr>
                      <a:r>
                        <a:rPr lang="pl-PL" sz="1500" b="0" noProof="0" dirty="0">
                          <a:solidFill>
                            <a:srgbClr val="FF6600"/>
                          </a:solidFill>
                          <a:effectLst/>
                          <a:latin typeface="+mn-lt"/>
                          <a:ea typeface="Calibri" panose="020F0502020204030204" pitchFamily="34" charset="0"/>
                          <a:cs typeface="Times New Roman" panose="02020603050405020304" pitchFamily="18" charset="0"/>
                        </a:rPr>
                        <a:t>---------------------------------------------------------------------------------------------</a:t>
                      </a: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rezultatu 917201 (RCR84) – Organizacje współpracujące ponad granicami po zakończeniu projektu</a:t>
                      </a: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wskaźnik rezultatu 918201 – Wspólnie organizowane transgraniczne wydarzenia publiczne po zakończeniu projektu</a:t>
                      </a: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pl-PL" sz="1100" b="1" kern="1200" dirty="0">
                        <a:solidFill>
                          <a:srgbClr val="FF0000"/>
                        </a:solidFill>
                        <a:effectLst/>
                        <a:latin typeface="+mn-lt"/>
                        <a:ea typeface="+mn-ea"/>
                        <a:cs typeface="+mn-cs"/>
                      </a:endParaRPr>
                    </a:p>
                    <a:p>
                      <a:pPr marL="0" marR="0" lvl="0" indent="0" algn="just"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100" b="1" kern="1200" dirty="0">
                          <a:solidFill>
                            <a:srgbClr val="FF0000"/>
                          </a:solidFill>
                          <a:effectLst/>
                          <a:latin typeface="+mn-lt"/>
                          <a:ea typeface="+mn-ea"/>
                          <a:cs typeface="+mn-cs"/>
                        </a:rPr>
                        <a:t>W przypadku wskaźnika rezultatu 918201 „Wspólnie organizowane transgraniczne wydarzenia publiczne po zakończeniu projektu”, wskaźnik ten nie może zostać osiągnięty przez inny projekt finansowany w ramach programu.</a:t>
                      </a:r>
                      <a:endParaRPr lang="cs-CZ" sz="1100" b="1" kern="1200" dirty="0">
                        <a:solidFill>
                          <a:srgbClr val="FF0000"/>
                        </a:solidFill>
                        <a:effectLst/>
                        <a:latin typeface="+mn-lt"/>
                        <a:ea typeface="+mn-ea"/>
                        <a:cs typeface="+mn-cs"/>
                      </a:endParaRPr>
                    </a:p>
                    <a:p>
                      <a:pPr marL="0" lvl="0" indent="0" algn="just">
                        <a:lnSpc>
                          <a:spcPct val="100000"/>
                        </a:lnSpc>
                        <a:spcBef>
                          <a:spcPts val="200"/>
                        </a:spcBef>
                        <a:spcAft>
                          <a:spcPts val="200"/>
                        </a:spcAft>
                        <a:buFont typeface="Wingdings" panose="05000000000000000000" pitchFamily="2" charset="2"/>
                        <a:buNone/>
                      </a:pPr>
                      <a:endParaRPr lang="cs-CZ" altLang="cs-CZ" sz="16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042B0EE7-688C-42F4-8E7F-86CFF9204F15}"/>
              </a:ext>
            </a:extLst>
          </p:cNvPr>
          <p:cNvSpPr>
            <a:spLocks noGrp="1"/>
          </p:cNvSpPr>
          <p:nvPr>
            <p:ph type="sldNum" sz="quarter" idx="12"/>
          </p:nvPr>
        </p:nvSpPr>
        <p:spPr/>
        <p:txBody>
          <a:bodyPr/>
          <a:lstStyle/>
          <a:p>
            <a:fld id="{92860EB2-85D9-40DF-A6A9-558CCE481E13}" type="slidenum">
              <a:rPr lang="cs-CZ" smtClean="0"/>
              <a:t>46</a:t>
            </a:fld>
            <a:endParaRPr lang="cs-CZ"/>
          </a:p>
        </p:txBody>
      </p:sp>
    </p:spTree>
    <p:extLst>
      <p:ext uri="{BB962C8B-B14F-4D97-AF65-F5344CB8AC3E}">
        <p14:creationId xmlns:p14="http://schemas.microsoft.com/office/powerpoint/2010/main" val="3215548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5F51856-083D-40FC-B5DD-CF8C69776155}"/>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8E4E640A-8A19-42F5-8639-963044549865}"/>
              </a:ext>
            </a:extLst>
          </p:cNvPr>
          <p:cNvPicPr>
            <a:picLocks noChangeAspect="1"/>
          </p:cNvPicPr>
          <p:nvPr/>
        </p:nvPicPr>
        <p:blipFill>
          <a:blip r:embed="rId3"/>
          <a:stretch>
            <a:fillRect/>
          </a:stretch>
        </p:blipFill>
        <p:spPr>
          <a:xfrm>
            <a:off x="1189892" y="5336188"/>
            <a:ext cx="1144648" cy="1144648"/>
          </a:xfrm>
          <a:prstGeom prst="rect">
            <a:avLst/>
          </a:prstGeom>
        </p:spPr>
      </p:pic>
      <p:pic>
        <p:nvPicPr>
          <p:cNvPr id="15" name="Obrázek 14">
            <a:extLst>
              <a:ext uri="{FF2B5EF4-FFF2-40B4-BE49-F238E27FC236}">
                <a16:creationId xmlns:a16="http://schemas.microsoft.com/office/drawing/2014/main" id="{8FB02A5C-CF2B-4EC3-B13E-303504441FE7}"/>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9CC4F52A-1E41-46F9-A7CB-4F5F3F12C3DA}"/>
              </a:ext>
            </a:extLst>
          </p:cNvPr>
          <p:cNvPicPr>
            <a:picLocks noChangeAspect="1"/>
          </p:cNvPicPr>
          <p:nvPr/>
        </p:nvPicPr>
        <p:blipFill>
          <a:blip r:embed="rId5"/>
          <a:stretch>
            <a:fillRect/>
          </a:stretch>
        </p:blipFill>
        <p:spPr>
          <a:xfrm>
            <a:off x="11002108"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829751641"/>
              </p:ext>
            </p:extLst>
          </p:nvPr>
        </p:nvGraphicFramePr>
        <p:xfrm>
          <a:off x="390804" y="1033801"/>
          <a:ext cx="11410394" cy="4257143"/>
        </p:xfrm>
        <a:graphic>
          <a:graphicData uri="http://schemas.openxmlformats.org/drawingml/2006/table">
            <a:tbl>
              <a:tblPr firstRow="1" bandRow="1">
                <a:tableStyleId>{3B4B98B0-60AC-42C2-AFA5-B58CD77FA1E5}</a:tableStyleId>
              </a:tblPr>
              <a:tblGrid>
                <a:gridCol w="5652628">
                  <a:extLst>
                    <a:ext uri="{9D8B030D-6E8A-4147-A177-3AD203B41FA5}">
                      <a16:colId xmlns:a16="http://schemas.microsoft.com/office/drawing/2014/main" val="3983641993"/>
                    </a:ext>
                  </a:extLst>
                </a:gridCol>
                <a:gridCol w="5757766">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lang="cs-CZ" sz="19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INDIKÁTORY VÝSTUPU A VÝSLEDKU VE FMP</a:t>
                      </a:r>
                    </a:p>
                    <a:p>
                      <a:pPr algn="just">
                        <a:lnSpc>
                          <a:spcPct val="120000"/>
                        </a:lnSpc>
                        <a:spcAft>
                          <a:spcPts val="600"/>
                        </a:spcAft>
                      </a:pPr>
                      <a:endParaRPr lang="cs-CZ" sz="16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endParaRPr>
                    </a:p>
                    <a:p>
                      <a:pPr algn="just">
                        <a:lnSpc>
                          <a:spcPct val="120000"/>
                        </a:lnSpc>
                        <a:spcAft>
                          <a:spcPts val="600"/>
                        </a:spcAft>
                      </a:pPr>
                      <a:endParaRPr lang="cs-CZ" sz="16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endParaRPr>
                    </a:p>
                    <a:p>
                      <a:pPr algn="just">
                        <a:lnSpc>
                          <a:spcPct val="100000"/>
                        </a:lnSpc>
                        <a:spcAft>
                          <a:spcPts val="0"/>
                        </a:spcAft>
                      </a:pPr>
                      <a:r>
                        <a:rPr lang="cs-CZ" sz="16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ostatní malé projekty (metoda návrhu rozpočtu):</a:t>
                      </a:r>
                    </a:p>
                    <a:p>
                      <a:pPr algn="just">
                        <a:lnSpc>
                          <a:spcPct val="100000"/>
                        </a:lnSpc>
                        <a:spcAft>
                          <a:spcPts val="0"/>
                        </a:spcAft>
                      </a:pPr>
                      <a:endParaRPr lang="cs-CZ" sz="16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cs-CZ" sz="1600" b="0" dirty="0">
                          <a:solidFill>
                            <a:srgbClr val="000099"/>
                          </a:solidFill>
                          <a:effectLst/>
                          <a:latin typeface="+mn-lt"/>
                          <a:ea typeface="Calibri" panose="020F0502020204030204" pitchFamily="34" charset="0"/>
                          <a:cs typeface="Arial" panose="020B0604020202020204" pitchFamily="34" charset="0"/>
                        </a:rPr>
                        <a:t>výstupový indikátor 917001 (RCO87) – </a:t>
                      </a:r>
                      <a:r>
                        <a:rPr lang="cs-CZ" sz="1600" b="0" dirty="0">
                          <a:solidFill>
                            <a:srgbClr val="000099"/>
                          </a:solidFill>
                          <a:effectLst/>
                          <a:latin typeface="+mn-lt"/>
                          <a:ea typeface="Times New Roman" panose="02020603050405020304" pitchFamily="18" charset="0"/>
                          <a:cs typeface="Arial" panose="020B0604020202020204" pitchFamily="34" charset="0"/>
                        </a:rPr>
                        <a:t>Organizace zapojené do přeshraniční spolupráce</a:t>
                      </a:r>
                    </a:p>
                    <a:p>
                      <a:pPr marL="0" lvl="0" indent="0" algn="just">
                        <a:lnSpc>
                          <a:spcPct val="100000"/>
                        </a:lnSpc>
                        <a:spcAft>
                          <a:spcPts val="0"/>
                        </a:spcAft>
                        <a:buFont typeface="Symbol" panose="05050102010706020507" pitchFamily="18" charset="2"/>
                        <a:buNone/>
                      </a:pPr>
                      <a:r>
                        <a:rPr lang="cs-CZ" sz="1600" b="0" dirty="0">
                          <a:solidFill>
                            <a:srgbClr val="000099"/>
                          </a:solidFill>
                          <a:effectLst/>
                          <a:latin typeface="+mn-lt"/>
                          <a:ea typeface="Calibri" panose="020F0502020204030204" pitchFamily="34" charset="0"/>
                          <a:cs typeface="Arial" panose="020B0604020202020204" pitchFamily="34" charset="0"/>
                        </a:rPr>
                        <a:t>--------------------------------------------------------------------------------------</a:t>
                      </a:r>
                    </a:p>
                    <a:p>
                      <a:pPr marL="342900" lvl="0" indent="-342900" algn="just">
                        <a:lnSpc>
                          <a:spcPct val="100000"/>
                        </a:lnSpc>
                        <a:spcAft>
                          <a:spcPts val="0"/>
                        </a:spcAft>
                        <a:buFont typeface="Symbol" panose="05050102010706020507" pitchFamily="18" charset="2"/>
                        <a:buChar char=""/>
                      </a:pPr>
                      <a:r>
                        <a:rPr lang="cs-CZ" sz="1600" b="0" dirty="0">
                          <a:solidFill>
                            <a:srgbClr val="000099"/>
                          </a:solidFill>
                          <a:effectLst/>
                          <a:latin typeface="+mn-lt"/>
                          <a:ea typeface="Calibri" panose="020F0502020204030204" pitchFamily="34" charset="0"/>
                          <a:cs typeface="Arial" panose="020B0604020202020204" pitchFamily="34" charset="0"/>
                        </a:rPr>
                        <a:t>výsledkový indikátor 917201 (RCR84) – </a:t>
                      </a:r>
                      <a:r>
                        <a:rPr lang="pl-PL" sz="1600" b="0" dirty="0">
                          <a:solidFill>
                            <a:srgbClr val="000099"/>
                          </a:solidFill>
                          <a:effectLst/>
                          <a:latin typeface="+mn-lt"/>
                          <a:ea typeface="Calibri" panose="020F0502020204030204" pitchFamily="34" charset="0"/>
                          <a:cs typeface="Arial" panose="020B0604020202020204" pitchFamily="34" charset="0"/>
                        </a:rPr>
                        <a:t>Organizace zapojené do přeshraniční spolupráce po dokončení projektu</a:t>
                      </a:r>
                      <a:endParaRPr lang="cs-CZ" sz="1600" b="0" dirty="0">
                        <a:solidFill>
                          <a:srgbClr val="000099"/>
                        </a:solidFill>
                        <a:effectLst/>
                        <a:latin typeface="+mn-lt"/>
                        <a:ea typeface="Calibri" panose="020F0502020204030204" pitchFamily="34" charset="0"/>
                        <a:cs typeface="Times New Roman" panose="02020603050405020304" pitchFamily="18" charset="0"/>
                      </a:endParaRPr>
                    </a:p>
                    <a:p>
                      <a:pPr marL="0" lvl="0" indent="0" algn="just">
                        <a:lnSpc>
                          <a:spcPct val="100000"/>
                        </a:lnSpc>
                        <a:spcBef>
                          <a:spcPts val="200"/>
                        </a:spcBef>
                        <a:spcAft>
                          <a:spcPts val="200"/>
                        </a:spcAft>
                        <a:buFont typeface="Wingdings" panose="05000000000000000000" pitchFamily="2" charset="2"/>
                        <a:buNone/>
                      </a:pPr>
                      <a:endParaRPr lang="cs-CZ" sz="1600" baseline="0" dirty="0">
                        <a:solidFill>
                          <a:srgbClr val="000099"/>
                        </a:solidFill>
                        <a:effectLst/>
                      </a:endParaRPr>
                    </a:p>
                  </a:txBody>
                  <a:tcPr/>
                </a:tc>
                <a:tc>
                  <a:txBody>
                    <a:bodyPr/>
                    <a:lstStyle/>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900" b="1" kern="1200" cap="all" dirty="0">
                          <a:solidFill>
                            <a:srgbClr val="FF6600"/>
                          </a:solidFill>
                          <a:effectLst>
                            <a:outerShdw blurRad="38100" dist="38100" dir="2700000" algn="tl">
                              <a:srgbClr val="000000">
                                <a:alpha val="43137"/>
                              </a:srgbClr>
                            </a:outerShdw>
                          </a:effectLst>
                          <a:latin typeface="+mn-lt"/>
                          <a:ea typeface="+mn-ea"/>
                          <a:cs typeface="+mn-cs"/>
                        </a:rPr>
                        <a:t>Wskaźniki produktu i rezultatu w FMP</a:t>
                      </a:r>
                      <a:endParaRPr lang="cs-CZ" sz="1900" b="1" kern="1200" cap="all" dirty="0">
                        <a:solidFill>
                          <a:srgbClr val="FF6600"/>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endParaRPr lang="cs-CZ" sz="1600" b="1" u="sng" cap="small" baseline="0" dirty="0">
                        <a:solidFill>
                          <a:srgbClr val="FF6600"/>
                        </a:solidFill>
                        <a:effectLst/>
                      </a:endParaRPr>
                    </a:p>
                    <a:p>
                      <a:pPr algn="just"/>
                      <a:endParaRPr lang="pl-PL" sz="1600" b="1" kern="1200" dirty="0">
                        <a:solidFill>
                          <a:schemeClr val="tx1"/>
                        </a:solidFill>
                        <a:effectLst/>
                        <a:latin typeface="+mn-lt"/>
                        <a:ea typeface="+mn-ea"/>
                        <a:cs typeface="+mn-cs"/>
                      </a:endParaRPr>
                    </a:p>
                    <a:p>
                      <a:pPr algn="just"/>
                      <a:endParaRPr lang="pl-PL" sz="1600" b="1" kern="1200" noProof="0" dirty="0">
                        <a:solidFill>
                          <a:schemeClr val="tx1"/>
                        </a:solidFill>
                        <a:effectLst/>
                        <a:latin typeface="+mn-lt"/>
                        <a:ea typeface="+mn-ea"/>
                        <a:cs typeface="+mn-cs"/>
                      </a:endParaRPr>
                    </a:p>
                    <a:p>
                      <a:pPr algn="just">
                        <a:lnSpc>
                          <a:spcPct val="100000"/>
                        </a:lnSpc>
                      </a:pPr>
                      <a:r>
                        <a:rPr lang="pl-PL" sz="1600" b="0" kern="1200" noProof="0" dirty="0">
                          <a:solidFill>
                            <a:srgbClr val="FF6600"/>
                          </a:solidFill>
                          <a:effectLst>
                            <a:outerShdw blurRad="38100" dist="38100" dir="2700000" algn="tl">
                              <a:srgbClr val="000000">
                                <a:alpha val="43137"/>
                              </a:srgbClr>
                            </a:outerShdw>
                          </a:effectLst>
                          <a:latin typeface="+mn-lt"/>
                          <a:ea typeface="+mn-ea"/>
                          <a:cs typeface="+mn-cs"/>
                        </a:rPr>
                        <a:t>pozostałe małe projekty (metoda draft budget):</a:t>
                      </a:r>
                    </a:p>
                    <a:p>
                      <a:pPr algn="just">
                        <a:lnSpc>
                          <a:spcPct val="100000"/>
                        </a:lnSpc>
                      </a:pPr>
                      <a:endParaRPr lang="pl-PL" sz="1600" b="0" kern="1200" noProof="0" dirty="0">
                        <a:solidFill>
                          <a:srgbClr val="FF6600"/>
                        </a:solidFill>
                        <a:effectLst>
                          <a:outerShdw blurRad="38100" dist="38100" dir="2700000" algn="tl">
                            <a:srgbClr val="000000">
                              <a:alpha val="43137"/>
                            </a:srgbClr>
                          </a:outerShdw>
                        </a:effectLst>
                        <a:latin typeface="+mn-lt"/>
                        <a:ea typeface="+mn-ea"/>
                        <a:cs typeface="+mn-cs"/>
                      </a:endParaRPr>
                    </a:p>
                    <a:p>
                      <a:pPr marL="285750" lvl="0" indent="-285750" algn="just">
                        <a:lnSpc>
                          <a:spcPct val="100000"/>
                        </a:lnSpc>
                        <a:buFont typeface="Arial" panose="020B0604020202020204" pitchFamily="34" charset="0"/>
                        <a:buChar char="•"/>
                      </a:pPr>
                      <a:r>
                        <a:rPr lang="pl-PL" sz="1600" b="0" kern="1200" noProof="0" dirty="0">
                          <a:solidFill>
                            <a:srgbClr val="FF6600"/>
                          </a:solidFill>
                          <a:effectLst/>
                          <a:latin typeface="+mn-lt"/>
                          <a:ea typeface="+mn-ea"/>
                          <a:cs typeface="+mn-cs"/>
                        </a:rPr>
                        <a:t>wskaźnik produktu 917001 (RCO87) – Organizacje współpracujące ponad granicami</a:t>
                      </a:r>
                    </a:p>
                    <a:p>
                      <a:pPr marL="0" lvl="0" indent="0" algn="just">
                        <a:lnSpc>
                          <a:spcPct val="100000"/>
                        </a:lnSpc>
                        <a:buFont typeface="Arial" panose="020B0604020202020204" pitchFamily="34" charset="0"/>
                        <a:buNone/>
                      </a:pPr>
                      <a:r>
                        <a:rPr lang="pl-PL" sz="1600" b="0" kern="1200" noProof="0" dirty="0">
                          <a:solidFill>
                            <a:srgbClr val="FF6600"/>
                          </a:solidFill>
                          <a:effectLst/>
                          <a:latin typeface="+mn-lt"/>
                          <a:ea typeface="+mn-ea"/>
                          <a:cs typeface="+mn-cs"/>
                        </a:rPr>
                        <a:t>------------------------------------------------------------------------------------------</a:t>
                      </a:r>
                    </a:p>
                    <a:p>
                      <a:pPr marL="285750" lvl="0" indent="-285750" algn="just">
                        <a:lnSpc>
                          <a:spcPct val="100000"/>
                        </a:lnSpc>
                        <a:buFont typeface="Arial" panose="020B0604020202020204" pitchFamily="34" charset="0"/>
                        <a:buChar char="•"/>
                      </a:pPr>
                      <a:r>
                        <a:rPr lang="pl-PL" sz="1600" b="0" kern="1200" noProof="0" dirty="0">
                          <a:solidFill>
                            <a:srgbClr val="FF6600"/>
                          </a:solidFill>
                          <a:effectLst/>
                          <a:latin typeface="+mn-lt"/>
                          <a:ea typeface="+mn-ea"/>
                          <a:cs typeface="+mn-cs"/>
                        </a:rPr>
                        <a:t>wskaźnik rezultatu 917201 (RCR84) – Organizacje współpracujące ponad granicami po zakończeniu projektu</a:t>
                      </a:r>
                    </a:p>
                    <a:p>
                      <a:pPr algn="just">
                        <a:lnSpc>
                          <a:spcPct val="100000"/>
                        </a:lnSpc>
                      </a:pPr>
                      <a:r>
                        <a:rPr lang="pl-PL" sz="1800" b="0" kern="1200" dirty="0">
                          <a:solidFill>
                            <a:schemeClr val="tx1"/>
                          </a:solidFill>
                          <a:effectLst/>
                          <a:latin typeface="+mn-lt"/>
                          <a:ea typeface="+mn-ea"/>
                          <a:cs typeface="+mn-cs"/>
                        </a:rPr>
                        <a:t> </a:t>
                      </a:r>
                      <a:endParaRPr lang="cs-CZ" sz="1800" b="0" kern="1200" dirty="0">
                        <a:solidFill>
                          <a:schemeClr val="tx1"/>
                        </a:solidFill>
                        <a:effectLst/>
                        <a:latin typeface="+mn-lt"/>
                        <a:ea typeface="+mn-ea"/>
                        <a:cs typeface="+mn-cs"/>
                      </a:endParaRPr>
                    </a:p>
                    <a:p>
                      <a:pPr marL="285750" lvl="0" indent="-285750" algn="just">
                        <a:lnSpc>
                          <a:spcPct val="100000"/>
                        </a:lnSpc>
                        <a:spcBef>
                          <a:spcPts val="200"/>
                        </a:spcBef>
                        <a:spcAft>
                          <a:spcPts val="200"/>
                        </a:spcAft>
                        <a:buFont typeface="Wingdings" panose="05000000000000000000" pitchFamily="2" charset="2"/>
                        <a:buChar char="Ø"/>
                      </a:pPr>
                      <a:endParaRPr lang="cs-CZ" altLang="cs-CZ" sz="16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64888762-E431-45CE-86EC-2077EEDF48BE}"/>
              </a:ext>
            </a:extLst>
          </p:cNvPr>
          <p:cNvSpPr>
            <a:spLocks noGrp="1"/>
          </p:cNvSpPr>
          <p:nvPr>
            <p:ph type="sldNum" sz="quarter" idx="12"/>
          </p:nvPr>
        </p:nvSpPr>
        <p:spPr/>
        <p:txBody>
          <a:bodyPr/>
          <a:lstStyle/>
          <a:p>
            <a:fld id="{92860EB2-85D9-40DF-A6A9-558CCE481E13}" type="slidenum">
              <a:rPr lang="cs-CZ" smtClean="0"/>
              <a:t>47</a:t>
            </a:fld>
            <a:endParaRPr lang="cs-CZ"/>
          </a:p>
        </p:txBody>
      </p:sp>
    </p:spTree>
    <p:extLst>
      <p:ext uri="{BB962C8B-B14F-4D97-AF65-F5344CB8AC3E}">
        <p14:creationId xmlns:p14="http://schemas.microsoft.com/office/powerpoint/2010/main" val="518559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BD4E021-B0BB-44DA-B571-D61CC00C8900}"/>
              </a:ext>
            </a:extLst>
          </p:cNvPr>
          <p:cNvPicPr>
            <a:picLocks noChangeAspect="1"/>
          </p:cNvPicPr>
          <p:nvPr/>
        </p:nvPicPr>
        <p:blipFill>
          <a:blip r:embed="rId2"/>
          <a:stretch>
            <a:fillRect/>
          </a:stretch>
        </p:blipFill>
        <p:spPr>
          <a:xfrm>
            <a:off x="1" y="6171186"/>
            <a:ext cx="570670" cy="688624"/>
          </a:xfrm>
          <a:prstGeom prst="rect">
            <a:avLst/>
          </a:prstGeom>
        </p:spPr>
      </p:pic>
      <p:pic>
        <p:nvPicPr>
          <p:cNvPr id="14" name="Obrázek 13">
            <a:extLst>
              <a:ext uri="{FF2B5EF4-FFF2-40B4-BE49-F238E27FC236}">
                <a16:creationId xmlns:a16="http://schemas.microsoft.com/office/drawing/2014/main" id="{E27BC94A-2F04-4D7D-B489-723F836FB484}"/>
              </a:ext>
            </a:extLst>
          </p:cNvPr>
          <p:cNvPicPr>
            <a:picLocks noChangeAspect="1"/>
          </p:cNvPicPr>
          <p:nvPr/>
        </p:nvPicPr>
        <p:blipFill>
          <a:blip r:embed="rId3"/>
          <a:stretch>
            <a:fillRect/>
          </a:stretch>
        </p:blipFill>
        <p:spPr>
          <a:xfrm>
            <a:off x="637880" y="5956918"/>
            <a:ext cx="681280" cy="764558"/>
          </a:xfrm>
          <a:prstGeom prst="rect">
            <a:avLst/>
          </a:prstGeom>
        </p:spPr>
      </p:pic>
      <p:pic>
        <p:nvPicPr>
          <p:cNvPr id="15" name="Obrázek 14">
            <a:extLst>
              <a:ext uri="{FF2B5EF4-FFF2-40B4-BE49-F238E27FC236}">
                <a16:creationId xmlns:a16="http://schemas.microsoft.com/office/drawing/2014/main" id="{565E30C7-DD78-4741-8C69-D5D065700702}"/>
              </a:ext>
            </a:extLst>
          </p:cNvPr>
          <p:cNvPicPr>
            <a:picLocks noChangeAspect="1"/>
          </p:cNvPicPr>
          <p:nvPr/>
        </p:nvPicPr>
        <p:blipFill>
          <a:blip r:embed="rId4"/>
          <a:stretch>
            <a:fillRect/>
          </a:stretch>
        </p:blipFill>
        <p:spPr>
          <a:xfrm>
            <a:off x="9901143" y="6168310"/>
            <a:ext cx="462058" cy="689689"/>
          </a:xfrm>
          <a:prstGeom prst="rect">
            <a:avLst/>
          </a:prstGeom>
        </p:spPr>
      </p:pic>
      <p:pic>
        <p:nvPicPr>
          <p:cNvPr id="16" name="Obrázek 15">
            <a:extLst>
              <a:ext uri="{FF2B5EF4-FFF2-40B4-BE49-F238E27FC236}">
                <a16:creationId xmlns:a16="http://schemas.microsoft.com/office/drawing/2014/main" id="{C553998B-5E74-4BA4-AE82-2C500D0A4CBE}"/>
              </a:ext>
            </a:extLst>
          </p:cNvPr>
          <p:cNvPicPr>
            <a:picLocks noChangeAspect="1"/>
          </p:cNvPicPr>
          <p:nvPr/>
        </p:nvPicPr>
        <p:blipFill>
          <a:blip r:embed="rId5"/>
          <a:stretch>
            <a:fillRect/>
          </a:stretch>
        </p:blipFill>
        <p:spPr>
          <a:xfrm>
            <a:off x="10787484" y="5956918"/>
            <a:ext cx="609923" cy="786437"/>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767444890"/>
              </p:ext>
            </p:extLst>
          </p:nvPr>
        </p:nvGraphicFramePr>
        <p:xfrm>
          <a:off x="563385" y="973954"/>
          <a:ext cx="11237812" cy="4734709"/>
        </p:xfrm>
        <a:graphic>
          <a:graphicData uri="http://schemas.openxmlformats.org/drawingml/2006/table">
            <a:tbl>
              <a:tblPr firstRow="1" bandRow="1">
                <a:tableStyleId>{3B4B98B0-60AC-42C2-AFA5-B58CD77FA1E5}</a:tableStyleId>
              </a:tblPr>
              <a:tblGrid>
                <a:gridCol w="5277824">
                  <a:extLst>
                    <a:ext uri="{9D8B030D-6E8A-4147-A177-3AD203B41FA5}">
                      <a16:colId xmlns:a16="http://schemas.microsoft.com/office/drawing/2014/main" val="3983641993"/>
                    </a:ext>
                  </a:extLst>
                </a:gridCol>
                <a:gridCol w="5959988">
                  <a:extLst>
                    <a:ext uri="{9D8B030D-6E8A-4147-A177-3AD203B41FA5}">
                      <a16:colId xmlns:a16="http://schemas.microsoft.com/office/drawing/2014/main" val="2326915147"/>
                    </a:ext>
                  </a:extLst>
                </a:gridCol>
              </a:tblGrid>
              <a:tr h="4734709">
                <a:tc>
                  <a:txBody>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lang="cs-CZ" sz="1900"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rPr>
                        <a:t> INDIKÁTORY VÝSTUPU A VÝSLEDKU VE FMP</a:t>
                      </a:r>
                      <a:endParaRPr lang="cs-CZ" sz="1300" b="1" dirty="0">
                        <a:solidFill>
                          <a:srgbClr val="000099"/>
                        </a:solidFill>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endParaRPr>
                    </a:p>
                    <a:p>
                      <a:pPr algn="just">
                        <a:lnSpc>
                          <a:spcPct val="100000"/>
                        </a:lnSpc>
                        <a:spcAft>
                          <a:spcPts val="0"/>
                        </a:spcAft>
                      </a:pPr>
                      <a:endParaRPr lang="cs-CZ" sz="1500" b="1" u="sng" dirty="0">
                        <a:solidFill>
                          <a:srgbClr val="000099"/>
                        </a:solidFill>
                        <a:effectLst/>
                        <a:latin typeface="+mn-lt"/>
                        <a:ea typeface="Calibri" panose="020F0502020204030204" pitchFamily="34" charset="0"/>
                        <a:cs typeface="Arial" panose="020B0604020202020204" pitchFamily="34" charset="0"/>
                      </a:endParaRPr>
                    </a:p>
                    <a:p>
                      <a:pPr algn="just">
                        <a:lnSpc>
                          <a:spcPct val="100000"/>
                        </a:lnSpc>
                        <a:spcAft>
                          <a:spcPts val="0"/>
                        </a:spcAft>
                      </a:pPr>
                      <a:r>
                        <a:rPr lang="cs-CZ" sz="1500" b="1" u="sng" dirty="0">
                          <a:solidFill>
                            <a:srgbClr val="000099"/>
                          </a:solidFill>
                          <a:effectLst/>
                          <a:latin typeface="+mn-lt"/>
                          <a:ea typeface="Calibri" panose="020F0502020204030204" pitchFamily="34" charset="0"/>
                          <a:cs typeface="Arial" panose="020B0604020202020204" pitchFamily="34" charset="0"/>
                        </a:rPr>
                        <a:t>Povinná příloha u setkávacích malých projektů:</a:t>
                      </a:r>
                      <a:endParaRPr lang="cs-CZ" sz="1500" dirty="0">
                        <a:solidFill>
                          <a:srgbClr val="000099"/>
                        </a:solidFill>
                        <a:effectLst/>
                        <a:latin typeface="+mn-lt"/>
                        <a:ea typeface="Calibri" panose="020F0502020204030204" pitchFamily="34" charset="0"/>
                        <a:cs typeface="Times New Roman" panose="02020603050405020304" pitchFamily="18" charset="0"/>
                      </a:endParaRPr>
                    </a:p>
                    <a:p>
                      <a:pPr algn="just">
                        <a:lnSpc>
                          <a:spcPct val="100000"/>
                        </a:lnSpc>
                        <a:spcAft>
                          <a:spcPts val="0"/>
                        </a:spcAft>
                      </a:pPr>
                      <a:r>
                        <a:rPr lang="cs-CZ" sz="1500" b="0" dirty="0">
                          <a:solidFill>
                            <a:srgbClr val="000099"/>
                          </a:solidFill>
                          <a:effectLst/>
                          <a:latin typeface="+mn-lt"/>
                          <a:ea typeface="Calibri" panose="020F0502020204030204" pitchFamily="34" charset="0"/>
                          <a:cs typeface="Arial" panose="020B0604020202020204" pitchFamily="34" charset="0"/>
                        </a:rPr>
                        <a:t>Malé projekty, které vykazují některý z níže uvedených indikátorů výstupu, předloží spolu s žádostí také vyplněnou </a:t>
                      </a:r>
                      <a:r>
                        <a:rPr lang="cs-CZ" sz="1500" b="0" u="sng" dirty="0">
                          <a:solidFill>
                            <a:srgbClr val="000099"/>
                          </a:solidFill>
                          <a:effectLst/>
                          <a:latin typeface="+mn-lt"/>
                          <a:ea typeface="Calibri" panose="020F0502020204030204" pitchFamily="34" charset="0"/>
                          <a:cs typeface="Arial" panose="020B0604020202020204" pitchFamily="34" charset="0"/>
                        </a:rPr>
                        <a:t>přílohu </a:t>
                      </a:r>
                      <a:r>
                        <a:rPr lang="cs-CZ" sz="1500" b="0" i="0" u="sng" dirty="0">
                          <a:solidFill>
                            <a:srgbClr val="000099"/>
                          </a:solidFill>
                          <a:effectLst/>
                          <a:latin typeface="+mn-lt"/>
                          <a:ea typeface="Calibri" panose="020F0502020204030204" pitchFamily="34" charset="0"/>
                          <a:cs typeface="Arial" panose="020B0604020202020204" pitchFamily="34" charset="0"/>
                        </a:rPr>
                        <a:t>pro projekty zaměřené na vzájemné setkávání</a:t>
                      </a:r>
                      <a:r>
                        <a:rPr lang="cs-CZ" sz="1500" b="0" i="0" dirty="0">
                          <a:solidFill>
                            <a:srgbClr val="000099"/>
                          </a:solidFill>
                          <a:effectLst/>
                          <a:latin typeface="+mn-lt"/>
                          <a:ea typeface="Calibri" panose="020F0502020204030204" pitchFamily="34" charset="0"/>
                          <a:cs typeface="Arial" panose="020B0604020202020204" pitchFamily="34" charset="0"/>
                        </a:rPr>
                        <a:t>:</a:t>
                      </a:r>
                    </a:p>
                    <a:p>
                      <a:pPr algn="just">
                        <a:lnSpc>
                          <a:spcPct val="100000"/>
                        </a:lnSpc>
                        <a:spcAft>
                          <a:spcPts val="0"/>
                        </a:spcAft>
                      </a:pPr>
                      <a:endParaRPr lang="cs-CZ" sz="15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Wingdings" panose="05000000000000000000" pitchFamily="2" charset="2"/>
                        <a:buChar char=""/>
                      </a:pPr>
                      <a:r>
                        <a:rPr lang="cs-CZ" sz="1500" b="0" dirty="0">
                          <a:solidFill>
                            <a:srgbClr val="000099"/>
                          </a:solidFill>
                          <a:effectLst/>
                          <a:latin typeface="+mn-lt"/>
                          <a:ea typeface="Calibri" panose="020F0502020204030204" pitchFamily="34" charset="0"/>
                          <a:cs typeface="Arial" panose="020B0604020202020204" pitchFamily="34" charset="0"/>
                        </a:rPr>
                        <a:t>914101 (RCO81) Účast na společných přeshraničních akcích</a:t>
                      </a:r>
                    </a:p>
                    <a:p>
                      <a:pPr marL="0" lvl="0" indent="0" algn="just">
                        <a:lnSpc>
                          <a:spcPct val="100000"/>
                        </a:lnSpc>
                        <a:spcAft>
                          <a:spcPts val="0"/>
                        </a:spcAft>
                        <a:buFont typeface="Wingdings" panose="05000000000000000000" pitchFamily="2" charset="2"/>
                        <a:buNone/>
                      </a:pPr>
                      <a:endParaRPr lang="cs-CZ" sz="1500" b="0" dirty="0">
                        <a:solidFill>
                          <a:srgbClr val="000099"/>
                        </a:solidFill>
                        <a:effectLst/>
                        <a:latin typeface="+mn-lt"/>
                        <a:ea typeface="Calibri" panose="020F0502020204030204" pitchFamily="34" charset="0"/>
                        <a:cs typeface="Arial" panose="020B0604020202020204" pitchFamily="34" charset="0"/>
                      </a:endParaRPr>
                    </a:p>
                    <a:p>
                      <a:pPr marL="342900" lvl="0" indent="-342900" algn="just">
                        <a:lnSpc>
                          <a:spcPct val="100000"/>
                        </a:lnSpc>
                        <a:spcAft>
                          <a:spcPts val="0"/>
                        </a:spcAft>
                        <a:buFont typeface="Wingdings" panose="05000000000000000000" pitchFamily="2" charset="2"/>
                        <a:buChar char=""/>
                      </a:pPr>
                      <a:r>
                        <a:rPr lang="cs-CZ" sz="1500" b="0" dirty="0">
                          <a:solidFill>
                            <a:srgbClr val="000099"/>
                          </a:solidFill>
                          <a:effectLst/>
                          <a:latin typeface="+mn-lt"/>
                          <a:ea typeface="Calibri" panose="020F0502020204030204" pitchFamily="34" charset="0"/>
                          <a:cs typeface="Arial" panose="020B0604020202020204" pitchFamily="34" charset="0"/>
                        </a:rPr>
                        <a:t>914001 (RCO115) Společně organizované přeshraniční akce</a:t>
                      </a:r>
                    </a:p>
                    <a:p>
                      <a:pPr marL="0" lvl="0" indent="0" algn="just">
                        <a:lnSpc>
                          <a:spcPct val="100000"/>
                        </a:lnSpc>
                        <a:spcAft>
                          <a:spcPts val="0"/>
                        </a:spcAft>
                        <a:buFont typeface="Wingdings" panose="05000000000000000000" pitchFamily="2" charset="2"/>
                        <a:buNone/>
                      </a:pPr>
                      <a:endParaRPr lang="cs-CZ" sz="1500" b="0" dirty="0">
                        <a:solidFill>
                          <a:srgbClr val="000099"/>
                        </a:solidFill>
                        <a:effectLst/>
                        <a:latin typeface="+mn-lt"/>
                        <a:ea typeface="Calibri" panose="020F0502020204030204" pitchFamily="34" charset="0"/>
                        <a:cs typeface="Arial" panose="020B0604020202020204" pitchFamily="34" charset="0"/>
                      </a:endParaRPr>
                    </a:p>
                    <a:p>
                      <a:pPr marL="0" lvl="0" indent="0" algn="just">
                        <a:lnSpc>
                          <a:spcPct val="100000"/>
                        </a:lnSpc>
                        <a:spcAft>
                          <a:spcPts val="0"/>
                        </a:spcAft>
                        <a:buFont typeface="Wingdings" panose="05000000000000000000" pitchFamily="2" charset="2"/>
                        <a:buNone/>
                      </a:pPr>
                      <a:endParaRPr lang="cs-CZ" sz="1500" b="0" dirty="0">
                        <a:solidFill>
                          <a:srgbClr val="000099"/>
                        </a:solidFill>
                        <a:effectLst/>
                        <a:latin typeface="+mn-lt"/>
                        <a:ea typeface="Calibri" panose="020F0502020204030204" pitchFamily="34" charset="0"/>
                        <a:cs typeface="Arial" panose="020B0604020202020204" pitchFamily="34" charset="0"/>
                      </a:endParaRPr>
                    </a:p>
                    <a:p>
                      <a:pPr marL="0" lvl="0" indent="0" algn="just">
                        <a:lnSpc>
                          <a:spcPct val="100000"/>
                        </a:lnSpc>
                        <a:spcAft>
                          <a:spcPts val="0"/>
                        </a:spcAft>
                        <a:buFont typeface="Wingdings" panose="05000000000000000000" pitchFamily="2" charset="2"/>
                        <a:buNone/>
                      </a:pPr>
                      <a:r>
                        <a:rPr lang="cs-CZ" sz="1400" b="0" dirty="0">
                          <a:solidFill>
                            <a:srgbClr val="000099"/>
                          </a:solidFill>
                          <a:effectLst/>
                          <a:latin typeface="+mn-lt"/>
                          <a:ea typeface="Calibri" panose="020F0502020204030204" pitchFamily="34" charset="0"/>
                          <a:cs typeface="Arial" panose="020B0604020202020204" pitchFamily="34" charset="0"/>
                        </a:rPr>
                        <a:t>(U společných projektů typu A tuto přílohu dokládá pouze vedoucí partner za projekt jako celek)</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500" b="1"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cs-CZ" sz="1500" b="1" kern="1200" dirty="0">
                          <a:solidFill>
                            <a:srgbClr val="000099"/>
                          </a:solidFill>
                          <a:effectLst/>
                          <a:latin typeface="+mn-lt"/>
                          <a:ea typeface="+mn-ea"/>
                          <a:cs typeface="+mn-cs"/>
                        </a:rPr>
                        <a:t>Pokud nebude ze strany příjemce po ukončení projektu doloženo, že se aktivit účastnila cílová skupina z druhé strany hranice, nebude projekt považován za přeshraniční a nebude možné dotaci vyplatit.</a:t>
                      </a:r>
                      <a:endParaRPr lang="cs-CZ" sz="1600" baseline="0" dirty="0">
                        <a:solidFill>
                          <a:srgbClr val="000099"/>
                        </a:solidFill>
                        <a:effectLst/>
                      </a:endParaRPr>
                    </a:p>
                  </a:txBody>
                  <a:tcPr/>
                </a:tc>
                <a:tc>
                  <a:txBody>
                    <a:bodyPr/>
                    <a:lstStyle/>
                    <a:p>
                      <a:pPr marL="0" marR="0" lvl="0" indent="0" algn="ctr" defTabSz="914400" rtl="0" eaLnBrk="1" fontAlgn="auto" latinLnBrk="0" hangingPunct="1">
                        <a:lnSpc>
                          <a:spcPct val="100000"/>
                        </a:lnSpc>
                        <a:spcBef>
                          <a:spcPts val="200"/>
                        </a:spcBef>
                        <a:spcAft>
                          <a:spcPts val="200"/>
                        </a:spcAft>
                        <a:buClrTx/>
                        <a:buSzTx/>
                        <a:buFont typeface="Wingdings" panose="05000000000000000000" pitchFamily="2" charset="2"/>
                        <a:buNone/>
                        <a:tabLst/>
                        <a:defRPr/>
                      </a:pPr>
                      <a:r>
                        <a:rPr lang="pl-PL" sz="1900" b="1" kern="1200" cap="all" dirty="0">
                          <a:solidFill>
                            <a:srgbClr val="FF6600"/>
                          </a:solidFill>
                          <a:effectLst>
                            <a:outerShdw blurRad="38100" dist="38100" dir="2700000" algn="tl">
                              <a:srgbClr val="000000">
                                <a:alpha val="43137"/>
                              </a:srgbClr>
                            </a:outerShdw>
                          </a:effectLst>
                          <a:latin typeface="+mn-lt"/>
                          <a:ea typeface="+mn-ea"/>
                          <a:cs typeface="+mn-cs"/>
                        </a:rPr>
                        <a:t>Wskaźniki produktu i rezultatu w FMP</a:t>
                      </a:r>
                      <a:endParaRPr lang="cs-CZ" sz="1600" b="1" u="sng" cap="small" baseline="0" dirty="0">
                        <a:solidFill>
                          <a:srgbClr val="FF6600"/>
                        </a:solidFill>
                        <a:effectLst/>
                      </a:endParaRPr>
                    </a:p>
                    <a:p>
                      <a:pPr algn="just">
                        <a:lnSpc>
                          <a:spcPct val="100000"/>
                        </a:lnSpc>
                        <a:spcAft>
                          <a:spcPts val="0"/>
                        </a:spcAft>
                      </a:pPr>
                      <a:r>
                        <a:rPr lang="pl-PL" sz="1600" dirty="0">
                          <a:effectLst/>
                          <a:latin typeface="Arial" panose="020B0604020202020204" pitchFamily="34" charset="0"/>
                          <a:ea typeface="Calibri" panose="020F0502020204030204" pitchFamily="34" charset="0"/>
                          <a:cs typeface="Arial" panose="020B0604020202020204" pitchFamily="34" charset="0"/>
                        </a:rPr>
                        <a:t> </a:t>
                      </a:r>
                      <a:endParaRPr lang="pl-PL" sz="1500" dirty="0">
                        <a:effectLst/>
                        <a:latin typeface="+mn-lt"/>
                        <a:ea typeface="Calibri" panose="020F0502020204030204" pitchFamily="34" charset="0"/>
                        <a:cs typeface="Arial" panose="020B0604020202020204" pitchFamily="34" charset="0"/>
                      </a:endParaRPr>
                    </a:p>
                    <a:p>
                      <a:pPr algn="just">
                        <a:lnSpc>
                          <a:spcPct val="100000"/>
                        </a:lnSpc>
                        <a:spcAft>
                          <a:spcPts val="0"/>
                        </a:spcAft>
                      </a:pPr>
                      <a:r>
                        <a:rPr lang="pl-PL" sz="1500" b="1" u="sng" noProof="0" dirty="0">
                          <a:solidFill>
                            <a:srgbClr val="FF6600"/>
                          </a:solidFill>
                          <a:effectLst/>
                          <a:latin typeface="+mn-lt"/>
                          <a:ea typeface="Calibri" panose="020F0502020204030204" pitchFamily="34" charset="0"/>
                          <a:cs typeface="Arial" panose="020B0604020202020204" pitchFamily="34" charset="0"/>
                        </a:rPr>
                        <a:t>Obowiązkowy załącznik dla małych projektów dotyczących spotkań:</a:t>
                      </a:r>
                      <a:endParaRPr lang="pl-PL" sz="1500" noProof="0" dirty="0">
                        <a:solidFill>
                          <a:srgbClr val="FF6600"/>
                        </a:solidFill>
                        <a:effectLst/>
                        <a:latin typeface="+mn-lt"/>
                        <a:ea typeface="Calibri" panose="020F0502020204030204" pitchFamily="34" charset="0"/>
                        <a:cs typeface="Times New Roman" panose="02020603050405020304" pitchFamily="18" charset="0"/>
                      </a:endParaRPr>
                    </a:p>
                    <a:p>
                      <a:pPr algn="just">
                        <a:lnSpc>
                          <a:spcPct val="100000"/>
                        </a:lnSpc>
                        <a:spcAft>
                          <a:spcPts val="0"/>
                        </a:spcAft>
                      </a:pPr>
                      <a:r>
                        <a:rPr lang="pl-PL" sz="1500" b="0" noProof="0" dirty="0">
                          <a:solidFill>
                            <a:srgbClr val="FF6600"/>
                          </a:solidFill>
                          <a:effectLst/>
                          <a:latin typeface="+mn-lt"/>
                          <a:ea typeface="Calibri" panose="020F0502020204030204" pitchFamily="34" charset="0"/>
                          <a:cs typeface="Arial" panose="020B0604020202020204" pitchFamily="34" charset="0"/>
                        </a:rPr>
                        <a:t>Małe projekty, które raportują któryś z poniższych wskaźników produktu, składają wraz z wnioskiem także wypełniony </a:t>
                      </a:r>
                      <a:r>
                        <a:rPr lang="pl-PL" sz="1500" b="0" i="0" u="sng" noProof="0" dirty="0">
                          <a:solidFill>
                            <a:srgbClr val="FF6600"/>
                          </a:solidFill>
                          <a:effectLst/>
                          <a:latin typeface="+mn-lt"/>
                          <a:ea typeface="Calibri" panose="020F0502020204030204" pitchFamily="34" charset="0"/>
                          <a:cs typeface="Arial" panose="020B0604020202020204" pitchFamily="34" charset="0"/>
                        </a:rPr>
                        <a:t>załacznik dla projektów dotyczących wzajemnych spotkań</a:t>
                      </a:r>
                      <a:r>
                        <a:rPr lang="pl-PL" sz="1500" b="0" i="0" noProof="0" dirty="0">
                          <a:solidFill>
                            <a:srgbClr val="FF6600"/>
                          </a:solidFill>
                          <a:effectLst/>
                          <a:latin typeface="+mn-lt"/>
                          <a:ea typeface="Calibri" panose="020F0502020204030204" pitchFamily="34" charset="0"/>
                          <a:cs typeface="Arial" panose="020B0604020202020204" pitchFamily="34" charset="0"/>
                        </a:rPr>
                        <a:t>:</a:t>
                      </a:r>
                    </a:p>
                    <a:p>
                      <a:pPr algn="just">
                        <a:lnSpc>
                          <a:spcPct val="100000"/>
                        </a:lnSpc>
                        <a:spcAft>
                          <a:spcPts val="0"/>
                        </a:spcAft>
                      </a:pPr>
                      <a:endParaRPr lang="pl-PL" sz="1500" b="0" noProof="0"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Wingdings" panose="05000000000000000000" pitchFamily="2"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914101 </a:t>
                      </a:r>
                      <a:r>
                        <a:rPr lang="cs-CZ" sz="1500" b="0" dirty="0">
                          <a:solidFill>
                            <a:srgbClr val="FF6600"/>
                          </a:solidFill>
                          <a:effectLst/>
                          <a:latin typeface="+mn-lt"/>
                          <a:ea typeface="Calibri" panose="020F0502020204030204" pitchFamily="34" charset="0"/>
                          <a:cs typeface="Arial" panose="020B0604020202020204" pitchFamily="34" charset="0"/>
                        </a:rPr>
                        <a:t>(RCO81) </a:t>
                      </a:r>
                      <a:r>
                        <a:rPr lang="pl-PL" sz="1500" b="0" noProof="0" dirty="0">
                          <a:solidFill>
                            <a:srgbClr val="FF6600"/>
                          </a:solidFill>
                          <a:effectLst/>
                          <a:latin typeface="+mn-lt"/>
                          <a:ea typeface="Calibri" panose="020F0502020204030204" pitchFamily="34" charset="0"/>
                          <a:cs typeface="Arial" panose="020B0604020202020204" pitchFamily="34" charset="0"/>
                        </a:rPr>
                        <a:t>Uczestnictwo we wspólnych działaniach transgranicznych</a:t>
                      </a:r>
                    </a:p>
                    <a:p>
                      <a:pPr marL="342900" lvl="0" indent="-342900" algn="just">
                        <a:lnSpc>
                          <a:spcPct val="100000"/>
                        </a:lnSpc>
                        <a:spcAft>
                          <a:spcPts val="0"/>
                        </a:spcAft>
                        <a:buFont typeface="Wingdings" panose="05000000000000000000" pitchFamily="2" charset="2"/>
                        <a:buChar char=""/>
                      </a:pPr>
                      <a:r>
                        <a:rPr lang="pl-PL" sz="1500" b="0" noProof="0" dirty="0">
                          <a:solidFill>
                            <a:srgbClr val="FF6600"/>
                          </a:solidFill>
                          <a:effectLst/>
                          <a:latin typeface="+mn-lt"/>
                          <a:ea typeface="Calibri" panose="020F0502020204030204" pitchFamily="34" charset="0"/>
                          <a:cs typeface="Arial" panose="020B0604020202020204" pitchFamily="34" charset="0"/>
                        </a:rPr>
                        <a:t>914001 (RCO115) Wspólnie organizowane transgraniczne wydarzenia publiczne</a:t>
                      </a:r>
                    </a:p>
                    <a:p>
                      <a:pPr marL="0" lvl="0" indent="0" algn="just">
                        <a:lnSpc>
                          <a:spcPct val="100000"/>
                        </a:lnSpc>
                        <a:spcAft>
                          <a:spcPts val="0"/>
                        </a:spcAft>
                        <a:buFont typeface="Wingdings" panose="05000000000000000000" pitchFamily="2" charset="2"/>
                        <a:buNone/>
                      </a:pPr>
                      <a:endParaRPr lang="pl-PL" sz="1500" b="0" noProof="0" dirty="0">
                        <a:solidFill>
                          <a:srgbClr val="FF6600"/>
                        </a:solidFill>
                        <a:effectLst/>
                        <a:latin typeface="+mn-lt"/>
                        <a:ea typeface="Calibri" panose="020F0502020204030204" pitchFamily="34" charset="0"/>
                        <a:cs typeface="Arial" panose="020B0604020202020204" pitchFamily="34" charset="0"/>
                      </a:endParaRPr>
                    </a:p>
                    <a:p>
                      <a:pPr algn="just"/>
                      <a:r>
                        <a:rPr lang="pl-PL" sz="1400" b="0" kern="1200" dirty="0">
                          <a:solidFill>
                            <a:srgbClr val="FF6600"/>
                          </a:solidFill>
                          <a:effectLst/>
                          <a:latin typeface="+mn-lt"/>
                          <a:ea typeface="+mn-ea"/>
                          <a:cs typeface="+mn-cs"/>
                        </a:rPr>
                        <a:t>(W przypadku wspólnych projektów typu A załącznik ten składa tylko partner wiodący, dla projektu jako całość).</a:t>
                      </a:r>
                    </a:p>
                    <a:p>
                      <a:pPr algn="just"/>
                      <a:endParaRPr lang="pl-PL" sz="1500" b="1" kern="1200" dirty="0">
                        <a:solidFill>
                          <a:srgbClr val="FF6600"/>
                        </a:solidFill>
                        <a:effectLst/>
                        <a:latin typeface="+mn-lt"/>
                        <a:ea typeface="+mn-ea"/>
                        <a:cs typeface="+mn-cs"/>
                      </a:endParaRPr>
                    </a:p>
                    <a:p>
                      <a:pPr algn="just"/>
                      <a:r>
                        <a:rPr lang="pl-PL" sz="1500" b="1" kern="1200" dirty="0">
                          <a:solidFill>
                            <a:srgbClr val="FF6600"/>
                          </a:solidFill>
                          <a:effectLst/>
                          <a:latin typeface="+mn-lt"/>
                          <a:ea typeface="+mn-ea"/>
                          <a:cs typeface="+mn-cs"/>
                        </a:rPr>
                        <a:t>Jeśli beneficjent po zakończeniu projektu nie udokumentuje, że grupa docelowa z drugiej strony granicy uczestniczyła w działaniach, projekt nie zostanie uznany za transgraniczny, a dotacja nie będzie mogła zostać wypłacona.</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4355571" y="6171186"/>
            <a:ext cx="2743200" cy="684931"/>
          </a:xfrm>
          <a:prstGeom prst="rect">
            <a:avLst/>
          </a:prstGeom>
        </p:spPr>
      </p:pic>
      <p:sp>
        <p:nvSpPr>
          <p:cNvPr id="5" name="Zástupný symbol pro číslo snímku 4">
            <a:extLst>
              <a:ext uri="{FF2B5EF4-FFF2-40B4-BE49-F238E27FC236}">
                <a16:creationId xmlns:a16="http://schemas.microsoft.com/office/drawing/2014/main" id="{5473804A-EA81-4851-90B6-A7FF424E2242}"/>
              </a:ext>
            </a:extLst>
          </p:cNvPr>
          <p:cNvSpPr>
            <a:spLocks noGrp="1"/>
          </p:cNvSpPr>
          <p:nvPr>
            <p:ph type="sldNum" sz="quarter" idx="12"/>
          </p:nvPr>
        </p:nvSpPr>
        <p:spPr/>
        <p:txBody>
          <a:bodyPr/>
          <a:lstStyle/>
          <a:p>
            <a:fld id="{92860EB2-85D9-40DF-A6A9-558CCE481E13}" type="slidenum">
              <a:rPr lang="cs-CZ" smtClean="0"/>
              <a:t>48</a:t>
            </a:fld>
            <a:endParaRPr lang="cs-CZ"/>
          </a:p>
        </p:txBody>
      </p:sp>
    </p:spTree>
    <p:extLst>
      <p:ext uri="{BB962C8B-B14F-4D97-AF65-F5344CB8AC3E}">
        <p14:creationId xmlns:p14="http://schemas.microsoft.com/office/powerpoint/2010/main" val="3678420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82E06572-4EB5-43BB-B13F-AEB6B867C882}"/>
              </a:ext>
            </a:extLst>
          </p:cNvPr>
          <p:cNvPicPr>
            <a:picLocks noChangeAspect="1"/>
          </p:cNvPicPr>
          <p:nvPr/>
        </p:nvPicPr>
        <p:blipFill>
          <a:blip r:embed="rId2"/>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66ECE5E0-1AC8-44E7-B095-33AB1948B177}"/>
              </a:ext>
            </a:extLst>
          </p:cNvPr>
          <p:cNvPicPr>
            <a:picLocks noChangeAspect="1"/>
          </p:cNvPicPr>
          <p:nvPr/>
        </p:nvPicPr>
        <p:blipFill>
          <a:blip r:embed="rId3"/>
          <a:stretch>
            <a:fillRect/>
          </a:stretch>
        </p:blipFill>
        <p:spPr>
          <a:xfrm>
            <a:off x="1189892" y="5336188"/>
            <a:ext cx="1144648" cy="1144648"/>
          </a:xfrm>
          <a:prstGeom prst="rect">
            <a:avLst/>
          </a:prstGeom>
        </p:spPr>
      </p:pic>
      <p:pic>
        <p:nvPicPr>
          <p:cNvPr id="16" name="Obrázek 15">
            <a:extLst>
              <a:ext uri="{FF2B5EF4-FFF2-40B4-BE49-F238E27FC236}">
                <a16:creationId xmlns:a16="http://schemas.microsoft.com/office/drawing/2014/main" id="{5F999311-F28F-46F5-8BC1-B1CCC1083D1D}"/>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7" name="Obrázek 16">
            <a:extLst>
              <a:ext uri="{FF2B5EF4-FFF2-40B4-BE49-F238E27FC236}">
                <a16:creationId xmlns:a16="http://schemas.microsoft.com/office/drawing/2014/main" id="{5E92658F-3365-4609-A469-4246D56C19F5}"/>
              </a:ext>
            </a:extLst>
          </p:cNvPr>
          <p:cNvPicPr>
            <a:picLocks noChangeAspect="1"/>
          </p:cNvPicPr>
          <p:nvPr/>
        </p:nvPicPr>
        <p:blipFill>
          <a:blip r:embed="rId5"/>
          <a:stretch>
            <a:fillRect/>
          </a:stretch>
        </p:blipFill>
        <p:spPr>
          <a:xfrm>
            <a:off x="10959192"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910797440"/>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599842">
                  <a:extLst>
                    <a:ext uri="{9D8B030D-6E8A-4147-A177-3AD203B41FA5}">
                      <a16:colId xmlns:a16="http://schemas.microsoft.com/office/drawing/2014/main" val="3983641993"/>
                    </a:ext>
                  </a:extLst>
                </a:gridCol>
                <a:gridCol w="5810552">
                  <a:extLst>
                    <a:ext uri="{9D8B030D-6E8A-4147-A177-3AD203B41FA5}">
                      <a16:colId xmlns:a16="http://schemas.microsoft.com/office/drawing/2014/main" val="2326915147"/>
                    </a:ext>
                  </a:extLst>
                </a:gridCol>
              </a:tblGrid>
              <a:tr h="4257143">
                <a:tc>
                  <a:txBody>
                    <a:bodyPr/>
                    <a:lstStyle/>
                    <a:p>
                      <a:pPr algn="l"/>
                      <a:r>
                        <a:rPr lang="cs-CZ" altLang="cs-CZ" sz="1900" b="1" u="none" cap="small" dirty="0">
                          <a:solidFill>
                            <a:srgbClr val="000099"/>
                          </a:solidFill>
                          <a:effectLst>
                            <a:outerShdw blurRad="38100" dist="38100" dir="2700000" algn="tl">
                              <a:srgbClr val="000000">
                                <a:alpha val="43137"/>
                              </a:srgbClr>
                            </a:outerShdw>
                          </a:effectLst>
                        </a:rPr>
                        <a:t>          </a:t>
                      </a:r>
                      <a:r>
                        <a:rPr lang="cs-CZ" altLang="cs-CZ" sz="1900" b="1" u="sng" cap="small" dirty="0">
                          <a:solidFill>
                            <a:srgbClr val="000099"/>
                          </a:solidFill>
                          <a:effectLst>
                            <a:outerShdw blurRad="38100" dist="38100" dir="2700000" algn="tl">
                              <a:srgbClr val="000000">
                                <a:alpha val="43137"/>
                              </a:srgbClr>
                            </a:outerShdw>
                          </a:effectLst>
                        </a:rPr>
                        <a:t>Monitorovací Systém</a:t>
                      </a:r>
                      <a:r>
                        <a:rPr lang="cs-CZ" altLang="cs-CZ" sz="1900" b="1" u="sng" cap="small" baseline="0" dirty="0">
                          <a:solidFill>
                            <a:srgbClr val="000099"/>
                          </a:solidFill>
                          <a:effectLst>
                            <a:outerShdw blurRad="38100" dist="38100" dir="2700000" algn="tl">
                              <a:srgbClr val="000000">
                                <a:alpha val="43137"/>
                              </a:srgbClr>
                            </a:outerShdw>
                          </a:effectLst>
                        </a:rPr>
                        <a:t> pro FMP – MS21+ </a:t>
                      </a:r>
                    </a:p>
                    <a:p>
                      <a:pPr marL="285750" lvl="0" indent="-285750" algn="just">
                        <a:lnSpc>
                          <a:spcPct val="100000"/>
                        </a:lnSpc>
                        <a:spcBef>
                          <a:spcPts val="400"/>
                        </a:spcBef>
                        <a:spcAft>
                          <a:spcPts val="400"/>
                        </a:spcAft>
                        <a:buFont typeface="Wingdings" panose="05000000000000000000" pitchFamily="2" charset="2"/>
                        <a:buChar char="Ø"/>
                      </a:pPr>
                      <a:endParaRPr lang="cs-CZ" sz="1000" b="0" dirty="0">
                        <a:solidFill>
                          <a:srgbClr val="000099"/>
                        </a:solidFill>
                        <a:effectLst/>
                      </a:endParaRPr>
                    </a:p>
                    <a:p>
                      <a:pPr marL="285750" lvl="0" indent="-285750" algn="just">
                        <a:lnSpc>
                          <a:spcPct val="100000"/>
                        </a:lnSpc>
                        <a:spcBef>
                          <a:spcPts val="400"/>
                        </a:spcBef>
                        <a:spcAft>
                          <a:spcPts val="400"/>
                        </a:spcAft>
                        <a:buFont typeface="Wingdings" panose="05000000000000000000" pitchFamily="2" charset="2"/>
                        <a:buChar char="Ø"/>
                      </a:pPr>
                      <a:r>
                        <a:rPr lang="cs-CZ" sz="1700" b="0" dirty="0">
                          <a:solidFill>
                            <a:srgbClr val="000099"/>
                          </a:solidFill>
                          <a:effectLst/>
                        </a:rPr>
                        <a:t>Pro Fond malých projektů je připraven monitorovací systém pro předkládání malých projektů, jehož cílem je výrazně zjednodušit formulář projektové žádosti</a:t>
                      </a:r>
                    </a:p>
                    <a:p>
                      <a:pPr marL="0" marR="0" lvl="0" indent="0" algn="ctr"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r>
                        <a:rPr lang="cs-CZ" altLang="cs-CZ" sz="1600" b="1" i="0" u="sng" dirty="0">
                          <a:solidFill>
                            <a:srgbClr val="000099"/>
                          </a:solidFill>
                          <a:effectLst>
                            <a:outerShdw blurRad="38100" dist="38100" dir="2700000" algn="tl">
                              <a:srgbClr val="000000">
                                <a:alpha val="43137"/>
                              </a:srgbClr>
                            </a:outerShdw>
                          </a:effectLst>
                          <a:highlight>
                            <a:srgbClr val="FFFF00"/>
                          </a:highlight>
                          <a:hlinkClick r:id="rId8"/>
                        </a:rPr>
                        <a:t>http://fmp.cz-pl.eu</a:t>
                      </a:r>
                      <a:endParaRPr lang="cs-CZ" altLang="cs-CZ" sz="1600" b="1" i="0" u="sng" dirty="0">
                        <a:solidFill>
                          <a:srgbClr val="000099"/>
                        </a:solidFill>
                        <a:effectLst>
                          <a:outerShdw blurRad="38100" dist="38100" dir="2700000" algn="tl">
                            <a:srgbClr val="000000">
                              <a:alpha val="43137"/>
                            </a:srgbClr>
                          </a:outerShdw>
                        </a:effectLst>
                        <a:highlight>
                          <a:srgbClr val="FFFF00"/>
                        </a:highlight>
                      </a:endParaRPr>
                    </a:p>
                    <a:p>
                      <a:pPr marL="0" marR="0" lvl="0" indent="0" algn="ctr"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endParaRPr lang="cs-CZ" altLang="cs-CZ" sz="1600" b="1" i="0" u="sng" dirty="0">
                        <a:solidFill>
                          <a:srgbClr val="000099"/>
                        </a:solidFill>
                        <a:effectLst>
                          <a:outerShdw blurRad="38100" dist="38100" dir="2700000" algn="tl">
                            <a:srgbClr val="000000">
                              <a:alpha val="43137"/>
                            </a:srgbClr>
                          </a:outerShdw>
                        </a:effectLst>
                        <a:highlight>
                          <a:srgbClr val="FFFF00"/>
                        </a:highlight>
                      </a:endParaRPr>
                    </a:p>
                    <a:p>
                      <a:pPr marL="285750" lvl="0" indent="-285750" algn="just">
                        <a:lnSpc>
                          <a:spcPct val="100000"/>
                        </a:lnSpc>
                        <a:spcBef>
                          <a:spcPts val="400"/>
                        </a:spcBef>
                        <a:spcAft>
                          <a:spcPts val="400"/>
                        </a:spcAft>
                        <a:buFont typeface="Wingdings" panose="05000000000000000000" pitchFamily="2" charset="2"/>
                        <a:buChar char="Ø"/>
                      </a:pPr>
                      <a:r>
                        <a:rPr lang="cs-CZ" sz="1700" b="0" dirty="0">
                          <a:solidFill>
                            <a:srgbClr val="000099"/>
                          </a:solidFill>
                          <a:effectLst/>
                        </a:rPr>
                        <a:t>Formulář projektové žádosti obsahuje pouze nezbytné informace </a:t>
                      </a:r>
                      <a:r>
                        <a:rPr lang="cs-CZ" sz="1700" b="0" i="1" dirty="0">
                          <a:solidFill>
                            <a:srgbClr val="000099"/>
                          </a:solidFill>
                          <a:effectLst/>
                        </a:rPr>
                        <a:t>(identifikace žadatele a projektového partnera, harmonogram realizace, zdroje financování, popis aktivit, cílů a indikátorů projektu)</a:t>
                      </a:r>
                    </a:p>
                    <a:p>
                      <a:pPr marL="285750" lvl="0" indent="-285750" algn="just">
                        <a:lnSpc>
                          <a:spcPct val="100000"/>
                        </a:lnSpc>
                        <a:spcBef>
                          <a:spcPts val="400"/>
                        </a:spcBef>
                        <a:spcAft>
                          <a:spcPts val="400"/>
                        </a:spcAft>
                        <a:buFont typeface="Wingdings" panose="05000000000000000000" pitchFamily="2" charset="2"/>
                        <a:buChar char="Ø"/>
                      </a:pPr>
                      <a:r>
                        <a:rPr lang="cs-CZ" sz="1700" b="0" i="0" dirty="0">
                          <a:solidFill>
                            <a:srgbClr val="000099"/>
                          </a:solidFill>
                        </a:rPr>
                        <a:t>Všechny záložky žádosti musí být v obou jazykových mutacích</a:t>
                      </a:r>
                    </a:p>
                  </a:txBody>
                  <a:tcPr/>
                </a:tc>
                <a:tc>
                  <a:txBody>
                    <a:bodyPr/>
                    <a:lstStyle/>
                    <a:p>
                      <a:pPr algn="l"/>
                      <a:r>
                        <a:rPr lang="cs-CZ" altLang="cs-CZ" sz="1900" b="0" u="none" cap="small" baseline="0" dirty="0">
                          <a:solidFill>
                            <a:srgbClr val="FF6600"/>
                          </a:solidFill>
                          <a:effectLst>
                            <a:outerShdw blurRad="38100" dist="38100" dir="2700000" algn="tl">
                              <a:srgbClr val="000000">
                                <a:alpha val="43137"/>
                              </a:srgbClr>
                            </a:outerShdw>
                          </a:effectLst>
                        </a:rPr>
                        <a:t>             </a:t>
                      </a:r>
                      <a:r>
                        <a:rPr lang="cs-CZ" altLang="cs-CZ" sz="1900" b="1" u="sng" cap="small" baseline="0" dirty="0" err="1">
                          <a:solidFill>
                            <a:srgbClr val="FF6600"/>
                          </a:solidFill>
                          <a:effectLst>
                            <a:outerShdw blurRad="38100" dist="38100" dir="2700000" algn="tl">
                              <a:srgbClr val="000000">
                                <a:alpha val="43137"/>
                              </a:srgbClr>
                            </a:outerShdw>
                          </a:effectLst>
                        </a:rPr>
                        <a:t>System</a:t>
                      </a:r>
                      <a:r>
                        <a:rPr lang="cs-CZ" altLang="cs-CZ" sz="1900" b="1" u="sng" cap="small" baseline="0" dirty="0">
                          <a:solidFill>
                            <a:srgbClr val="FF6600"/>
                          </a:solidFill>
                          <a:effectLst>
                            <a:outerShdw blurRad="38100" dist="38100" dir="2700000" algn="tl">
                              <a:srgbClr val="000000">
                                <a:alpha val="43137"/>
                              </a:srgbClr>
                            </a:outerShdw>
                          </a:effectLst>
                        </a:rPr>
                        <a:t> </a:t>
                      </a:r>
                      <a:r>
                        <a:rPr lang="cs-CZ" altLang="cs-CZ" sz="1900" b="1" u="sng" cap="small" baseline="0" dirty="0" err="1">
                          <a:solidFill>
                            <a:srgbClr val="FF6600"/>
                          </a:solidFill>
                          <a:effectLst>
                            <a:outerShdw blurRad="38100" dist="38100" dir="2700000" algn="tl">
                              <a:srgbClr val="000000">
                                <a:alpha val="43137"/>
                              </a:srgbClr>
                            </a:outerShdw>
                          </a:effectLst>
                        </a:rPr>
                        <a:t>Monitorujący</a:t>
                      </a:r>
                      <a:r>
                        <a:rPr lang="cs-CZ" altLang="cs-CZ" sz="1900" b="1" u="sng" cap="small" baseline="0" dirty="0">
                          <a:solidFill>
                            <a:srgbClr val="FF6600"/>
                          </a:solidFill>
                          <a:effectLst>
                            <a:outerShdw blurRad="38100" dist="38100" dir="2700000" algn="tl">
                              <a:srgbClr val="000000">
                                <a:alpha val="43137"/>
                              </a:srgbClr>
                            </a:outerShdw>
                          </a:effectLst>
                        </a:rPr>
                        <a:t> </a:t>
                      </a:r>
                      <a:r>
                        <a:rPr lang="cs-CZ" altLang="cs-CZ" sz="1900" b="1" u="sng" cap="small" baseline="0" dirty="0" err="1">
                          <a:solidFill>
                            <a:srgbClr val="FF6600"/>
                          </a:solidFill>
                          <a:effectLst>
                            <a:outerShdw blurRad="38100" dist="38100" dir="2700000" algn="tl">
                              <a:srgbClr val="000000">
                                <a:alpha val="43137"/>
                              </a:srgbClr>
                            </a:outerShdw>
                          </a:effectLst>
                        </a:rPr>
                        <a:t>Dla</a:t>
                      </a:r>
                      <a:r>
                        <a:rPr lang="cs-CZ" altLang="cs-CZ" sz="1900" b="1" u="sng" cap="small" baseline="0" dirty="0">
                          <a:solidFill>
                            <a:srgbClr val="FF6600"/>
                          </a:solidFill>
                          <a:effectLst>
                            <a:outerShdw blurRad="38100" dist="38100" dir="2700000" algn="tl">
                              <a:srgbClr val="000000">
                                <a:alpha val="43137"/>
                              </a:srgbClr>
                            </a:outerShdw>
                          </a:effectLst>
                        </a:rPr>
                        <a:t> FMP – MS21+</a:t>
                      </a:r>
                    </a:p>
                    <a:p>
                      <a:pPr algn="ctr"/>
                      <a:endParaRPr lang="cs-CZ" sz="1000" b="0" dirty="0">
                        <a:solidFill>
                          <a:srgbClr val="FF6600"/>
                        </a:solidFill>
                        <a:effectLst/>
                      </a:endParaRPr>
                    </a:p>
                    <a:p>
                      <a:pPr algn="ctr"/>
                      <a:endParaRPr lang="cs-CZ" sz="1000" b="0" dirty="0">
                        <a:solidFill>
                          <a:srgbClr val="FF6600"/>
                        </a:solidFill>
                        <a:effectLst/>
                      </a:endParaRPr>
                    </a:p>
                    <a:p>
                      <a:pPr marL="285750" lvl="0" indent="-285750" algn="just">
                        <a:lnSpc>
                          <a:spcPct val="100000"/>
                        </a:lnSpc>
                        <a:spcBef>
                          <a:spcPts val="400"/>
                        </a:spcBef>
                        <a:spcAft>
                          <a:spcPts val="400"/>
                        </a:spcAft>
                        <a:buFont typeface="Wingdings" panose="05000000000000000000" pitchFamily="2" charset="2"/>
                        <a:buChar char="Ø"/>
                      </a:pPr>
                      <a:r>
                        <a:rPr lang="pl-PL" sz="1600" b="0" dirty="0">
                          <a:solidFill>
                            <a:srgbClr val="FF6600"/>
                          </a:solidFill>
                          <a:effectLst/>
                        </a:rPr>
                        <a:t>Dla </a:t>
                      </a:r>
                      <a:r>
                        <a:rPr lang="pl-PL" sz="1600" b="0" noProof="0" dirty="0">
                          <a:solidFill>
                            <a:srgbClr val="FF6600"/>
                          </a:solidFill>
                          <a:effectLst/>
                        </a:rPr>
                        <a:t>Funduszu Małych Projektów przygotowany jest system informatyczny do składania małych projektów, którego celem jest znaczne uproszczenie formularza wniosku projektowego</a:t>
                      </a:r>
                    </a:p>
                    <a:p>
                      <a:pPr marL="0" marR="0" lvl="0" indent="0" algn="ctr"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r>
                        <a:rPr lang="pl-PL" altLang="cs-CZ" sz="1600" b="1" i="0" u="sng" noProof="0" dirty="0">
                          <a:solidFill>
                            <a:srgbClr val="FF6600"/>
                          </a:solidFill>
                          <a:effectLst>
                            <a:outerShdw blurRad="38100" dist="38100" dir="2700000" algn="tl">
                              <a:srgbClr val="000000">
                                <a:alpha val="43137"/>
                              </a:srgbClr>
                            </a:outerShdw>
                          </a:effectLst>
                          <a:highlight>
                            <a:srgbClr val="FFFF00"/>
                          </a:highlight>
                          <a:hlinkClick r:id="rId8"/>
                        </a:rPr>
                        <a:t>http://fmp.cz-pl.eu</a:t>
                      </a:r>
                      <a:endParaRPr lang="pl-PL" altLang="cs-CZ" sz="1600" b="1" i="0" u="sng" noProof="0" dirty="0">
                        <a:solidFill>
                          <a:srgbClr val="FF6600"/>
                        </a:solidFill>
                        <a:effectLst>
                          <a:outerShdw blurRad="38100" dist="38100" dir="2700000" algn="tl">
                            <a:srgbClr val="000000">
                              <a:alpha val="43137"/>
                            </a:srgbClr>
                          </a:outerShdw>
                        </a:effectLst>
                        <a:highlight>
                          <a:srgbClr val="FFFF00"/>
                        </a:highlight>
                      </a:endParaRPr>
                    </a:p>
                    <a:p>
                      <a:pPr marL="0" marR="0" lvl="0" indent="0" algn="ctr" defTabSz="914400" rtl="0" eaLnBrk="1" fontAlgn="auto" latinLnBrk="0" hangingPunct="1">
                        <a:lnSpc>
                          <a:spcPct val="100000"/>
                        </a:lnSpc>
                        <a:spcBef>
                          <a:spcPts val="400"/>
                        </a:spcBef>
                        <a:spcAft>
                          <a:spcPts val="400"/>
                        </a:spcAft>
                        <a:buClrTx/>
                        <a:buSzTx/>
                        <a:buFont typeface="Wingdings" panose="05000000000000000000" pitchFamily="2" charset="2"/>
                        <a:buNone/>
                        <a:tabLst/>
                        <a:defRPr/>
                      </a:pPr>
                      <a:endParaRPr lang="pl-PL" altLang="cs-CZ" sz="1600" b="1" u="sng" noProof="0" dirty="0">
                        <a:solidFill>
                          <a:srgbClr val="FF6600"/>
                        </a:solidFill>
                        <a:effectLst>
                          <a:outerShdw blurRad="38100" dist="38100" dir="2700000" algn="tl">
                            <a:srgbClr val="000000">
                              <a:alpha val="43137"/>
                            </a:srgbClr>
                          </a:outerShdw>
                        </a:effectLst>
                        <a:highlight>
                          <a:srgbClr val="FFFF00"/>
                        </a:highlight>
                      </a:endParaRPr>
                    </a:p>
                    <a:p>
                      <a:pPr marL="285750" lvl="0" indent="-285750" algn="just">
                        <a:lnSpc>
                          <a:spcPct val="100000"/>
                        </a:lnSpc>
                        <a:spcBef>
                          <a:spcPts val="400"/>
                        </a:spcBef>
                        <a:spcAft>
                          <a:spcPts val="400"/>
                        </a:spcAft>
                        <a:buFont typeface="Wingdings" panose="05000000000000000000" pitchFamily="2" charset="2"/>
                        <a:buChar char="Ø"/>
                      </a:pPr>
                      <a:r>
                        <a:rPr lang="pl-PL" sz="1600" b="0" i="0" noProof="0" dirty="0">
                          <a:solidFill>
                            <a:srgbClr val="FF6600"/>
                          </a:solidFill>
                          <a:effectLst/>
                        </a:rPr>
                        <a:t>Formularz wniosku projektowego zawiera tylko niezbędne informacje </a:t>
                      </a:r>
                      <a:r>
                        <a:rPr lang="pl-PL" sz="1600" b="0" i="1" noProof="0" dirty="0">
                          <a:solidFill>
                            <a:srgbClr val="FF6600"/>
                          </a:solidFill>
                          <a:effectLst/>
                        </a:rPr>
                        <a:t>(identyfikacja wnioskodawcy i partnera projektu, harmonogram realizacji, źródła finansowania, opis działań, celów oraz wskaźników projektu</a:t>
                      </a:r>
                      <a:r>
                        <a:rPr lang="pl-PL" sz="1600" b="0" i="0" noProof="0" dirty="0">
                          <a:solidFill>
                            <a:srgbClr val="FF6600"/>
                          </a:solidFill>
                          <a:effectLst/>
                        </a:rPr>
                        <a:t>)</a:t>
                      </a:r>
                    </a:p>
                    <a:p>
                      <a:pPr marL="285750" lvl="0" indent="-285750" algn="just">
                        <a:lnSpc>
                          <a:spcPct val="100000"/>
                        </a:lnSpc>
                        <a:spcBef>
                          <a:spcPts val="400"/>
                        </a:spcBef>
                        <a:spcAft>
                          <a:spcPts val="400"/>
                        </a:spcAft>
                        <a:buFont typeface="Wingdings" panose="05000000000000000000" pitchFamily="2" charset="2"/>
                        <a:buChar char="Ø"/>
                      </a:pPr>
                      <a:r>
                        <a:rPr lang="pl-PL" sz="1600" b="0" i="0" noProof="0" dirty="0">
                          <a:solidFill>
                            <a:srgbClr val="FF6600"/>
                          </a:solidFill>
                        </a:rPr>
                        <a:t>Wszytkie zakładki wniosku muszą być w obu językach</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9"/>
          <a:stretch>
            <a:fillRect/>
          </a:stretch>
        </p:blipFill>
        <p:spPr>
          <a:xfrm>
            <a:off x="3691123" y="5433661"/>
            <a:ext cx="4809754" cy="1200914"/>
          </a:xfrm>
          <a:prstGeom prst="rect">
            <a:avLst/>
          </a:prstGeom>
        </p:spPr>
      </p:pic>
      <p:pic>
        <p:nvPicPr>
          <p:cNvPr id="3" name="Obrázek 2">
            <a:extLst>
              <a:ext uri="{FF2B5EF4-FFF2-40B4-BE49-F238E27FC236}">
                <a16:creationId xmlns:a16="http://schemas.microsoft.com/office/drawing/2014/main" id="{BB79EEC4-6EEA-4F1C-B970-173C89042F48}"/>
              </a:ext>
            </a:extLst>
          </p:cNvPr>
          <p:cNvPicPr>
            <a:picLocks noChangeAspect="1"/>
          </p:cNvPicPr>
          <p:nvPr/>
        </p:nvPicPr>
        <p:blipFill>
          <a:blip r:embed="rId10"/>
          <a:stretch>
            <a:fillRect/>
          </a:stretch>
        </p:blipFill>
        <p:spPr>
          <a:xfrm>
            <a:off x="5323030" y="1181207"/>
            <a:ext cx="289566" cy="284946"/>
          </a:xfrm>
          <a:prstGeom prst="rect">
            <a:avLst/>
          </a:prstGeom>
        </p:spPr>
      </p:pic>
      <p:pic>
        <p:nvPicPr>
          <p:cNvPr id="13" name="Obrázek 12">
            <a:extLst>
              <a:ext uri="{FF2B5EF4-FFF2-40B4-BE49-F238E27FC236}">
                <a16:creationId xmlns:a16="http://schemas.microsoft.com/office/drawing/2014/main" id="{D1CDFBB0-FC7E-455D-B162-48D224FB5FAC}"/>
              </a:ext>
            </a:extLst>
          </p:cNvPr>
          <p:cNvPicPr>
            <a:picLocks noChangeAspect="1"/>
          </p:cNvPicPr>
          <p:nvPr/>
        </p:nvPicPr>
        <p:blipFill>
          <a:blip r:embed="rId10"/>
          <a:stretch>
            <a:fillRect/>
          </a:stretch>
        </p:blipFill>
        <p:spPr>
          <a:xfrm>
            <a:off x="11064234" y="1181207"/>
            <a:ext cx="289566" cy="284946"/>
          </a:xfrm>
          <a:prstGeom prst="rect">
            <a:avLst/>
          </a:prstGeom>
        </p:spPr>
      </p:pic>
      <p:sp>
        <p:nvSpPr>
          <p:cNvPr id="6" name="Zástupný symbol pro číslo snímku 5">
            <a:extLst>
              <a:ext uri="{FF2B5EF4-FFF2-40B4-BE49-F238E27FC236}">
                <a16:creationId xmlns:a16="http://schemas.microsoft.com/office/drawing/2014/main" id="{0EF530DE-818F-44AE-9C4E-57912B1F9F89}"/>
              </a:ext>
            </a:extLst>
          </p:cNvPr>
          <p:cNvSpPr>
            <a:spLocks noGrp="1"/>
          </p:cNvSpPr>
          <p:nvPr>
            <p:ph type="sldNum" sz="quarter" idx="12"/>
          </p:nvPr>
        </p:nvSpPr>
        <p:spPr/>
        <p:txBody>
          <a:bodyPr/>
          <a:lstStyle/>
          <a:p>
            <a:fld id="{92860EB2-85D9-40DF-A6A9-558CCE481E13}" type="slidenum">
              <a:rPr lang="cs-CZ" smtClean="0"/>
              <a:t>49</a:t>
            </a:fld>
            <a:endParaRPr lang="cs-CZ"/>
          </a:p>
        </p:txBody>
      </p:sp>
    </p:spTree>
    <p:extLst>
      <p:ext uri="{BB962C8B-B14F-4D97-AF65-F5344CB8AC3E}">
        <p14:creationId xmlns:p14="http://schemas.microsoft.com/office/powerpoint/2010/main" val="299271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7">
            <a:extLst>
              <a:ext uri="{FF2B5EF4-FFF2-40B4-BE49-F238E27FC236}">
                <a16:creationId xmlns:a16="http://schemas.microsoft.com/office/drawing/2014/main" id="{EBD3AC24-DE5E-49B2-BA83-5D3CE888E7B1}"/>
              </a:ext>
            </a:extLst>
          </p:cNvPr>
          <p:cNvPicPr/>
          <p:nvPr/>
        </p:nvPicPr>
        <p:blipFill>
          <a:blip r:embed="rId2"/>
          <a:stretch>
            <a:fillRect/>
          </a:stretch>
        </p:blipFill>
        <p:spPr>
          <a:xfrm>
            <a:off x="2907186" y="1033801"/>
            <a:ext cx="6377628" cy="4228472"/>
          </a:xfrm>
          <a:prstGeom prst="rect">
            <a:avLst/>
          </a:prstGeom>
        </p:spPr>
      </p:pic>
      <p:pic>
        <p:nvPicPr>
          <p:cNvPr id="17" name="Obrázek 16">
            <a:extLst>
              <a:ext uri="{FF2B5EF4-FFF2-40B4-BE49-F238E27FC236}">
                <a16:creationId xmlns:a16="http://schemas.microsoft.com/office/drawing/2014/main" id="{62E72375-FC99-4F5D-8A9A-1E7EC418CF5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15" name="Obrázek 14">
            <a:extLst>
              <a:ext uri="{FF2B5EF4-FFF2-40B4-BE49-F238E27FC236}">
                <a16:creationId xmlns:a16="http://schemas.microsoft.com/office/drawing/2014/main" id="{F8296011-0CBA-4BEB-802D-2E8EB171F48A}"/>
              </a:ext>
            </a:extLst>
          </p:cNvPr>
          <p:cNvPicPr>
            <a:picLocks noChangeAspect="1"/>
          </p:cNvPicPr>
          <p:nvPr/>
        </p:nvPicPr>
        <p:blipFill>
          <a:blip r:embed="rId4"/>
          <a:stretch>
            <a:fillRect/>
          </a:stretch>
        </p:blipFill>
        <p:spPr>
          <a:xfrm>
            <a:off x="1524000" y="5290944"/>
            <a:ext cx="114464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5"/>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6"/>
          <a:stretch>
            <a:fillRect/>
          </a:stretch>
        </p:blipFill>
        <p:spPr>
          <a:xfrm>
            <a:off x="11801197" y="0"/>
            <a:ext cx="390803" cy="390803"/>
          </a:xfrm>
          <a:prstGeom prst="rect">
            <a:avLst/>
          </a:prstGeom>
        </p:spPr>
      </p:pic>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graphicFrame>
        <p:nvGraphicFramePr>
          <p:cNvPr id="2" name="Tabulka 1">
            <a:extLst>
              <a:ext uri="{FF2B5EF4-FFF2-40B4-BE49-F238E27FC236}">
                <a16:creationId xmlns:a16="http://schemas.microsoft.com/office/drawing/2014/main" id="{55393C85-ECE0-4311-AC1A-3D221145AEBA}"/>
              </a:ext>
            </a:extLst>
          </p:cNvPr>
          <p:cNvGraphicFramePr>
            <a:graphicFrameLocks noGrp="1"/>
          </p:cNvGraphicFramePr>
          <p:nvPr>
            <p:extLst>
              <p:ext uri="{D42A27DB-BD31-4B8C-83A1-F6EECF244321}">
                <p14:modId xmlns:p14="http://schemas.microsoft.com/office/powerpoint/2010/main" val="905140776"/>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656983">
                  <a:extLst>
                    <a:ext uri="{9D8B030D-6E8A-4147-A177-3AD203B41FA5}">
                      <a16:colId xmlns:a16="http://schemas.microsoft.com/office/drawing/2014/main" val="3126597345"/>
                    </a:ext>
                  </a:extLst>
                </a:gridCol>
                <a:gridCol w="5753411">
                  <a:extLst>
                    <a:ext uri="{9D8B030D-6E8A-4147-A177-3AD203B41FA5}">
                      <a16:colId xmlns:a16="http://schemas.microsoft.com/office/drawing/2014/main" val="1675753925"/>
                    </a:ext>
                  </a:extLst>
                </a:gridCol>
              </a:tblGrid>
              <a:tr h="4257143">
                <a:tc>
                  <a:txBody>
                    <a:bodyPr/>
                    <a:lstStyle/>
                    <a:p>
                      <a:r>
                        <a:rPr lang="cs-CZ" sz="1800" b="1" kern="1200" dirty="0">
                          <a:solidFill>
                            <a:schemeClr val="tx1"/>
                          </a:solidFill>
                          <a:effectLst/>
                          <a:latin typeface="+mn-lt"/>
                          <a:ea typeface="+mn-ea"/>
                          <a:cs typeface="+mn-cs"/>
                        </a:rPr>
                        <a:t> </a:t>
                      </a:r>
                    </a:p>
                    <a:p>
                      <a:r>
                        <a:rPr lang="cs-CZ" sz="1800" b="1" kern="1200" dirty="0">
                          <a:solidFill>
                            <a:schemeClr val="tx1"/>
                          </a:solidFill>
                          <a:effectLst/>
                          <a:latin typeface="+mn-lt"/>
                          <a:ea typeface="+mn-ea"/>
                          <a:cs typeface="+mn-cs"/>
                        </a:rPr>
                        <a:t> </a:t>
                      </a:r>
                    </a:p>
                    <a:p>
                      <a:r>
                        <a:rPr lang="cs-CZ" sz="1800" b="1" kern="1200" dirty="0">
                          <a:solidFill>
                            <a:schemeClr val="tx1"/>
                          </a:solidFill>
                          <a:effectLst/>
                          <a:latin typeface="+mn-lt"/>
                          <a:ea typeface="+mn-ea"/>
                          <a:cs typeface="+mn-cs"/>
                        </a:rPr>
                        <a:t> </a:t>
                      </a:r>
                    </a:p>
                    <a:p>
                      <a:endParaRPr lang="cs-CZ" sz="1800" b="1" kern="1200" dirty="0">
                        <a:solidFill>
                          <a:schemeClr val="tx1"/>
                        </a:solidFill>
                        <a:effectLst/>
                        <a:latin typeface="+mn-lt"/>
                        <a:ea typeface="+mn-ea"/>
                        <a:cs typeface="+mn-cs"/>
                      </a:endParaRPr>
                    </a:p>
                    <a:p>
                      <a:r>
                        <a:rPr lang="cs-CZ" sz="1800" b="1" kern="1200" dirty="0">
                          <a:solidFill>
                            <a:schemeClr val="tx1"/>
                          </a:solidFill>
                          <a:effectLst/>
                          <a:latin typeface="+mn-lt"/>
                          <a:ea typeface="+mn-ea"/>
                          <a:cs typeface="+mn-cs"/>
                        </a:rPr>
                        <a:t> </a:t>
                      </a:r>
                    </a:p>
                    <a:p>
                      <a:r>
                        <a:rPr lang="cs-CZ" sz="1800" b="1" kern="1200" dirty="0">
                          <a:solidFill>
                            <a:schemeClr val="tx1"/>
                          </a:solidFill>
                          <a:effectLst/>
                          <a:latin typeface="+mn-lt"/>
                          <a:ea typeface="+mn-ea"/>
                          <a:cs typeface="+mn-cs"/>
                        </a:rPr>
                        <a:t> </a:t>
                      </a:r>
                    </a:p>
                    <a:p>
                      <a:r>
                        <a:rPr lang="cs-CZ" sz="1800" b="1" kern="1200" dirty="0">
                          <a:solidFill>
                            <a:schemeClr val="tx1"/>
                          </a:solidFill>
                          <a:effectLst/>
                          <a:latin typeface="+mn-lt"/>
                          <a:ea typeface="+mn-ea"/>
                          <a:cs typeface="+mn-cs"/>
                        </a:rPr>
                        <a:t> </a:t>
                      </a:r>
                    </a:p>
                    <a:p>
                      <a:pPr algn="l"/>
                      <a:endParaRPr lang="pl-PL" sz="1600" b="0" baseline="0" dirty="0">
                        <a:solidFill>
                          <a:schemeClr val="bg1"/>
                        </a:solidFill>
                        <a:effectLst/>
                        <a:latin typeface="Calibri  "/>
                        <a:ea typeface="Times New Roman" panose="02020603050405020304" pitchFamily="18" charset="0"/>
                        <a:cs typeface="Times New Roman" panose="02020603050405020304" pitchFamily="18" charset="0"/>
                      </a:endParaRPr>
                    </a:p>
                  </a:txBody>
                  <a:tcPr/>
                </a:tc>
                <a:tc>
                  <a:txBody>
                    <a:bodyPr/>
                    <a:lstStyle/>
                    <a:p>
                      <a:pPr algn="ctr"/>
                      <a:endParaRPr lang="pl-PL" sz="1600" b="0" baseline="0" noProof="0" dirty="0">
                        <a:solidFill>
                          <a:schemeClr val="bg1"/>
                        </a:solidFill>
                        <a:effectLst/>
                        <a:latin typeface="Calibri  "/>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2072925"/>
                  </a:ext>
                </a:extLst>
              </a:tr>
            </a:tbl>
          </a:graphicData>
        </a:graphic>
      </p:graphicFrame>
      <p:pic>
        <p:nvPicPr>
          <p:cNvPr id="13" name="Obrázek 12">
            <a:extLst>
              <a:ext uri="{FF2B5EF4-FFF2-40B4-BE49-F238E27FC236}">
                <a16:creationId xmlns:a16="http://schemas.microsoft.com/office/drawing/2014/main" id="{F1FB006E-7BE1-4DDA-BE7D-F3D2FEDA2454}"/>
              </a:ext>
            </a:extLst>
          </p:cNvPr>
          <p:cNvPicPr>
            <a:picLocks noChangeAspect="1"/>
          </p:cNvPicPr>
          <p:nvPr/>
        </p:nvPicPr>
        <p:blipFill>
          <a:blip r:embed="rId7"/>
          <a:stretch>
            <a:fillRect/>
          </a:stretch>
        </p:blipFill>
        <p:spPr>
          <a:xfrm>
            <a:off x="0" y="5715162"/>
            <a:ext cx="1144648" cy="1144648"/>
          </a:xfrm>
          <a:prstGeom prst="rect">
            <a:avLst/>
          </a:prstGeom>
        </p:spPr>
      </p:pic>
      <p:pic>
        <p:nvPicPr>
          <p:cNvPr id="16" name="Obrázek 15">
            <a:extLst>
              <a:ext uri="{FF2B5EF4-FFF2-40B4-BE49-F238E27FC236}">
                <a16:creationId xmlns:a16="http://schemas.microsoft.com/office/drawing/2014/main" id="{AD81F592-562A-4403-8675-FCCE9CF24DDB}"/>
              </a:ext>
            </a:extLst>
          </p:cNvPr>
          <p:cNvPicPr>
            <a:picLocks noChangeAspect="1"/>
          </p:cNvPicPr>
          <p:nvPr/>
        </p:nvPicPr>
        <p:blipFill>
          <a:blip r:embed="rId8"/>
          <a:stretch>
            <a:fillRect/>
          </a:stretch>
        </p:blipFill>
        <p:spPr>
          <a:xfrm>
            <a:off x="9901142" y="5713352"/>
            <a:ext cx="766858" cy="1144648"/>
          </a:xfrm>
          <a:prstGeom prst="rect">
            <a:avLst/>
          </a:prstGeom>
        </p:spPr>
      </p:pic>
      <p:pic>
        <p:nvPicPr>
          <p:cNvPr id="18" name="Obrázek 17" descr="Obsah obrázku text&#10;&#10;Popis byl vytvořen automaticky">
            <a:extLst>
              <a:ext uri="{FF2B5EF4-FFF2-40B4-BE49-F238E27FC236}">
                <a16:creationId xmlns:a16="http://schemas.microsoft.com/office/drawing/2014/main" id="{AE58943C-0F32-42F8-B396-A1F8CEC906B7}"/>
              </a:ext>
            </a:extLst>
          </p:cNvPr>
          <p:cNvPicPr>
            <a:picLocks noChangeAspect="1"/>
          </p:cNvPicPr>
          <p:nvPr/>
        </p:nvPicPr>
        <p:blipFill>
          <a:blip r:embed="rId9"/>
          <a:stretch>
            <a:fillRect/>
          </a:stretch>
        </p:blipFill>
        <p:spPr>
          <a:xfrm>
            <a:off x="3691123" y="5433661"/>
            <a:ext cx="4809754" cy="1200914"/>
          </a:xfrm>
          <a:prstGeom prst="rect">
            <a:avLst/>
          </a:prstGeom>
        </p:spPr>
      </p:pic>
      <p:sp>
        <p:nvSpPr>
          <p:cNvPr id="6" name="Zástupný symbol pro číslo snímku 5">
            <a:extLst>
              <a:ext uri="{FF2B5EF4-FFF2-40B4-BE49-F238E27FC236}">
                <a16:creationId xmlns:a16="http://schemas.microsoft.com/office/drawing/2014/main" id="{8991A1D9-766A-4410-B205-3BC3B0A2A167}"/>
              </a:ext>
            </a:extLst>
          </p:cNvPr>
          <p:cNvSpPr>
            <a:spLocks noGrp="1"/>
          </p:cNvSpPr>
          <p:nvPr>
            <p:ph type="sldNum" sz="quarter" idx="12"/>
          </p:nvPr>
        </p:nvSpPr>
        <p:spPr/>
        <p:txBody>
          <a:bodyPr/>
          <a:lstStyle/>
          <a:p>
            <a:fld id="{92860EB2-85D9-40DF-A6A9-558CCE481E13}" type="slidenum">
              <a:rPr lang="cs-CZ" smtClean="0"/>
              <a:t>5</a:t>
            </a:fld>
            <a:endParaRPr lang="cs-CZ"/>
          </a:p>
        </p:txBody>
      </p:sp>
    </p:spTree>
    <p:extLst>
      <p:ext uri="{BB962C8B-B14F-4D97-AF65-F5344CB8AC3E}">
        <p14:creationId xmlns:p14="http://schemas.microsoft.com/office/powerpoint/2010/main" val="1240762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57AA12A8-772A-4FE0-A843-65E307E685AA}"/>
              </a:ext>
            </a:extLst>
          </p:cNvPr>
          <p:cNvPicPr>
            <a:picLocks noChangeAspect="1"/>
          </p:cNvPicPr>
          <p:nvPr/>
        </p:nvPicPr>
        <p:blipFill>
          <a:blip r:embed="rId2"/>
          <a:stretch>
            <a:fillRect/>
          </a:stretch>
        </p:blipFill>
        <p:spPr>
          <a:xfrm>
            <a:off x="1273743" y="5419446"/>
            <a:ext cx="1144648" cy="1144648"/>
          </a:xfrm>
          <a:prstGeom prst="rect">
            <a:avLst/>
          </a:prstGeom>
        </p:spPr>
      </p:pic>
      <p:pic>
        <p:nvPicPr>
          <p:cNvPr id="16" name="Obrázek 15">
            <a:extLst>
              <a:ext uri="{FF2B5EF4-FFF2-40B4-BE49-F238E27FC236}">
                <a16:creationId xmlns:a16="http://schemas.microsoft.com/office/drawing/2014/main" id="{0890EB07-79C7-447F-90E8-78F283B24759}"/>
              </a:ext>
            </a:extLst>
          </p:cNvPr>
          <p:cNvPicPr>
            <a:picLocks noChangeAspect="1"/>
          </p:cNvPicPr>
          <p:nvPr/>
        </p:nvPicPr>
        <p:blipFill>
          <a:blip r:embed="rId3"/>
          <a:stretch>
            <a:fillRect/>
          </a:stretch>
        </p:blipFill>
        <p:spPr>
          <a:xfrm>
            <a:off x="11005621"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974452339"/>
              </p:ext>
            </p:extLst>
          </p:nvPr>
        </p:nvGraphicFramePr>
        <p:xfrm>
          <a:off x="390803" y="1033801"/>
          <a:ext cx="11410394" cy="4282440"/>
        </p:xfrm>
        <a:graphic>
          <a:graphicData uri="http://schemas.openxmlformats.org/drawingml/2006/table">
            <a:tbl>
              <a:tblPr firstRow="1" bandRow="1">
                <a:tableStyleId>{3B4B98B0-60AC-42C2-AFA5-B58CD77FA1E5}</a:tableStyleId>
              </a:tblPr>
              <a:tblGrid>
                <a:gridCol w="5491313">
                  <a:extLst>
                    <a:ext uri="{9D8B030D-6E8A-4147-A177-3AD203B41FA5}">
                      <a16:colId xmlns:a16="http://schemas.microsoft.com/office/drawing/2014/main" val="3983641993"/>
                    </a:ext>
                  </a:extLst>
                </a:gridCol>
                <a:gridCol w="5919081">
                  <a:extLst>
                    <a:ext uri="{9D8B030D-6E8A-4147-A177-3AD203B41FA5}">
                      <a16:colId xmlns:a16="http://schemas.microsoft.com/office/drawing/2014/main" val="2326915147"/>
                    </a:ext>
                  </a:extLst>
                </a:gridCol>
              </a:tblGrid>
              <a:tr h="4257143">
                <a:tc>
                  <a:txBody>
                    <a:bodyPr/>
                    <a:lstStyle/>
                    <a:p>
                      <a:pPr algn="ctr"/>
                      <a:r>
                        <a:rPr lang="cs-CZ" altLang="cs-CZ" sz="1900" b="1" u="sng" cap="small" dirty="0">
                          <a:solidFill>
                            <a:srgbClr val="000099"/>
                          </a:solidFill>
                          <a:effectLst>
                            <a:outerShdw blurRad="38100" dist="38100" dir="2700000" algn="tl">
                              <a:srgbClr val="000000">
                                <a:alpha val="43137"/>
                              </a:srgbClr>
                            </a:outerShdw>
                          </a:effectLst>
                        </a:rPr>
                        <a:t>PŘÍLOHY PROJEKTOVÉ ŽÁDOSTI</a:t>
                      </a:r>
                    </a:p>
                    <a:p>
                      <a:pPr algn="ctr"/>
                      <a:endParaRPr lang="cs-CZ" altLang="cs-CZ" sz="1900" b="1"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r>
                        <a:rPr lang="cs-CZ" sz="1300" b="1" kern="1200" dirty="0">
                          <a:solidFill>
                            <a:srgbClr val="000099"/>
                          </a:solidFill>
                          <a:effectLst/>
                          <a:latin typeface="+mn-lt"/>
                          <a:ea typeface="+mn-ea"/>
                          <a:cs typeface="+mn-cs"/>
                        </a:rPr>
                        <a:t>K projektové žádosti je třeba přiložit všechny nezbytné přílohy: </a:t>
                      </a:r>
                    </a:p>
                    <a:p>
                      <a:pPr marL="0" lvl="0" indent="0" algn="just">
                        <a:lnSpc>
                          <a:spcPct val="100000"/>
                        </a:lnSpc>
                        <a:spcBef>
                          <a:spcPts val="0"/>
                        </a:spcBef>
                        <a:spcAft>
                          <a:spcPts val="0"/>
                        </a:spcAft>
                        <a:buFont typeface="Wingdings" panose="05000000000000000000" pitchFamily="2" charset="2"/>
                        <a:buNone/>
                      </a:pPr>
                      <a:r>
                        <a:rPr lang="cs-CZ" sz="1300" b="1" u="sng" kern="1200" dirty="0">
                          <a:solidFill>
                            <a:srgbClr val="000099"/>
                          </a:solidFill>
                          <a:effectLst>
                            <a:outerShdw blurRad="38100" dist="38100" dir="2700000" algn="tl">
                              <a:srgbClr val="000000">
                                <a:alpha val="43137"/>
                              </a:srgbClr>
                            </a:outerShdw>
                          </a:effectLst>
                          <a:latin typeface="+mn-lt"/>
                          <a:ea typeface="+mn-ea"/>
                          <a:cs typeface="+mn-cs"/>
                        </a:rPr>
                        <a:t>Seznam povinných příloh:</a:t>
                      </a:r>
                      <a:endParaRPr lang="cs-CZ" sz="1800" b="1"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lvl="0" indent="-285750" algn="just">
                        <a:lnSpc>
                          <a:spcPct val="100000"/>
                        </a:lnSpc>
                        <a:spcBef>
                          <a:spcPts val="0"/>
                        </a:spcBef>
                        <a:spcAft>
                          <a:spcPts val="0"/>
                        </a:spcAft>
                        <a:buFont typeface="Arial" panose="020B0604020202020204" pitchFamily="34" charset="0"/>
                        <a:buChar char="•"/>
                      </a:pPr>
                      <a:r>
                        <a:rPr lang="cs-CZ" sz="1300" b="0" kern="1200" dirty="0">
                          <a:solidFill>
                            <a:srgbClr val="000099"/>
                          </a:solidFill>
                          <a:effectLst/>
                          <a:latin typeface="+mn-lt"/>
                          <a:ea typeface="+mn-ea"/>
                          <a:cs typeface="+mn-cs"/>
                        </a:rPr>
                        <a:t>Dohoda o spolupráci (společné projekty) </a:t>
                      </a:r>
                      <a:r>
                        <a:rPr lang="cs-CZ" sz="1300" b="0" kern="1200" cap="all" dirty="0">
                          <a:solidFill>
                            <a:srgbClr val="000099"/>
                          </a:solidFill>
                          <a:effectLst/>
                          <a:latin typeface="+mn-lt"/>
                          <a:ea typeface="+mn-ea"/>
                          <a:cs typeface="+mn-cs"/>
                        </a:rPr>
                        <a:t>nebo</a:t>
                      </a:r>
                      <a:r>
                        <a:rPr lang="cs-CZ" sz="1300" b="0" kern="1200" dirty="0">
                          <a:solidFill>
                            <a:srgbClr val="000099"/>
                          </a:solidFill>
                          <a:effectLst/>
                          <a:latin typeface="+mn-lt"/>
                          <a:ea typeface="+mn-ea"/>
                          <a:cs typeface="+mn-cs"/>
                        </a:rPr>
                        <a:t> Deklarace partnerství (samostatné projekty)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Rozpočet projektu (jednotkové náklady) ve formátu Excel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Rozpočet projektu (návrh rozpočtu – draft budget) ve formátu Excel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300" b="1" kern="1200" dirty="0">
                        <a:solidFill>
                          <a:srgbClr val="000099"/>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300" b="1" u="sng" kern="1200" dirty="0">
                          <a:solidFill>
                            <a:srgbClr val="000099"/>
                          </a:solidFill>
                          <a:effectLst>
                            <a:outerShdw blurRad="38100" dist="38100" dir="2700000" algn="tl">
                              <a:srgbClr val="000000">
                                <a:alpha val="43137"/>
                              </a:srgbClr>
                            </a:outerShdw>
                          </a:effectLst>
                          <a:latin typeface="+mn-lt"/>
                          <a:ea typeface="+mn-ea"/>
                          <a:cs typeface="+mn-cs"/>
                        </a:rPr>
                        <a:t>Přílohy předkládané českými partnery: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Doklad o vhodnosti partnera z ČR </a:t>
                      </a:r>
                      <a:r>
                        <a:rPr lang="cs-CZ" sz="1100" b="0" kern="1200" dirty="0">
                          <a:solidFill>
                            <a:srgbClr val="000099"/>
                          </a:solidFill>
                          <a:effectLst/>
                          <a:latin typeface="+mn-lt"/>
                          <a:ea typeface="+mn-ea"/>
                          <a:cs typeface="+mn-cs"/>
                        </a:rPr>
                        <a:t>(netýká se územně samosprávných celků)</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Čestné prohlášení partnera z ČR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Doklad jednatelského oprávnění partnera z ČR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300" b="1"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u="sng" kern="1200" dirty="0">
                          <a:solidFill>
                            <a:srgbClr val="000099"/>
                          </a:solidFill>
                          <a:effectLst>
                            <a:outerShdw blurRad="38100" dist="38100" dir="2700000" algn="tl">
                              <a:srgbClr val="000000">
                                <a:alpha val="43137"/>
                              </a:srgbClr>
                            </a:outerShdw>
                          </a:effectLst>
                          <a:latin typeface="+mn-lt"/>
                          <a:ea typeface="+mn-ea"/>
                          <a:cs typeface="+mn-cs"/>
                        </a:rPr>
                        <a:t>Přílohy předkládané polskými partnery: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Doklad o vhodnosti partnera z PR </a:t>
                      </a:r>
                      <a:r>
                        <a:rPr lang="cs-CZ" sz="1100" b="0" kern="1200" dirty="0">
                          <a:solidFill>
                            <a:srgbClr val="000099"/>
                          </a:solidFill>
                          <a:effectLst/>
                          <a:latin typeface="+mn-lt"/>
                          <a:ea typeface="+mn-ea"/>
                          <a:cs typeface="+mn-cs"/>
                        </a:rPr>
                        <a:t>(netýká se územně samosprávných celků)</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Čestné prohlášení partnera z PR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Prohlášení partnera z PR o souladu s Listinou základních práv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kern="1200" dirty="0">
                          <a:solidFill>
                            <a:srgbClr val="000099"/>
                          </a:solidFill>
                          <a:effectLst/>
                          <a:latin typeface="+mn-lt"/>
                          <a:ea typeface="+mn-ea"/>
                          <a:cs typeface="+mn-cs"/>
                        </a:rPr>
                        <a:t>Doklad jednatelského oprávnění partnera z PR</a:t>
                      </a:r>
                      <a:endParaRPr lang="cs-CZ" sz="1800" b="1" kern="1200" dirty="0">
                        <a:solidFill>
                          <a:schemeClr val="tx1"/>
                        </a:solidFill>
                        <a:effectLst/>
                        <a:latin typeface="+mn-lt"/>
                        <a:ea typeface="+mn-ea"/>
                        <a:cs typeface="+mn-cs"/>
                      </a:endParaRPr>
                    </a:p>
                  </a:txBody>
                  <a:tcPr/>
                </a:tc>
                <a:tc>
                  <a:txBody>
                    <a:bodyPr/>
                    <a:lstStyle/>
                    <a:p>
                      <a:pPr algn="ctr"/>
                      <a:r>
                        <a:rPr lang="cs-CZ" altLang="cs-CZ" sz="1900" b="1" u="sng" cap="small" baseline="0" dirty="0">
                          <a:solidFill>
                            <a:srgbClr val="FF6600"/>
                          </a:solidFill>
                          <a:effectLst>
                            <a:outerShdw blurRad="38100" dist="38100" dir="2700000" algn="tl">
                              <a:srgbClr val="000000">
                                <a:alpha val="43137"/>
                              </a:srgbClr>
                            </a:outerShdw>
                          </a:effectLst>
                        </a:rPr>
                        <a:t>ZAŁĄCZNIKI WNIOSKU PROJEKTOWEGO</a:t>
                      </a:r>
                    </a:p>
                    <a:p>
                      <a:pPr algn="l"/>
                      <a:endParaRPr lang="pl-PL" sz="1300" b="1" kern="1200" noProof="0" dirty="0">
                        <a:solidFill>
                          <a:srgbClr val="FF6600"/>
                        </a:solidFill>
                        <a:effectLst/>
                        <a:latin typeface="+mn-lt"/>
                        <a:ea typeface="+mn-ea"/>
                        <a:cs typeface="+mn-cs"/>
                      </a:endParaRPr>
                    </a:p>
                    <a:p>
                      <a:pPr algn="l"/>
                      <a:r>
                        <a:rPr lang="pl-PL" sz="1300" b="1" kern="1200" noProof="0" dirty="0">
                          <a:solidFill>
                            <a:srgbClr val="FF6600"/>
                          </a:solidFill>
                          <a:effectLst/>
                          <a:latin typeface="+mn-lt"/>
                          <a:ea typeface="+mn-ea"/>
                          <a:cs typeface="+mn-cs"/>
                        </a:rPr>
                        <a:t>Do wniosku należy dołączyć wszystkie niezbędne załączniki:</a:t>
                      </a:r>
                    </a:p>
                    <a:p>
                      <a:pPr algn="just"/>
                      <a:r>
                        <a:rPr lang="pl-PL" sz="1300" b="1" i="0" u="sng" kern="1200" noProof="0" dirty="0">
                          <a:solidFill>
                            <a:srgbClr val="FF6600"/>
                          </a:solidFill>
                          <a:effectLst>
                            <a:outerShdw blurRad="38100" dist="38100" dir="2700000" algn="tl">
                              <a:srgbClr val="000000">
                                <a:alpha val="43137"/>
                              </a:srgbClr>
                            </a:outerShdw>
                          </a:effectLst>
                          <a:latin typeface="+mn-lt"/>
                          <a:ea typeface="+mn-ea"/>
                          <a:cs typeface="+mn-cs"/>
                        </a:rPr>
                        <a:t>Lista obowiązkowych załączników:</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Porozumienie o współpracy (współne projekty) </a:t>
                      </a:r>
                      <a:r>
                        <a:rPr lang="pl-PL" sz="1300" b="0" kern="1200" cap="all" noProof="0" dirty="0">
                          <a:solidFill>
                            <a:srgbClr val="FF6600"/>
                          </a:solidFill>
                          <a:effectLst/>
                          <a:latin typeface="+mn-lt"/>
                          <a:ea typeface="+mn-ea"/>
                          <a:cs typeface="+mn-cs"/>
                        </a:rPr>
                        <a:t>lub</a:t>
                      </a:r>
                      <a:r>
                        <a:rPr lang="pl-PL" sz="1300" b="0" kern="1200" noProof="0" dirty="0">
                          <a:solidFill>
                            <a:srgbClr val="FF6600"/>
                          </a:solidFill>
                          <a:effectLst/>
                          <a:latin typeface="+mn-lt"/>
                          <a:ea typeface="+mn-ea"/>
                          <a:cs typeface="+mn-cs"/>
                        </a:rPr>
                        <a:t> Deklaracja partnerstwa (samodzielne projekty)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Budżet projektu (stawki jednostkowe) w formacie Excel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Budżet projektu (projekt budżetu – draft budget) w formacie Excel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1300" b="1" kern="1200" noProof="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u="none" kern="1200" noProof="0" dirty="0">
                          <a:solidFill>
                            <a:srgbClr val="FF6600"/>
                          </a:solidFill>
                          <a:effectLst>
                            <a:outerShdw blurRad="38100" dist="38100" dir="2700000" algn="tl">
                              <a:srgbClr val="000000">
                                <a:alpha val="43137"/>
                              </a:srgbClr>
                            </a:outerShdw>
                          </a:effectLst>
                          <a:latin typeface="+mn-lt"/>
                          <a:ea typeface="+mn-ea"/>
                          <a:cs typeface="+mn-cs"/>
                        </a:rPr>
                        <a:t>Załączniki składane przez partnerów czeskich: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Dokument o kwalifikowalności partnera z RCz </a:t>
                      </a:r>
                      <a:r>
                        <a:rPr lang="pl-PL" sz="1100" b="0" kern="1200" noProof="0" dirty="0">
                          <a:solidFill>
                            <a:srgbClr val="FF6600"/>
                          </a:solidFill>
                          <a:effectLst/>
                          <a:latin typeface="+mn-lt"/>
                          <a:ea typeface="+mn-ea"/>
                          <a:cs typeface="+mn-cs"/>
                        </a:rPr>
                        <a:t>(nie dotyczy jednostek samorzadu terytorialnego)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Oświadczenie partnera z RCz</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Dokument upoważniający do reprezentowania podmiotu partnera z RCz</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3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300" b="1" u="sng" kern="1200" noProof="0" dirty="0">
                          <a:solidFill>
                            <a:srgbClr val="FF6600"/>
                          </a:solidFill>
                          <a:effectLst>
                            <a:outerShdw blurRad="38100" dist="38100" dir="2700000" algn="tl">
                              <a:srgbClr val="000000">
                                <a:alpha val="43137"/>
                              </a:srgbClr>
                            </a:outerShdw>
                          </a:effectLst>
                          <a:latin typeface="+mn-lt"/>
                          <a:ea typeface="+mn-ea"/>
                          <a:cs typeface="+mn-cs"/>
                        </a:rPr>
                        <a:t>Załączniki składane przez partnerów polskich:</a:t>
                      </a:r>
                      <a:endParaRPr lang="pl-PL" sz="1300" b="1" kern="1200" noProof="0"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a:buFont typeface="Arial" panose="020B0604020202020204" pitchFamily="34" charset="0"/>
                        <a:buChar char="•"/>
                      </a:pPr>
                      <a:r>
                        <a:rPr lang="pl-PL" sz="1300" b="0" noProof="0" dirty="0">
                          <a:solidFill>
                            <a:srgbClr val="FF6600"/>
                          </a:solidFill>
                          <a:effectLst/>
                        </a:rPr>
                        <a:t>Dokument o kwalifikowalności partnera z PR </a:t>
                      </a:r>
                      <a:r>
                        <a:rPr lang="pl-PL" sz="1100" b="0" noProof="0" dirty="0">
                          <a:solidFill>
                            <a:srgbClr val="FF6600"/>
                          </a:solidFill>
                          <a:effectLst/>
                        </a:rPr>
                        <a:t>(nie dotyczy jednostek samorzadu terytorialnego)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kern="1200" noProof="0" dirty="0">
                          <a:solidFill>
                            <a:srgbClr val="FF6600"/>
                          </a:solidFill>
                          <a:effectLst/>
                          <a:latin typeface="+mn-lt"/>
                          <a:ea typeface="+mn-ea"/>
                          <a:cs typeface="+mn-cs"/>
                        </a:rPr>
                        <a:t>Oświadczenie partnera z RP</a:t>
                      </a:r>
                    </a:p>
                    <a:p>
                      <a:pPr marL="285750" indent="-285750" algn="l">
                        <a:buFont typeface="Arial" panose="020B0604020202020204" pitchFamily="34" charset="0"/>
                        <a:buChar char="•"/>
                      </a:pPr>
                      <a:r>
                        <a:rPr lang="pl-PL" sz="1300" b="0" noProof="0" dirty="0">
                          <a:solidFill>
                            <a:srgbClr val="FF6600"/>
                          </a:solidFill>
                          <a:effectLst/>
                        </a:rPr>
                        <a:t>Oświadczenie partnerów z RP dot. przestrzegania karty praw podstawowych</a:t>
                      </a:r>
                    </a:p>
                    <a:p>
                      <a:pPr marL="285750" indent="-285750" algn="l">
                        <a:buFont typeface="Arial" panose="020B0604020202020204" pitchFamily="34" charset="0"/>
                        <a:buChar char="•"/>
                      </a:pPr>
                      <a:r>
                        <a:rPr lang="pl-PL" sz="1300" b="0" noProof="0" dirty="0">
                          <a:solidFill>
                            <a:srgbClr val="FF6600"/>
                          </a:solidFill>
                          <a:effectLst/>
                        </a:rPr>
                        <a:t>Dokument upoważniający do reprezentowania podmiotu partnera z PR  </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3" name="Obrázek 12">
            <a:extLst>
              <a:ext uri="{FF2B5EF4-FFF2-40B4-BE49-F238E27FC236}">
                <a16:creationId xmlns:a16="http://schemas.microsoft.com/office/drawing/2014/main" id="{79B49EF3-A305-4536-91B4-EDE682377A35}"/>
              </a:ext>
            </a:extLst>
          </p:cNvPr>
          <p:cNvPicPr>
            <a:picLocks noChangeAspect="1"/>
          </p:cNvPicPr>
          <p:nvPr/>
        </p:nvPicPr>
        <p:blipFill>
          <a:blip r:embed="rId6"/>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EEBB46C5-BC01-448F-8654-3FAB48BF8957}"/>
              </a:ext>
            </a:extLst>
          </p:cNvPr>
          <p:cNvPicPr>
            <a:picLocks noChangeAspect="1"/>
          </p:cNvPicPr>
          <p:nvPr/>
        </p:nvPicPr>
        <p:blipFill>
          <a:blip r:embed="rId7"/>
          <a:stretch>
            <a:fillRect/>
          </a:stretch>
        </p:blipFill>
        <p:spPr>
          <a:xfrm>
            <a:off x="9901142" y="5713352"/>
            <a:ext cx="766858" cy="1144648"/>
          </a:xfrm>
          <a:prstGeom prst="rect">
            <a:avLst/>
          </a:prstGeom>
        </p:spPr>
      </p:pic>
      <p:pic>
        <p:nvPicPr>
          <p:cNvPr id="17" name="Obrázek 16" descr="Obsah obrázku text&#10;&#10;Popis byl vytvořen automaticky">
            <a:extLst>
              <a:ext uri="{FF2B5EF4-FFF2-40B4-BE49-F238E27FC236}">
                <a16:creationId xmlns:a16="http://schemas.microsoft.com/office/drawing/2014/main" id="{980682F9-71E4-4E37-9354-871DFBDF11C6}"/>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60DD2043-201F-4B59-81A5-609318F99C4F}"/>
              </a:ext>
            </a:extLst>
          </p:cNvPr>
          <p:cNvSpPr>
            <a:spLocks noGrp="1"/>
          </p:cNvSpPr>
          <p:nvPr>
            <p:ph type="sldNum" sz="quarter" idx="12"/>
          </p:nvPr>
        </p:nvSpPr>
        <p:spPr/>
        <p:txBody>
          <a:bodyPr/>
          <a:lstStyle/>
          <a:p>
            <a:fld id="{92860EB2-85D9-40DF-A6A9-558CCE481E13}" type="slidenum">
              <a:rPr lang="cs-CZ" smtClean="0"/>
              <a:t>50</a:t>
            </a:fld>
            <a:endParaRPr lang="cs-CZ"/>
          </a:p>
        </p:txBody>
      </p:sp>
    </p:spTree>
    <p:extLst>
      <p:ext uri="{BB962C8B-B14F-4D97-AF65-F5344CB8AC3E}">
        <p14:creationId xmlns:p14="http://schemas.microsoft.com/office/powerpoint/2010/main" val="1875315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80B19F6F-6451-47BD-8468-8A98A1320B38}"/>
              </a:ext>
            </a:extLst>
          </p:cNvPr>
          <p:cNvPicPr>
            <a:picLocks noChangeAspect="1"/>
          </p:cNvPicPr>
          <p:nvPr/>
        </p:nvPicPr>
        <p:blipFill>
          <a:blip r:embed="rId2"/>
          <a:stretch>
            <a:fillRect/>
          </a:stretch>
        </p:blipFill>
        <p:spPr>
          <a:xfrm>
            <a:off x="-5586" y="6212090"/>
            <a:ext cx="684931" cy="684931"/>
          </a:xfrm>
          <a:prstGeom prst="rect">
            <a:avLst/>
          </a:prstGeom>
        </p:spPr>
      </p:pic>
      <p:pic>
        <p:nvPicPr>
          <p:cNvPr id="14" name="Obrázek 13">
            <a:extLst>
              <a:ext uri="{FF2B5EF4-FFF2-40B4-BE49-F238E27FC236}">
                <a16:creationId xmlns:a16="http://schemas.microsoft.com/office/drawing/2014/main" id="{BCBF4968-ACDB-4009-8FFC-8D0876DF696E}"/>
              </a:ext>
            </a:extLst>
          </p:cNvPr>
          <p:cNvPicPr>
            <a:picLocks noChangeAspect="1"/>
          </p:cNvPicPr>
          <p:nvPr/>
        </p:nvPicPr>
        <p:blipFill>
          <a:blip r:embed="rId3"/>
          <a:stretch>
            <a:fillRect/>
          </a:stretch>
        </p:blipFill>
        <p:spPr>
          <a:xfrm>
            <a:off x="752759" y="6149360"/>
            <a:ext cx="596973" cy="596973"/>
          </a:xfrm>
          <a:prstGeom prst="rect">
            <a:avLst/>
          </a:prstGeom>
        </p:spPr>
      </p:pic>
      <p:pic>
        <p:nvPicPr>
          <p:cNvPr id="15" name="Obrázek 14">
            <a:extLst>
              <a:ext uri="{FF2B5EF4-FFF2-40B4-BE49-F238E27FC236}">
                <a16:creationId xmlns:a16="http://schemas.microsoft.com/office/drawing/2014/main" id="{0E810618-B476-4226-8DB7-688F95CAB6DC}"/>
              </a:ext>
            </a:extLst>
          </p:cNvPr>
          <p:cNvPicPr>
            <a:picLocks noChangeAspect="1"/>
          </p:cNvPicPr>
          <p:nvPr/>
        </p:nvPicPr>
        <p:blipFill>
          <a:blip r:embed="rId4"/>
          <a:stretch>
            <a:fillRect/>
          </a:stretch>
        </p:blipFill>
        <p:spPr>
          <a:xfrm>
            <a:off x="9891310" y="6149361"/>
            <a:ext cx="458870" cy="684931"/>
          </a:xfrm>
          <a:prstGeom prst="rect">
            <a:avLst/>
          </a:prstGeom>
        </p:spPr>
      </p:pic>
      <p:pic>
        <p:nvPicPr>
          <p:cNvPr id="16" name="Obrázek 15">
            <a:extLst>
              <a:ext uri="{FF2B5EF4-FFF2-40B4-BE49-F238E27FC236}">
                <a16:creationId xmlns:a16="http://schemas.microsoft.com/office/drawing/2014/main" id="{BCB8B6AF-50C9-4922-A695-3A928B4481BA}"/>
              </a:ext>
            </a:extLst>
          </p:cNvPr>
          <p:cNvPicPr>
            <a:picLocks noChangeAspect="1"/>
          </p:cNvPicPr>
          <p:nvPr/>
        </p:nvPicPr>
        <p:blipFill>
          <a:blip r:embed="rId5"/>
          <a:stretch>
            <a:fillRect/>
          </a:stretch>
        </p:blipFill>
        <p:spPr>
          <a:xfrm>
            <a:off x="10584215" y="6097990"/>
            <a:ext cx="535550" cy="535550"/>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832696941"/>
              </p:ext>
            </p:extLst>
          </p:nvPr>
        </p:nvGraphicFramePr>
        <p:xfrm>
          <a:off x="167148" y="962110"/>
          <a:ext cx="11543071" cy="4838922"/>
        </p:xfrm>
        <a:graphic>
          <a:graphicData uri="http://schemas.openxmlformats.org/drawingml/2006/table">
            <a:tbl>
              <a:tblPr firstRow="1" bandRow="1">
                <a:tableStyleId>{3B4B98B0-60AC-42C2-AFA5-B58CD77FA1E5}</a:tableStyleId>
              </a:tblPr>
              <a:tblGrid>
                <a:gridCol w="5555164">
                  <a:extLst>
                    <a:ext uri="{9D8B030D-6E8A-4147-A177-3AD203B41FA5}">
                      <a16:colId xmlns:a16="http://schemas.microsoft.com/office/drawing/2014/main" val="3983641993"/>
                    </a:ext>
                  </a:extLst>
                </a:gridCol>
                <a:gridCol w="5987907">
                  <a:extLst>
                    <a:ext uri="{9D8B030D-6E8A-4147-A177-3AD203B41FA5}">
                      <a16:colId xmlns:a16="http://schemas.microsoft.com/office/drawing/2014/main" val="2326915147"/>
                    </a:ext>
                  </a:extLst>
                </a:gridCol>
              </a:tblGrid>
              <a:tr h="4838922">
                <a:tc>
                  <a:txBody>
                    <a:bodyPr/>
                    <a:lstStyle/>
                    <a:p>
                      <a:pPr algn="ctr"/>
                      <a:r>
                        <a:rPr lang="cs-CZ" altLang="cs-CZ" sz="1900" b="1" u="sng" cap="small" dirty="0">
                          <a:solidFill>
                            <a:srgbClr val="000099"/>
                          </a:solidFill>
                          <a:effectLst>
                            <a:outerShdw blurRad="38100" dist="38100" dir="2700000" algn="tl">
                              <a:srgbClr val="000000">
                                <a:alpha val="43137"/>
                              </a:srgbClr>
                            </a:outerShdw>
                          </a:effectLst>
                        </a:rPr>
                        <a:t>PŘÍLOHY PROJEKTOVÉ ŽÁDOSTI</a:t>
                      </a:r>
                    </a:p>
                    <a:p>
                      <a:pPr algn="ctr"/>
                      <a:endParaRPr lang="cs-CZ" altLang="cs-CZ" sz="1500" b="1" u="sng" cap="small" baseline="0" dirty="0">
                        <a:solidFill>
                          <a:srgbClr val="000099"/>
                        </a:solidFill>
                        <a:effectLst>
                          <a:outerShdw blurRad="38100" dist="38100" dir="2700000" algn="tl">
                            <a:srgbClr val="000000">
                              <a:alpha val="43137"/>
                            </a:srgbClr>
                          </a:outerShdw>
                        </a:effectLst>
                      </a:endParaRPr>
                    </a:p>
                    <a:p>
                      <a:pPr marL="0" lvl="0" indent="0" algn="just">
                        <a:lnSpc>
                          <a:spcPct val="100000"/>
                        </a:lnSpc>
                        <a:spcBef>
                          <a:spcPts val="400"/>
                        </a:spcBef>
                        <a:spcAft>
                          <a:spcPts val="400"/>
                        </a:spcAft>
                        <a:buFont typeface="Wingdings" panose="05000000000000000000" pitchFamily="2" charset="2"/>
                        <a:buNone/>
                      </a:pPr>
                      <a:r>
                        <a:rPr lang="cs-CZ" sz="1600" b="1" kern="1200" dirty="0">
                          <a:solidFill>
                            <a:srgbClr val="000099"/>
                          </a:solidFill>
                          <a:effectLst/>
                          <a:latin typeface="+mn-lt"/>
                          <a:ea typeface="+mn-ea"/>
                          <a:cs typeface="+mn-cs"/>
                        </a:rPr>
                        <a:t>K projektové žádosti je třeba přiložit všechny nezbytné přílohy: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1"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1" u="sng" kern="1200" dirty="0">
                          <a:solidFill>
                            <a:srgbClr val="000099"/>
                          </a:solidFill>
                          <a:effectLst>
                            <a:outerShdw blurRad="38100" dist="38100" dir="2700000" algn="tl">
                              <a:srgbClr val="000000">
                                <a:alpha val="43137"/>
                              </a:srgbClr>
                            </a:outerShdw>
                          </a:effectLst>
                          <a:latin typeface="+mn-lt"/>
                          <a:ea typeface="+mn-ea"/>
                          <a:cs typeface="+mn-cs"/>
                        </a:rPr>
                        <a:t>Specifické přílohy: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b="0" kern="1200" dirty="0">
                          <a:solidFill>
                            <a:srgbClr val="000099"/>
                          </a:solidFill>
                          <a:effectLst/>
                          <a:latin typeface="+mn-lt"/>
                          <a:ea typeface="+mn-ea"/>
                          <a:cs typeface="+mn-cs"/>
                        </a:rPr>
                        <a:t>Závazek žadatele zajistit využitelnost studie, strategie, plánu apod. v praxi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b="0" kern="1200" dirty="0">
                          <a:solidFill>
                            <a:srgbClr val="000099"/>
                          </a:solidFill>
                          <a:effectLst/>
                          <a:latin typeface="+mn-lt"/>
                          <a:ea typeface="+mn-ea"/>
                          <a:cs typeface="+mn-cs"/>
                        </a:rPr>
                        <a:t>Příloha pro projekty zaměřené na vzájemné setkávání</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600" b="0" kern="1200" dirty="0">
                          <a:solidFill>
                            <a:srgbClr val="000099"/>
                          </a:solidFill>
                          <a:effectLst/>
                          <a:latin typeface="+mn-lt"/>
                          <a:ea typeface="+mn-ea"/>
                          <a:cs typeface="+mn-cs"/>
                        </a:rPr>
                        <a:t>Příloha pro projekty realizované na území NATURA 2000 (týká se jen českých partnerů)</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600" b="0"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600" b="0"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600" b="1" u="sng" kern="1200" dirty="0">
                          <a:solidFill>
                            <a:srgbClr val="000099"/>
                          </a:solidFill>
                          <a:effectLst>
                            <a:outerShdw blurRad="38100" dist="38100" dir="2700000" algn="tl">
                              <a:srgbClr val="000000">
                                <a:alpha val="43137"/>
                              </a:srgbClr>
                            </a:outerShdw>
                          </a:effectLst>
                          <a:latin typeface="+mn-lt"/>
                          <a:ea typeface="+mn-ea"/>
                          <a:cs typeface="+mn-cs"/>
                        </a:rPr>
                        <a:t>Ostatní nepovinné přílohy: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600" b="0" kern="1200" dirty="0">
                          <a:solidFill>
                            <a:srgbClr val="000099"/>
                          </a:solidFill>
                          <a:effectLst/>
                          <a:latin typeface="+mn-lt"/>
                          <a:ea typeface="+mn-ea"/>
                          <a:cs typeface="+mn-cs"/>
                        </a:rPr>
                        <a:t>V případě doložení jakékoli další nepovinné přílohy, je nutné, aby takováto dodatečná příloha byla vždy uvedena v obou jazykových mutacích. </a:t>
                      </a:r>
                    </a:p>
                    <a:p>
                      <a:pPr marL="0" lvl="0" indent="0" algn="just">
                        <a:lnSpc>
                          <a:spcPct val="100000"/>
                        </a:lnSpc>
                        <a:spcBef>
                          <a:spcPts val="400"/>
                        </a:spcBef>
                        <a:spcAft>
                          <a:spcPts val="400"/>
                        </a:spcAft>
                        <a:buFont typeface="Wingdings" panose="05000000000000000000" pitchFamily="2" charset="2"/>
                        <a:buNone/>
                      </a:pPr>
                      <a:r>
                        <a:rPr lang="cs-CZ" sz="1300" b="0" dirty="0">
                          <a:solidFill>
                            <a:srgbClr val="000099"/>
                          </a:solidFill>
                          <a:effectLst/>
                        </a:rPr>
                        <a:t>  </a:t>
                      </a:r>
                    </a:p>
                  </a:txBody>
                  <a:tcPr/>
                </a:tc>
                <a:tc>
                  <a:txBody>
                    <a:bodyPr/>
                    <a:lstStyle/>
                    <a:p>
                      <a:pPr algn="ctr"/>
                      <a:r>
                        <a:rPr lang="cs-CZ" altLang="cs-CZ" sz="1900" b="1" u="sng" cap="small" baseline="0" dirty="0">
                          <a:solidFill>
                            <a:srgbClr val="FF6600"/>
                          </a:solidFill>
                          <a:effectLst>
                            <a:outerShdw blurRad="38100" dist="38100" dir="2700000" algn="tl">
                              <a:srgbClr val="000000">
                                <a:alpha val="43137"/>
                              </a:srgbClr>
                            </a:outerShdw>
                          </a:effectLst>
                        </a:rPr>
                        <a:t>ZAŁĄCZNIKI WNIOSKU PROJEKTOWEGO</a:t>
                      </a:r>
                    </a:p>
                    <a:p>
                      <a:pPr algn="l"/>
                      <a:endParaRPr lang="pl-PL" sz="1300" b="1" kern="1200" dirty="0">
                        <a:solidFill>
                          <a:srgbClr val="FF6600"/>
                        </a:solidFill>
                        <a:effectLst/>
                        <a:latin typeface="+mn-lt"/>
                        <a:ea typeface="+mn-ea"/>
                        <a:cs typeface="+mn-cs"/>
                      </a:endParaRPr>
                    </a:p>
                    <a:p>
                      <a:pPr algn="l"/>
                      <a:r>
                        <a:rPr lang="pl-PL" sz="1600" b="1" kern="1200" noProof="0" dirty="0">
                          <a:solidFill>
                            <a:srgbClr val="FF6600"/>
                          </a:solidFill>
                          <a:effectLst/>
                          <a:latin typeface="+mn-lt"/>
                          <a:ea typeface="+mn-ea"/>
                          <a:cs typeface="+mn-cs"/>
                        </a:rPr>
                        <a:t>We wniosku o dofinansowanie projektu i dołączyć wszystkie niezbędne załączniki:</a:t>
                      </a:r>
                    </a:p>
                    <a:p>
                      <a:pPr algn="l"/>
                      <a:endParaRPr lang="pl-PL" sz="1600" b="1" kern="1200" noProof="0" dirty="0">
                        <a:solidFill>
                          <a:srgbClr val="FF6600"/>
                        </a:solidFill>
                        <a:effectLst/>
                        <a:latin typeface="+mn-lt"/>
                        <a:ea typeface="+mn-ea"/>
                        <a:cs typeface="+mn-cs"/>
                      </a:endParaRPr>
                    </a:p>
                    <a:p>
                      <a:pPr algn="just"/>
                      <a:endParaRPr lang="pl-PL" sz="16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algn="just"/>
                      <a:r>
                        <a:rPr lang="pl-PL" sz="1600" b="1" u="sng" kern="1200" noProof="0" dirty="0">
                          <a:solidFill>
                            <a:srgbClr val="FF6600"/>
                          </a:solidFill>
                          <a:effectLst>
                            <a:outerShdw blurRad="38100" dist="38100" dir="2700000" algn="tl">
                              <a:srgbClr val="000000">
                                <a:alpha val="43137"/>
                              </a:srgbClr>
                            </a:outerShdw>
                          </a:effectLst>
                          <a:latin typeface="+mn-lt"/>
                          <a:ea typeface="+mn-ea"/>
                          <a:cs typeface="+mn-cs"/>
                        </a:rPr>
                        <a:t>Specjalne załączniki:</a:t>
                      </a:r>
                    </a:p>
                    <a:p>
                      <a:pPr marL="285750" indent="-285750" algn="just">
                        <a:buFont typeface="Arial" panose="020B0604020202020204" pitchFamily="34" charset="0"/>
                        <a:buChar char="•"/>
                      </a:pPr>
                      <a:r>
                        <a:rPr lang="pl-PL" sz="1600" b="0" kern="1200" noProof="0" dirty="0">
                          <a:solidFill>
                            <a:srgbClr val="FF6600"/>
                          </a:solidFill>
                          <a:effectLst/>
                          <a:latin typeface="+mn-lt"/>
                          <a:ea typeface="+mn-ea"/>
                          <a:cs typeface="+mn-cs"/>
                        </a:rPr>
                        <a:t>Zobowiązanie wnioskodawcy do zapewnienia użyteczności studiów, strategii,  planu itp. w praktyce </a:t>
                      </a:r>
                    </a:p>
                    <a:p>
                      <a:pPr marL="285750" indent="-285750" algn="just">
                        <a:buFont typeface="Arial" panose="020B0604020202020204" pitchFamily="34" charset="0"/>
                        <a:buChar char="•"/>
                      </a:pPr>
                      <a:r>
                        <a:rPr lang="pl-PL" sz="1600" b="0" kern="1200" noProof="0" dirty="0">
                          <a:solidFill>
                            <a:srgbClr val="FF6600"/>
                          </a:solidFill>
                          <a:effectLst/>
                          <a:latin typeface="+mn-lt"/>
                          <a:ea typeface="+mn-ea"/>
                          <a:cs typeface="+mn-cs"/>
                        </a:rPr>
                        <a:t>Załącznik dla projektów dotyczących wzajemnych spotkań</a:t>
                      </a:r>
                    </a:p>
                    <a:p>
                      <a:pPr marL="285750" indent="-285750" algn="just">
                        <a:buFont typeface="Arial" panose="020B0604020202020204" pitchFamily="34" charset="0"/>
                        <a:buChar char="•"/>
                      </a:pPr>
                      <a:r>
                        <a:rPr lang="pl-PL" sz="1600" b="0" kern="1200" noProof="0" dirty="0">
                          <a:solidFill>
                            <a:srgbClr val="FF6600"/>
                          </a:solidFill>
                          <a:effectLst/>
                          <a:latin typeface="+mn-lt"/>
                          <a:ea typeface="+mn-ea"/>
                          <a:cs typeface="+mn-cs"/>
                        </a:rPr>
                        <a:t>Załącznik dla projektów realizowanych na obszarze NATURA 2000 (dotyczy tylko czeskich partnerów) </a:t>
                      </a:r>
                    </a:p>
                    <a:p>
                      <a:pPr marL="285750" indent="-285750" algn="just">
                        <a:buFont typeface="Arial" panose="020B0604020202020204" pitchFamily="34" charset="0"/>
                        <a:buChar char="•"/>
                      </a:pPr>
                      <a:endParaRPr lang="pl-PL" sz="1600" b="0" kern="1200" noProof="0" dirty="0">
                        <a:solidFill>
                          <a:srgbClr val="FF6600"/>
                        </a:solidFill>
                        <a:effectLst/>
                        <a:latin typeface="+mn-lt"/>
                        <a:ea typeface="+mn-ea"/>
                        <a:cs typeface="+mn-cs"/>
                      </a:endParaRPr>
                    </a:p>
                    <a:p>
                      <a:pPr marL="0" indent="0" algn="just">
                        <a:buFont typeface="Arial" panose="020B0604020202020204" pitchFamily="34" charset="0"/>
                        <a:buNone/>
                      </a:pPr>
                      <a:r>
                        <a:rPr lang="pl-PL" sz="1600" b="1" u="sng" kern="1200" noProof="0" dirty="0">
                          <a:solidFill>
                            <a:srgbClr val="FF6600"/>
                          </a:solidFill>
                          <a:effectLst>
                            <a:outerShdw blurRad="38100" dist="38100" dir="2700000" algn="tl">
                              <a:srgbClr val="000000">
                                <a:alpha val="43137"/>
                              </a:srgbClr>
                            </a:outerShdw>
                          </a:effectLst>
                          <a:latin typeface="+mn-lt"/>
                          <a:ea typeface="+mn-ea"/>
                          <a:cs typeface="+mn-cs"/>
                        </a:rPr>
                        <a:t>Pozostałe nieobowiązkowe załączniki:</a:t>
                      </a:r>
                    </a:p>
                    <a:p>
                      <a:pPr marL="0" indent="0" algn="just">
                        <a:buFont typeface="Arial" panose="020B0604020202020204" pitchFamily="34" charset="0"/>
                        <a:buNone/>
                      </a:pPr>
                      <a:r>
                        <a:rPr lang="pl-PL" sz="1600" b="0" kern="1200" noProof="0" dirty="0">
                          <a:solidFill>
                            <a:srgbClr val="FF6600"/>
                          </a:solidFill>
                          <a:effectLst/>
                          <a:latin typeface="+mn-lt"/>
                          <a:ea typeface="+mn-ea"/>
                          <a:cs typeface="+mn-cs"/>
                        </a:rPr>
                        <a:t>W przypadku zlozenia jakiegolwiek kolejnego nieobowiązkowego załącznika do wniosku projektowego, konieczne jest, by taki dodatkowy załącznik był zawsze w obu językach.</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7" name="Obrázek 16" descr="Obsah obrázku text&#10;&#10;Popis byl vytvořen automaticky">
            <a:extLst>
              <a:ext uri="{FF2B5EF4-FFF2-40B4-BE49-F238E27FC236}">
                <a16:creationId xmlns:a16="http://schemas.microsoft.com/office/drawing/2014/main" id="{FD17299D-B50A-4AFE-B075-CE22A87A0573}"/>
              </a:ext>
            </a:extLst>
          </p:cNvPr>
          <p:cNvPicPr>
            <a:picLocks noChangeAspect="1"/>
          </p:cNvPicPr>
          <p:nvPr/>
        </p:nvPicPr>
        <p:blipFill>
          <a:blip r:embed="rId8"/>
          <a:stretch>
            <a:fillRect/>
          </a:stretch>
        </p:blipFill>
        <p:spPr>
          <a:xfrm>
            <a:off x="4095424" y="5895890"/>
            <a:ext cx="3442844" cy="859620"/>
          </a:xfrm>
          <a:prstGeom prst="rect">
            <a:avLst/>
          </a:prstGeom>
        </p:spPr>
      </p:pic>
      <p:sp>
        <p:nvSpPr>
          <p:cNvPr id="5" name="Zástupný symbol pro číslo snímku 4">
            <a:extLst>
              <a:ext uri="{FF2B5EF4-FFF2-40B4-BE49-F238E27FC236}">
                <a16:creationId xmlns:a16="http://schemas.microsoft.com/office/drawing/2014/main" id="{7EEB34BB-761C-4506-9193-EC791F5D86F3}"/>
              </a:ext>
            </a:extLst>
          </p:cNvPr>
          <p:cNvSpPr>
            <a:spLocks noGrp="1"/>
          </p:cNvSpPr>
          <p:nvPr>
            <p:ph type="sldNum" sz="quarter" idx="12"/>
          </p:nvPr>
        </p:nvSpPr>
        <p:spPr/>
        <p:txBody>
          <a:bodyPr/>
          <a:lstStyle/>
          <a:p>
            <a:fld id="{92860EB2-85D9-40DF-A6A9-558CCE481E13}" type="slidenum">
              <a:rPr lang="cs-CZ" smtClean="0"/>
              <a:t>51</a:t>
            </a:fld>
            <a:endParaRPr lang="cs-CZ"/>
          </a:p>
        </p:txBody>
      </p:sp>
    </p:spTree>
    <p:extLst>
      <p:ext uri="{BB962C8B-B14F-4D97-AF65-F5344CB8AC3E}">
        <p14:creationId xmlns:p14="http://schemas.microsoft.com/office/powerpoint/2010/main" val="3319227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F2D256C-6FD0-433D-AC12-D35F8AB45478}"/>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0CBF362F-8C50-4D7D-9598-E305A2A63424}"/>
              </a:ext>
            </a:extLst>
          </p:cNvPr>
          <p:cNvPicPr>
            <a:picLocks noChangeAspect="1"/>
          </p:cNvPicPr>
          <p:nvPr/>
        </p:nvPicPr>
        <p:blipFill>
          <a:blip r:embed="rId3"/>
          <a:stretch>
            <a:fillRect/>
          </a:stretch>
        </p:blipFill>
        <p:spPr>
          <a:xfrm>
            <a:off x="1254371" y="5336188"/>
            <a:ext cx="1144648" cy="1144648"/>
          </a:xfrm>
          <a:prstGeom prst="rect">
            <a:avLst/>
          </a:prstGeom>
        </p:spPr>
      </p:pic>
      <p:pic>
        <p:nvPicPr>
          <p:cNvPr id="15" name="Obrázek 14">
            <a:extLst>
              <a:ext uri="{FF2B5EF4-FFF2-40B4-BE49-F238E27FC236}">
                <a16:creationId xmlns:a16="http://schemas.microsoft.com/office/drawing/2014/main" id="{D0B7CEA0-74F8-44C6-9621-ADC854862B7B}"/>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FE8627E0-2B68-476A-A70B-2030A3529801}"/>
              </a:ext>
            </a:extLst>
          </p:cNvPr>
          <p:cNvPicPr>
            <a:picLocks noChangeAspect="1"/>
          </p:cNvPicPr>
          <p:nvPr/>
        </p:nvPicPr>
        <p:blipFill>
          <a:blip r:embed="rId5"/>
          <a:stretch>
            <a:fillRect/>
          </a:stretch>
        </p:blipFill>
        <p:spPr>
          <a:xfrm>
            <a:off x="11044122"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459666220"/>
              </p:ext>
            </p:extLst>
          </p:nvPr>
        </p:nvGraphicFramePr>
        <p:xfrm>
          <a:off x="390804" y="1033801"/>
          <a:ext cx="11410394" cy="4257143"/>
        </p:xfrm>
        <a:graphic>
          <a:graphicData uri="http://schemas.openxmlformats.org/drawingml/2006/table">
            <a:tbl>
              <a:tblPr firstRow="1" bandRow="1">
                <a:tableStyleId>{3B4B98B0-60AC-42C2-AFA5-B58CD77FA1E5}</a:tableStyleId>
              </a:tblPr>
              <a:tblGrid>
                <a:gridCol w="5652628">
                  <a:extLst>
                    <a:ext uri="{9D8B030D-6E8A-4147-A177-3AD203B41FA5}">
                      <a16:colId xmlns:a16="http://schemas.microsoft.com/office/drawing/2014/main" val="3983641993"/>
                    </a:ext>
                  </a:extLst>
                </a:gridCol>
                <a:gridCol w="5757766">
                  <a:extLst>
                    <a:ext uri="{9D8B030D-6E8A-4147-A177-3AD203B41FA5}">
                      <a16:colId xmlns:a16="http://schemas.microsoft.com/office/drawing/2014/main" val="2326915147"/>
                    </a:ext>
                  </a:extLst>
                </a:gridCol>
              </a:tblGrid>
              <a:tr h="4257143">
                <a:tc>
                  <a:txBody>
                    <a:bodyPr/>
                    <a:lstStyle/>
                    <a:p>
                      <a:pPr marL="0" lvl="1" indent="0" algn="ctr">
                        <a:spcBef>
                          <a:spcPts val="600"/>
                        </a:spcBef>
                        <a:spcAft>
                          <a:spcPts val="600"/>
                        </a:spcAft>
                        <a:buFont typeface="Arial" panose="020B0604020202020204" pitchFamily="34" charset="0"/>
                        <a:buNone/>
                      </a:pPr>
                      <a:r>
                        <a:rPr kumimoji="0" lang="cs-CZ" sz="1900" b="1" i="0" u="sng"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mn-lt"/>
                          <a:ea typeface="+mn-ea"/>
                          <a:cs typeface="Arial" pitchFamily="34" charset="0"/>
                        </a:rPr>
                        <a:t>Předložení žádosti</a:t>
                      </a:r>
                    </a:p>
                    <a:p>
                      <a:pPr marL="0" lvl="1" indent="0" algn="ctr">
                        <a:spcBef>
                          <a:spcPts val="600"/>
                        </a:spcBef>
                        <a:spcAft>
                          <a:spcPts val="600"/>
                        </a:spcAft>
                        <a:buFont typeface="Arial" panose="020B0604020202020204" pitchFamily="34" charset="0"/>
                        <a:buNone/>
                      </a:pPr>
                      <a:endPar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lvl="1" indent="0" algn="just">
                        <a:spcBef>
                          <a:spcPts val="600"/>
                        </a:spcBef>
                        <a:spcAft>
                          <a:spcPts val="60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Žádost bude po řádném vyplnění finalizována, následně je třeba projektovou žádost exportovat do PDF. Verzi v PDF je nutné </a:t>
                      </a:r>
                      <a:r>
                        <a:rPr kumimoji="0" lang="cs-CZ" sz="1700" b="1" i="0" u="none" strike="noStrike" kern="1200" cap="none" spc="0" normalizeH="0" baseline="0" noProof="0" dirty="0">
                          <a:ln>
                            <a:noFill/>
                          </a:ln>
                          <a:solidFill>
                            <a:srgbClr val="000099"/>
                          </a:solidFill>
                          <a:effectLst/>
                          <a:uLnTx/>
                          <a:uFillTx/>
                          <a:latin typeface="+mn-lt"/>
                          <a:ea typeface="+mn-ea"/>
                          <a:cs typeface="Arial" pitchFamily="34" charset="0"/>
                        </a:rPr>
                        <a:t>elektronicky podepsat </a:t>
                      </a: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a poté podepsanou vložit jako přílohu do systému. </a:t>
                      </a:r>
                    </a:p>
                    <a:p>
                      <a:pPr marL="0" lvl="1" indent="0" algn="just">
                        <a:spcBef>
                          <a:spcPts val="600"/>
                        </a:spcBef>
                        <a:spcAft>
                          <a:spcPts val="600"/>
                        </a:spcAft>
                        <a:buFont typeface="Arial" panose="020B0604020202020204" pitchFamily="34" charset="0"/>
                        <a:buNone/>
                      </a:pPr>
                      <a:endPar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lvl="1" indent="0" algn="just">
                        <a:spcBef>
                          <a:spcPts val="600"/>
                        </a:spcBef>
                        <a:spcAft>
                          <a:spcPts val="600"/>
                        </a:spcAft>
                        <a:buFont typeface="Arial" panose="020B0604020202020204" pitchFamily="34" charset="0"/>
                        <a:buNone/>
                      </a:pPr>
                      <a:r>
                        <a:rPr kumimoji="0" lang="cs-CZ" sz="1700" b="0" i="0" u="none" strike="noStrike" kern="1200" cap="none" spc="0" normalizeH="0" baseline="0" noProof="0" dirty="0">
                          <a:ln>
                            <a:noFill/>
                          </a:ln>
                          <a:solidFill>
                            <a:srgbClr val="000099"/>
                          </a:solidFill>
                          <a:effectLst/>
                          <a:uLnTx/>
                          <a:uFillTx/>
                          <a:latin typeface="+mn-lt"/>
                          <a:ea typeface="+mn-ea"/>
                          <a:cs typeface="Arial" pitchFamily="34" charset="0"/>
                        </a:rPr>
                        <a:t>Tím je žádost podána u Správce Fondu. Toto podání žádosti u Správce se považuje za zaevidování projektové žádosti.</a:t>
                      </a:r>
                    </a:p>
                    <a:p>
                      <a:pPr algn="l"/>
                      <a:endParaRPr lang="cs-CZ" sz="1600" baseline="0" dirty="0">
                        <a:solidFill>
                          <a:srgbClr val="000099"/>
                        </a:solidFill>
                        <a:effectLst/>
                      </a:endParaRPr>
                    </a:p>
                  </a:txBody>
                  <a:tcPr/>
                </a:tc>
                <a:tc>
                  <a:txBody>
                    <a:bodyPr/>
                    <a:lstStyle/>
                    <a:p>
                      <a:pPr marL="0" marR="0" lvl="0" indent="0" algn="ctr"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r>
                        <a:rPr kumimoji="0" lang="pl-PL" altLang="cs-CZ" sz="19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charset="0"/>
                        </a:rPr>
                        <a:t>Składanie wniosku</a:t>
                      </a:r>
                      <a:endParaRPr kumimoji="0" lang="pl-PL" sz="1900" b="1" i="0" u="sng"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600"/>
                        </a:spcBef>
                        <a:spcAft>
                          <a:spcPts val="600"/>
                        </a:spcAft>
                        <a:buClrTx/>
                        <a:buSzTx/>
                        <a:buFont typeface="Arial" panose="020B0604020202020204" pitchFamily="34" charset="0"/>
                        <a:buNone/>
                        <a:tabLst/>
                        <a:defRPr/>
                      </a:pPr>
                      <a:endPar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Wniosek zostanie po prawidłowym wypełnieniu sfinalizowany, po czym należy go wyeksportować do pliku PDF. Wersję PDF należy </a:t>
                      </a:r>
                      <a:r>
                        <a:rPr kumimoji="0" lang="pl-PL" sz="1600" b="1" i="0" u="none" strike="noStrike" kern="1200" cap="none" spc="0" normalizeH="0" baseline="0" noProof="0" dirty="0">
                          <a:ln>
                            <a:noFill/>
                          </a:ln>
                          <a:solidFill>
                            <a:srgbClr val="FF6600"/>
                          </a:solidFill>
                          <a:effectLst/>
                          <a:uLnTx/>
                          <a:uFillTx/>
                          <a:latin typeface="+mn-lt"/>
                          <a:ea typeface="+mn-ea"/>
                          <a:cs typeface="Arial" pitchFamily="34" charset="0"/>
                        </a:rPr>
                        <a:t>podpisać elektronicznie</a:t>
                      </a: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 a następnie podpisaną wgrać do systemu jako załącznik. </a:t>
                      </a: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pl-PL" sz="1600" b="0" i="0" u="none" strike="noStrike" kern="1200" cap="none" spc="0" normalizeH="0" baseline="0" noProof="0" dirty="0">
                          <a:ln>
                            <a:noFill/>
                          </a:ln>
                          <a:solidFill>
                            <a:srgbClr val="FF6600"/>
                          </a:solidFill>
                          <a:effectLst/>
                          <a:uLnTx/>
                          <a:uFillTx/>
                          <a:latin typeface="+mn-lt"/>
                          <a:ea typeface="+mn-ea"/>
                          <a:cs typeface="Arial" pitchFamily="34" charset="0"/>
                        </a:rPr>
                        <a:t>W ten sposób wniosek jest złożony u Zarządzającego Funduszem. Takie złożenie wniosku u Zarządzającego uważa się za zaewidencjonowanie wniosku projektowego.</a:t>
                      </a:r>
                    </a:p>
                    <a:p>
                      <a:pPr marL="285750" marR="0" lvl="0" indent="-285750" algn="ctr"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endParaRPr lang="cs-CZ" sz="1600" b="1" u="sng" cap="small" baseline="0" dirty="0">
                        <a:solidFill>
                          <a:srgbClr val="FF6600"/>
                        </a:solidFill>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4A9B230E-BC42-4417-9BF5-07FFD8DFCBA5}"/>
              </a:ext>
            </a:extLst>
          </p:cNvPr>
          <p:cNvSpPr>
            <a:spLocks noGrp="1"/>
          </p:cNvSpPr>
          <p:nvPr>
            <p:ph type="sldNum" sz="quarter" idx="12"/>
          </p:nvPr>
        </p:nvSpPr>
        <p:spPr/>
        <p:txBody>
          <a:bodyPr/>
          <a:lstStyle/>
          <a:p>
            <a:fld id="{92860EB2-85D9-40DF-A6A9-558CCE481E13}" type="slidenum">
              <a:rPr lang="cs-CZ" smtClean="0"/>
              <a:t>52</a:t>
            </a:fld>
            <a:endParaRPr lang="cs-CZ"/>
          </a:p>
        </p:txBody>
      </p:sp>
    </p:spTree>
    <p:extLst>
      <p:ext uri="{BB962C8B-B14F-4D97-AF65-F5344CB8AC3E}">
        <p14:creationId xmlns:p14="http://schemas.microsoft.com/office/powerpoint/2010/main" val="4157048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84663A-7805-4E1C-A582-0F11989E9B2B}"/>
              </a:ext>
            </a:extLst>
          </p:cNvPr>
          <p:cNvPicPr>
            <a:picLocks noChangeAspect="1"/>
          </p:cNvPicPr>
          <p:nvPr/>
        </p:nvPicPr>
        <p:blipFill>
          <a:blip r:embed="rId2"/>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E835A191-C162-4145-802E-D1B1DAC7D025}"/>
              </a:ext>
            </a:extLst>
          </p:cNvPr>
          <p:cNvPicPr>
            <a:picLocks noChangeAspect="1"/>
          </p:cNvPicPr>
          <p:nvPr/>
        </p:nvPicPr>
        <p:blipFill>
          <a:blip r:embed="rId3"/>
          <a:stretch>
            <a:fillRect/>
          </a:stretch>
        </p:blipFill>
        <p:spPr>
          <a:xfrm>
            <a:off x="1400265" y="5336188"/>
            <a:ext cx="1144648" cy="1144648"/>
          </a:xfrm>
          <a:prstGeom prst="rect">
            <a:avLst/>
          </a:prstGeom>
        </p:spPr>
      </p:pic>
      <p:pic>
        <p:nvPicPr>
          <p:cNvPr id="16" name="Obrázek 15">
            <a:extLst>
              <a:ext uri="{FF2B5EF4-FFF2-40B4-BE49-F238E27FC236}">
                <a16:creationId xmlns:a16="http://schemas.microsoft.com/office/drawing/2014/main" id="{F6214BF5-0E8C-442A-99E4-F5B5AB4DE918}"/>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7" name="Obrázek 16">
            <a:extLst>
              <a:ext uri="{FF2B5EF4-FFF2-40B4-BE49-F238E27FC236}">
                <a16:creationId xmlns:a16="http://schemas.microsoft.com/office/drawing/2014/main" id="{DDABA89F-558F-46D3-88F5-6D6D0D79639D}"/>
              </a:ext>
            </a:extLst>
          </p:cNvPr>
          <p:cNvPicPr>
            <a:picLocks noChangeAspect="1"/>
          </p:cNvPicPr>
          <p:nvPr/>
        </p:nvPicPr>
        <p:blipFill>
          <a:blip r:embed="rId5"/>
          <a:stretch>
            <a:fillRect/>
          </a:stretch>
        </p:blipFill>
        <p:spPr>
          <a:xfrm>
            <a:off x="10959173"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49403196"/>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endParaRPr lang="cs-CZ" altLang="cs-CZ" sz="1700" b="1" i="0" u="sng" dirty="0">
                        <a:solidFill>
                          <a:srgbClr val="000099"/>
                        </a:solidFill>
                        <a:effectLst>
                          <a:outerShdw blurRad="38100" dist="38100" dir="2700000" algn="tl">
                            <a:srgbClr val="000000">
                              <a:alpha val="43137"/>
                            </a:srgbClr>
                          </a:outerShdw>
                        </a:effectLst>
                      </a:endParaRPr>
                    </a:p>
                  </a:txBody>
                  <a:tcPr/>
                </a:tc>
                <a:tc>
                  <a:txBody>
                    <a:bodyPr/>
                    <a:lstStyle/>
                    <a:p>
                      <a:pPr algn="l"/>
                      <a:endParaRPr lang="cs-CZ" altLang="cs-CZ" sz="20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altLang="cs-CZ" sz="2200" b="1" i="0" u="none" strike="noStrike" kern="1200" cap="none" spc="0" normalizeH="0" baseline="0" noProof="0" dirty="0">
                <a:ln>
                  <a:noFill/>
                </a:ln>
                <a:solidFill>
                  <a:srgbClr val="000099"/>
                </a:solidFill>
                <a:effectLst/>
                <a:uLnTx/>
                <a:uFillTx/>
                <a:latin typeface="Arial" charset="0"/>
                <a:ea typeface="+mj-ea"/>
                <a:cs typeface="Arial" charset="0"/>
              </a:rPr>
              <a:t>Fond malých projektů 2021 - 2027</a:t>
            </a:r>
            <a:r>
              <a:rPr kumimoji="0" lang="pl-PL" sz="22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t> </a:t>
            </a:r>
            <a:r>
              <a:rPr kumimoji="0" lang="pl-PL" sz="2200" b="1" i="0" u="none" strike="noStrike" kern="1200" cap="none" spc="0" normalizeH="0" baseline="0" noProof="0" dirty="0">
                <a:ln>
                  <a:noFill/>
                </a:ln>
                <a:solidFill>
                  <a:srgbClr val="000099"/>
                </a:solidFill>
                <a:effectLst/>
                <a:uLnTx/>
                <a:uFillTx/>
                <a:latin typeface="Arial" panose="020B0604020202020204" pitchFamily="34" charset="0"/>
                <a:ea typeface="+mj-ea"/>
                <a:cs typeface="Arial" panose="020B0604020202020204" pitchFamily="34" charset="0"/>
              </a:rPr>
              <a:t>|</a:t>
            </a:r>
            <a:r>
              <a:rPr kumimoji="0" lang="pl-PL" sz="22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t> </a:t>
            </a:r>
            <a:r>
              <a:rPr kumimoji="0" lang="pl-PL" altLang="cs-CZ" sz="2200" b="1" i="0" u="none" strike="noStrike" kern="1200" cap="none" spc="0" normalizeH="0" baseline="0" noProof="0" dirty="0">
                <a:ln>
                  <a:noFill/>
                </a:ln>
                <a:solidFill>
                  <a:srgbClr val="FF6600"/>
                </a:solidFill>
                <a:effectLst/>
                <a:uLnTx/>
                <a:uFillTx/>
                <a:latin typeface="Arial" charset="0"/>
                <a:ea typeface="+mj-ea"/>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pic>
        <p:nvPicPr>
          <p:cNvPr id="2" name="Obrázek 1">
            <a:extLst>
              <a:ext uri="{FF2B5EF4-FFF2-40B4-BE49-F238E27FC236}">
                <a16:creationId xmlns:a16="http://schemas.microsoft.com/office/drawing/2014/main" id="{0A2E482D-47CE-4CA2-8D2C-0EF2E42EEF49}"/>
              </a:ext>
            </a:extLst>
          </p:cNvPr>
          <p:cNvPicPr>
            <a:picLocks noChangeAspect="1"/>
          </p:cNvPicPr>
          <p:nvPr/>
        </p:nvPicPr>
        <p:blipFill>
          <a:blip r:embed="rId9"/>
          <a:stretch>
            <a:fillRect/>
          </a:stretch>
        </p:blipFill>
        <p:spPr>
          <a:xfrm>
            <a:off x="1043407" y="1375873"/>
            <a:ext cx="4084070" cy="3619448"/>
          </a:xfrm>
          <a:prstGeom prst="rect">
            <a:avLst/>
          </a:prstGeom>
        </p:spPr>
      </p:pic>
      <p:pic>
        <p:nvPicPr>
          <p:cNvPr id="3" name="Obrázek 2">
            <a:extLst>
              <a:ext uri="{FF2B5EF4-FFF2-40B4-BE49-F238E27FC236}">
                <a16:creationId xmlns:a16="http://schemas.microsoft.com/office/drawing/2014/main" id="{1FEA659C-6556-4975-9DAB-5F4CC0B2EFFF}"/>
              </a:ext>
            </a:extLst>
          </p:cNvPr>
          <p:cNvPicPr>
            <a:picLocks noChangeAspect="1"/>
          </p:cNvPicPr>
          <p:nvPr/>
        </p:nvPicPr>
        <p:blipFill>
          <a:blip r:embed="rId10"/>
          <a:stretch>
            <a:fillRect/>
          </a:stretch>
        </p:blipFill>
        <p:spPr>
          <a:xfrm>
            <a:off x="6597353" y="1375874"/>
            <a:ext cx="4366901" cy="3641308"/>
          </a:xfrm>
          <a:prstGeom prst="rect">
            <a:avLst/>
          </a:prstGeom>
        </p:spPr>
      </p:pic>
      <p:sp>
        <p:nvSpPr>
          <p:cNvPr id="6" name="Zástupný symbol pro číslo snímku 5">
            <a:extLst>
              <a:ext uri="{FF2B5EF4-FFF2-40B4-BE49-F238E27FC236}">
                <a16:creationId xmlns:a16="http://schemas.microsoft.com/office/drawing/2014/main" id="{F62F5DA9-98EA-4354-BDDC-1749F4702673}"/>
              </a:ext>
            </a:extLst>
          </p:cNvPr>
          <p:cNvSpPr>
            <a:spLocks noGrp="1"/>
          </p:cNvSpPr>
          <p:nvPr>
            <p:ph type="sldNum" sz="quarter" idx="12"/>
          </p:nvPr>
        </p:nvSpPr>
        <p:spPr/>
        <p:txBody>
          <a:bodyPr/>
          <a:lstStyle/>
          <a:p>
            <a:fld id="{92860EB2-85D9-40DF-A6A9-558CCE481E13}" type="slidenum">
              <a:rPr lang="cs-CZ" smtClean="0"/>
              <a:t>53</a:t>
            </a:fld>
            <a:endParaRPr lang="cs-CZ"/>
          </a:p>
        </p:txBody>
      </p:sp>
    </p:spTree>
    <p:extLst>
      <p:ext uri="{BB962C8B-B14F-4D97-AF65-F5344CB8AC3E}">
        <p14:creationId xmlns:p14="http://schemas.microsoft.com/office/powerpoint/2010/main" val="2075552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E54D9BE-E3CA-46E2-BF82-11E5A33EFF43}"/>
              </a:ext>
            </a:extLst>
          </p:cNvPr>
          <p:cNvPicPr>
            <a:picLocks noChangeAspect="1"/>
          </p:cNvPicPr>
          <p:nvPr/>
        </p:nvPicPr>
        <p:blipFill>
          <a:blip r:embed="rId2"/>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58D90257-1D3F-4149-8594-F223EDC2340B}"/>
              </a:ext>
            </a:extLst>
          </p:cNvPr>
          <p:cNvPicPr>
            <a:picLocks noChangeAspect="1"/>
          </p:cNvPicPr>
          <p:nvPr/>
        </p:nvPicPr>
        <p:blipFill>
          <a:blip r:embed="rId3"/>
          <a:stretch>
            <a:fillRect/>
          </a:stretch>
        </p:blipFill>
        <p:spPr>
          <a:xfrm>
            <a:off x="1274019" y="5387191"/>
            <a:ext cx="1144648" cy="1144648"/>
          </a:xfrm>
          <a:prstGeom prst="rect">
            <a:avLst/>
          </a:prstGeom>
        </p:spPr>
      </p:pic>
      <p:pic>
        <p:nvPicPr>
          <p:cNvPr id="16" name="Obrázek 15">
            <a:extLst>
              <a:ext uri="{FF2B5EF4-FFF2-40B4-BE49-F238E27FC236}">
                <a16:creationId xmlns:a16="http://schemas.microsoft.com/office/drawing/2014/main" id="{1C3FAFAA-F690-435A-AF47-F81EAAE4CD75}"/>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7" name="Obrázek 16">
            <a:extLst>
              <a:ext uri="{FF2B5EF4-FFF2-40B4-BE49-F238E27FC236}">
                <a16:creationId xmlns:a16="http://schemas.microsoft.com/office/drawing/2014/main" id="{7C0A6B11-9E0F-452A-8DB2-9A328D1DB75B}"/>
              </a:ext>
            </a:extLst>
          </p:cNvPr>
          <p:cNvPicPr>
            <a:picLocks noChangeAspect="1"/>
          </p:cNvPicPr>
          <p:nvPr/>
        </p:nvPicPr>
        <p:blipFill>
          <a:blip r:embed="rId5"/>
          <a:stretch>
            <a:fillRect/>
          </a:stretch>
        </p:blipFill>
        <p:spPr>
          <a:xfrm>
            <a:off x="10959173" y="5387191"/>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15331484"/>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l"/>
                      <a:endParaRPr lang="cs-CZ" altLang="cs-CZ" sz="1800" b="1" u="sng" dirty="0">
                        <a:solidFill>
                          <a:srgbClr val="000099"/>
                        </a:solidFill>
                        <a:latin typeface="Arial" charset="0"/>
                        <a:cs typeface="Arial" charset="0"/>
                      </a:endParaRPr>
                    </a:p>
                    <a:p>
                      <a:pPr algn="ctr"/>
                      <a:endParaRPr lang="cs-CZ" altLang="cs-CZ" sz="1700" b="1" i="0" u="sng" dirty="0">
                        <a:solidFill>
                          <a:srgbClr val="000099"/>
                        </a:solidFill>
                        <a:effectLst>
                          <a:outerShdw blurRad="38100" dist="38100" dir="2700000" algn="tl">
                            <a:srgbClr val="000000">
                              <a:alpha val="43137"/>
                            </a:srgbClr>
                          </a:outerShdw>
                        </a:effectLst>
                      </a:endParaRPr>
                    </a:p>
                  </a:txBody>
                  <a:tcPr/>
                </a:tc>
                <a:tc>
                  <a:txBody>
                    <a:bodyPr/>
                    <a:lstStyle/>
                    <a:p>
                      <a:pPr algn="l"/>
                      <a:endParaRPr lang="cs-CZ" altLang="cs-CZ" sz="2000" b="1" u="sng" dirty="0">
                        <a:solidFill>
                          <a:srgbClr val="000099"/>
                        </a:solidFill>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8" name="Obrázek 17" descr="Obsah obrázku text&#10;&#10;Popis byl vytvořen automaticky">
            <a:extLst>
              <a:ext uri="{FF2B5EF4-FFF2-40B4-BE49-F238E27FC236}">
                <a16:creationId xmlns:a16="http://schemas.microsoft.com/office/drawing/2014/main" id="{AD83E001-6789-429C-B110-13315BC99CEE}"/>
              </a:ext>
            </a:extLst>
          </p:cNvPr>
          <p:cNvPicPr>
            <a:picLocks noChangeAspect="1"/>
          </p:cNvPicPr>
          <p:nvPr/>
        </p:nvPicPr>
        <p:blipFill>
          <a:blip r:embed="rId8"/>
          <a:stretch>
            <a:fillRect/>
          </a:stretch>
        </p:blipFill>
        <p:spPr>
          <a:xfrm>
            <a:off x="3691123" y="5433661"/>
            <a:ext cx="4809754" cy="1200914"/>
          </a:xfrm>
          <a:prstGeom prst="rect">
            <a:avLst/>
          </a:prstGeom>
        </p:spPr>
      </p:pic>
      <p:pic>
        <p:nvPicPr>
          <p:cNvPr id="3" name="Obrázek 2">
            <a:extLst>
              <a:ext uri="{FF2B5EF4-FFF2-40B4-BE49-F238E27FC236}">
                <a16:creationId xmlns:a16="http://schemas.microsoft.com/office/drawing/2014/main" id="{25100DEC-1198-4C21-8EA0-37F7F81BE7D1}"/>
              </a:ext>
            </a:extLst>
          </p:cNvPr>
          <p:cNvPicPr>
            <a:picLocks noChangeAspect="1"/>
          </p:cNvPicPr>
          <p:nvPr/>
        </p:nvPicPr>
        <p:blipFill>
          <a:blip r:embed="rId9"/>
          <a:stretch>
            <a:fillRect/>
          </a:stretch>
        </p:blipFill>
        <p:spPr>
          <a:xfrm>
            <a:off x="2298819" y="1109916"/>
            <a:ext cx="7602323" cy="4038311"/>
          </a:xfrm>
          <a:prstGeom prst="rect">
            <a:avLst/>
          </a:prstGeom>
        </p:spPr>
      </p:pic>
      <p:sp>
        <p:nvSpPr>
          <p:cNvPr id="6" name="Zástupný symbol pro číslo snímku 5">
            <a:extLst>
              <a:ext uri="{FF2B5EF4-FFF2-40B4-BE49-F238E27FC236}">
                <a16:creationId xmlns:a16="http://schemas.microsoft.com/office/drawing/2014/main" id="{FB33D2A4-75DA-4B95-956E-3E9768FD5AA5}"/>
              </a:ext>
            </a:extLst>
          </p:cNvPr>
          <p:cNvSpPr>
            <a:spLocks noGrp="1"/>
          </p:cNvSpPr>
          <p:nvPr>
            <p:ph type="sldNum" sz="quarter" idx="12"/>
          </p:nvPr>
        </p:nvSpPr>
        <p:spPr/>
        <p:txBody>
          <a:bodyPr/>
          <a:lstStyle/>
          <a:p>
            <a:fld id="{92860EB2-85D9-40DF-A6A9-558CCE481E13}" type="slidenum">
              <a:rPr lang="cs-CZ" smtClean="0"/>
              <a:t>54</a:t>
            </a:fld>
            <a:endParaRPr lang="cs-CZ"/>
          </a:p>
        </p:txBody>
      </p:sp>
    </p:spTree>
    <p:extLst>
      <p:ext uri="{BB962C8B-B14F-4D97-AF65-F5344CB8AC3E}">
        <p14:creationId xmlns:p14="http://schemas.microsoft.com/office/powerpoint/2010/main" val="4013656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029D16E6-79C2-4C25-9FF1-6236269ACF1B}"/>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B5781A20-B1D1-433B-9E42-4F529907B71A}"/>
              </a:ext>
            </a:extLst>
          </p:cNvPr>
          <p:cNvPicPr>
            <a:picLocks noChangeAspect="1"/>
          </p:cNvPicPr>
          <p:nvPr/>
        </p:nvPicPr>
        <p:blipFill>
          <a:blip r:embed="rId3"/>
          <a:stretch>
            <a:fillRect/>
          </a:stretch>
        </p:blipFill>
        <p:spPr>
          <a:xfrm>
            <a:off x="1295860" y="5361618"/>
            <a:ext cx="1144648" cy="1144648"/>
          </a:xfrm>
          <a:prstGeom prst="rect">
            <a:avLst/>
          </a:prstGeom>
        </p:spPr>
      </p:pic>
      <p:pic>
        <p:nvPicPr>
          <p:cNvPr id="15" name="Obrázek 14">
            <a:extLst>
              <a:ext uri="{FF2B5EF4-FFF2-40B4-BE49-F238E27FC236}">
                <a16:creationId xmlns:a16="http://schemas.microsoft.com/office/drawing/2014/main" id="{396518CB-2AA8-4483-B7D7-C78F66257AF1}"/>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C7CE6569-109B-493C-884B-A6B50B468086}"/>
              </a:ext>
            </a:extLst>
          </p:cNvPr>
          <p:cNvPicPr>
            <a:picLocks noChangeAspect="1"/>
          </p:cNvPicPr>
          <p:nvPr/>
        </p:nvPicPr>
        <p:blipFill>
          <a:blip r:embed="rId5"/>
          <a:stretch>
            <a:fillRect/>
          </a:stretch>
        </p:blipFill>
        <p:spPr>
          <a:xfrm>
            <a:off x="10959173" y="5374202"/>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859950751"/>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703313">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formálních náležitostí a přijatelnosti</a:t>
                      </a:r>
                    </a:p>
                    <a:p>
                      <a:pPr marL="342900" marR="0" lvl="0" indent="-342900" algn="ctr"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endParaRPr lang="cs-CZ" sz="1900" b="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cs-CZ" sz="1300" b="0" kern="1200" dirty="0">
                          <a:solidFill>
                            <a:srgbClr val="000099"/>
                          </a:solidFill>
                          <a:effectLst/>
                          <a:latin typeface="+mn-lt"/>
                          <a:ea typeface="+mn-ea"/>
                          <a:cs typeface="+mn-cs"/>
                        </a:rPr>
                        <a:t>Po předložení žádostí o podporu Správce provede Kontrolu formálních náležitostí a přijatelnosti.</a:t>
                      </a:r>
                    </a:p>
                    <a:p>
                      <a:pPr marL="285750" lvl="1" indent="-285750" algn="just">
                        <a:lnSpc>
                          <a:spcPct val="100000"/>
                        </a:lnSpc>
                        <a:spcBef>
                          <a:spcPts val="600"/>
                        </a:spcBef>
                        <a:spcAft>
                          <a:spcPts val="600"/>
                        </a:spcAft>
                        <a:buFont typeface="Wingdings" panose="05000000000000000000" pitchFamily="2" charset="2"/>
                        <a:buChar char="Ø"/>
                      </a:pPr>
                      <a:r>
                        <a:rPr kumimoji="0" lang="cs-CZ" sz="1300" b="0" i="0" u="none" strike="noStrike" kern="1200" cap="none" spc="0" normalizeH="0" baseline="0" noProof="0" dirty="0">
                          <a:ln>
                            <a:noFill/>
                          </a:ln>
                          <a:solidFill>
                            <a:srgbClr val="000099"/>
                          </a:solidFill>
                          <a:effectLst/>
                          <a:uLnTx/>
                          <a:uFillTx/>
                          <a:latin typeface="+mn-lt"/>
                          <a:ea typeface="+mn-ea"/>
                          <a:cs typeface="Arial" pitchFamily="34" charset="0"/>
                        </a:rPr>
                        <a:t>V případě neúplnosti nebo jiných nesrovnalostí v žádosti vyzve Správce žadatele k doplnění žádosti o podporu. </a:t>
                      </a:r>
                    </a:p>
                    <a:p>
                      <a:pPr marL="285750" lvl="1" indent="-285750" algn="just">
                        <a:lnSpc>
                          <a:spcPct val="100000"/>
                        </a:lnSpc>
                        <a:spcBef>
                          <a:spcPts val="600"/>
                        </a:spcBef>
                        <a:spcAft>
                          <a:spcPts val="600"/>
                        </a:spcAft>
                        <a:buFont typeface="Wingdings" panose="05000000000000000000" pitchFamily="2" charset="2"/>
                        <a:buChar char="Ø"/>
                      </a:pPr>
                      <a:r>
                        <a:rPr kumimoji="0" lang="cs-CZ" sz="1300" b="0" i="0" u="none" strike="noStrike" kern="1200" cap="none" spc="0" normalizeH="0" baseline="0" dirty="0">
                          <a:ln>
                            <a:noFill/>
                          </a:ln>
                          <a:solidFill>
                            <a:srgbClr val="000099"/>
                          </a:solidFill>
                          <a:effectLst/>
                          <a:uLnTx/>
                          <a:uFillTx/>
                          <a:latin typeface="+mn-lt"/>
                          <a:ea typeface="+mn-ea"/>
                          <a:cs typeface="Arial" pitchFamily="34" charset="0"/>
                        </a:rPr>
                        <a:t>Žádost o podporu může být vrácena k doplnění dvakrát.</a:t>
                      </a:r>
                    </a:p>
                    <a:p>
                      <a:pPr marL="285750" lvl="1" indent="-285750" algn="just">
                        <a:lnSpc>
                          <a:spcPct val="100000"/>
                        </a:lnSpc>
                        <a:spcBef>
                          <a:spcPts val="600"/>
                        </a:spcBef>
                        <a:spcAft>
                          <a:spcPts val="600"/>
                        </a:spcAft>
                        <a:buFont typeface="Wingdings" panose="05000000000000000000" pitchFamily="2" charset="2"/>
                        <a:buChar char="Ø"/>
                      </a:pPr>
                      <a:r>
                        <a:rPr kumimoji="0" lang="cs-CZ" sz="1300" b="0" i="0" u="none" strike="noStrike" kern="1200" cap="none" spc="0" normalizeH="0" baseline="0" dirty="0">
                          <a:ln>
                            <a:noFill/>
                          </a:ln>
                          <a:solidFill>
                            <a:srgbClr val="000099"/>
                          </a:solidFill>
                          <a:effectLst/>
                          <a:uLnTx/>
                          <a:uFillTx/>
                          <a:latin typeface="+mn-lt"/>
                          <a:ea typeface="+mn-ea"/>
                          <a:cs typeface="Arial" pitchFamily="34" charset="0"/>
                        </a:rPr>
                        <a:t>Žadatel má na první doplnění žádosti o podporu 10 pracovních dnů a na druhé doplnění 5 pracovních dní. V obou případech se jedná o nepřekročitelný termín, který nelze prodloužit. V případě, že žadatel nepředloží </a:t>
                      </a:r>
                      <a:r>
                        <a:rPr kumimoji="0" lang="cs-CZ" sz="1300" b="0" i="0" u="none" strike="noStrike" kern="1200" cap="none" spc="0" normalizeH="0" baseline="0" dirty="0" err="1">
                          <a:ln>
                            <a:noFill/>
                          </a:ln>
                          <a:solidFill>
                            <a:srgbClr val="000099"/>
                          </a:solidFill>
                          <a:effectLst/>
                          <a:uLnTx/>
                          <a:uFillTx/>
                          <a:latin typeface="+mn-lt"/>
                          <a:ea typeface="+mn-ea"/>
                          <a:cs typeface="Arial" pitchFamily="34" charset="0"/>
                        </a:rPr>
                        <a:t>finalizovanou</a:t>
                      </a:r>
                      <a:r>
                        <a:rPr kumimoji="0" lang="cs-CZ" sz="1300" b="0" i="0" u="none" strike="noStrike" kern="1200" cap="none" spc="0" normalizeH="0" baseline="0" dirty="0">
                          <a:ln>
                            <a:noFill/>
                          </a:ln>
                          <a:solidFill>
                            <a:srgbClr val="000099"/>
                          </a:solidFill>
                          <a:effectLst/>
                          <a:uLnTx/>
                          <a:uFillTx/>
                          <a:latin typeface="+mn-lt"/>
                          <a:ea typeface="+mn-ea"/>
                          <a:cs typeface="Arial" pitchFamily="34" charset="0"/>
                        </a:rPr>
                        <a:t> žádost, je jeho žádost vyřazena z další fáze hodnocení.</a:t>
                      </a:r>
                      <a:endParaRPr lang="cs-CZ" sz="1300" b="0" u="sng" kern="1200" dirty="0">
                        <a:solidFill>
                          <a:srgbClr val="000099"/>
                        </a:solidFill>
                        <a:effectLst/>
                        <a:latin typeface="+mn-lt"/>
                        <a:ea typeface="+mn-ea"/>
                        <a:cs typeface="+mn-cs"/>
                      </a:endParaRP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cs-CZ" sz="1300" b="0" kern="1200" dirty="0">
                          <a:solidFill>
                            <a:srgbClr val="000099"/>
                          </a:solidFill>
                          <a:effectLst/>
                          <a:latin typeface="+mn-lt"/>
                          <a:ea typeface="+mn-ea"/>
                          <a:cs typeface="+mn-cs"/>
                        </a:rPr>
                        <a:t>Žadatel má právo požádat o přezkum výsledků Kontroly formálních náležitosti a přijatelnosti v CZ-PL verzi.</a:t>
                      </a:r>
                    </a:p>
                    <a:p>
                      <a:pPr marL="285750" marR="0" lvl="0"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Ø"/>
                        <a:tabLst/>
                        <a:defRPr/>
                      </a:pPr>
                      <a:r>
                        <a:rPr lang="cs-CZ" sz="1300" b="0" kern="1200" dirty="0">
                          <a:solidFill>
                            <a:srgbClr val="000099"/>
                          </a:solidFill>
                          <a:effectLst/>
                          <a:latin typeface="+mn-lt"/>
                          <a:ea typeface="+mn-ea"/>
                          <a:cs typeface="+mn-cs"/>
                        </a:rPr>
                        <a:t>Žádost o přezkum je možné předložit v nejzazším termínu 5 pracovních dní od odeslání  příslušného oznámení. </a:t>
                      </a:r>
                      <a:endParaRPr lang="cs-CZ" sz="1300" b="0" u="sng" dirty="0">
                        <a:solidFill>
                          <a:srgbClr val="000099"/>
                        </a:solidFill>
                        <a:effectLst>
                          <a:outerShdw blurRad="38100" dist="38100" dir="2700000" algn="tl">
                            <a:srgbClr val="000000">
                              <a:alpha val="43137"/>
                            </a:srgbClr>
                          </a:outerShdw>
                        </a:effectLst>
                      </a:endParaRPr>
                    </a:p>
                  </a:txBody>
                  <a:tcPr/>
                </a:tc>
                <a:tc>
                  <a:txBody>
                    <a:bodyPr/>
                    <a:lstStyle/>
                    <a:p>
                      <a:pPr marL="0" indent="0" algn="ctr" rtl="0" eaLnBrk="1" fontAlgn="t" latinLnBrk="0" hangingPunct="1">
                        <a:spcBef>
                          <a:spcPts val="200"/>
                        </a:spcBef>
                        <a:spcAft>
                          <a:spcPts val="200"/>
                        </a:spcAft>
                      </a:pP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Kontrola wymogów formalnych i kwalifikowalności</a:t>
                      </a:r>
                    </a:p>
                    <a:p>
                      <a:pPr marL="285750" indent="-285750" algn="ctr" rtl="0" eaLnBrk="1" fontAlgn="t" latinLnBrk="0" hangingPunct="1">
                        <a:spcBef>
                          <a:spcPts val="200"/>
                        </a:spcBef>
                        <a:spcAft>
                          <a:spcPts val="200"/>
                        </a:spcAft>
                        <a:buFont typeface="Wingdings" panose="05000000000000000000" pitchFamily="2" charset="2"/>
                        <a:buChar char="Ø"/>
                      </a:pPr>
                      <a:endParaRPr lang="pl-PL" sz="1300" b="0" i="0" u="sng" strike="noStrike" kern="1200"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rtl="0" eaLnBrk="1" fontAlgn="t" latinLnBrk="0" hangingPunct="1">
                        <a:spcBef>
                          <a:spcPts val="200"/>
                        </a:spcBef>
                        <a:spcAft>
                          <a:spcPts val="200"/>
                        </a:spcAft>
                        <a:buFont typeface="Wingdings" panose="05000000000000000000" pitchFamily="2" charset="2"/>
                        <a:buChar char="Ø"/>
                      </a:pPr>
                      <a:r>
                        <a:rPr lang="pl-PL" sz="1300" b="0" kern="1200" dirty="0">
                          <a:solidFill>
                            <a:srgbClr val="FF6600"/>
                          </a:solidFill>
                          <a:effectLst/>
                          <a:latin typeface="+mn-lt"/>
                          <a:ea typeface="+mn-ea"/>
                          <a:cs typeface="+mn-cs"/>
                        </a:rPr>
                        <a:t>Po złożeniu wniosków o dofinansowanie Zarządzający przeprowadza kontrolę wymogów formalnych i kwalifikowalności.</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300" b="0" i="0" u="none" strike="noStrike" kern="1200" cap="none" spc="0" normalizeH="0" baseline="0" noProof="0" dirty="0">
                          <a:ln>
                            <a:noFill/>
                          </a:ln>
                          <a:solidFill>
                            <a:srgbClr val="FF6600"/>
                          </a:solidFill>
                          <a:effectLst/>
                          <a:uLnTx/>
                          <a:uFillTx/>
                          <a:latin typeface="+mn-lt"/>
                          <a:ea typeface="+mn-ea"/>
                          <a:cs typeface="Arial" pitchFamily="34" charset="0"/>
                        </a:rPr>
                        <a:t>W przypadku niekompletności lub innych nieprawidłowości we wniosku, Zarządzający wezwie wnioskodawcę do uzupełnienia wniosku o dofinansowanie. </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300" b="0" i="0" u="none" strike="noStrike" kern="1200" cap="none" spc="0" normalizeH="0" baseline="0" dirty="0">
                          <a:ln>
                            <a:noFill/>
                          </a:ln>
                          <a:solidFill>
                            <a:srgbClr val="FF6600"/>
                          </a:solidFill>
                          <a:effectLst/>
                          <a:uLnTx/>
                          <a:uFillTx/>
                          <a:latin typeface="+mn-lt"/>
                          <a:ea typeface="+mn-ea"/>
                          <a:cs typeface="Arial" pitchFamily="34" charset="0"/>
                        </a:rPr>
                        <a:t>Wniosek o dofinansowanie może być zwrócony do uzupełnienia dwa razy. </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300" b="0" i="0" u="none" strike="noStrike" kern="1200" cap="none" spc="0" normalizeH="0" baseline="0" dirty="0">
                          <a:ln>
                            <a:noFill/>
                          </a:ln>
                          <a:solidFill>
                            <a:srgbClr val="FF6600"/>
                          </a:solidFill>
                          <a:effectLst/>
                          <a:uLnTx/>
                          <a:uFillTx/>
                          <a:latin typeface="+mn-lt"/>
                          <a:ea typeface="+mn-ea"/>
                          <a:cs typeface="Arial" pitchFamily="34" charset="0"/>
                        </a:rPr>
                        <a:t>Wnioskodawca ma 10 dni roboczych na pierwsze uzupełnienie wniosku o dofinansowanie i 5 dni roboczych na drugie uzupełnienie wniosku. W obu przypadkach jest to termin, którego nie można przekroczyć ani przedłużyć. Jeżeli wnioskodawca nie złoży sfinalizowanego wniosku, jego wniosek zostaje wykluczony z kolejnego etapu oceny</a:t>
                      </a:r>
                      <a:endParaRPr kumimoji="0" lang="pl-PL" sz="1300" b="0" i="0" u="none" strike="noStrike" kern="1200" cap="none" spc="0" normalizeH="0" baseline="0" noProof="0" dirty="0">
                        <a:ln>
                          <a:noFill/>
                        </a:ln>
                        <a:solidFill>
                          <a:srgbClr val="FF6600"/>
                        </a:solidFill>
                        <a:effectLst/>
                        <a:uLnTx/>
                        <a:uFillTx/>
                        <a:latin typeface="+mn-lt"/>
                        <a:ea typeface="+mn-ea"/>
                        <a:cs typeface="Arial" pitchFamily="34" charset="0"/>
                      </a:endParaRPr>
                    </a:p>
                    <a:p>
                      <a:pPr marL="285750" lvl="0" indent="-285750" algn="just">
                        <a:buFont typeface="Wingdings" panose="05000000000000000000" pitchFamily="2" charset="2"/>
                        <a:buChar char="Ø"/>
                      </a:pPr>
                      <a:r>
                        <a:rPr lang="pl-PL" sz="1300" b="0" kern="1200" dirty="0">
                          <a:solidFill>
                            <a:srgbClr val="FF6600"/>
                          </a:solidFill>
                          <a:effectLst/>
                          <a:latin typeface="+mn-lt"/>
                          <a:ea typeface="+mn-ea"/>
                          <a:cs typeface="+mn-cs"/>
                        </a:rPr>
                        <a:t>Wnioskodawca ma prawo wystąpić o ponowną weryfikację wyników kontroli wymogów formalnych i kwalifikowalności w języku CZ-PL.</a:t>
                      </a:r>
                      <a:endParaRPr lang="cs-CZ" sz="1300" b="0" kern="1200" dirty="0">
                        <a:solidFill>
                          <a:srgbClr val="FF6600"/>
                        </a:solidFill>
                        <a:effectLst/>
                        <a:latin typeface="+mn-lt"/>
                        <a:ea typeface="+mn-ea"/>
                        <a:cs typeface="+mn-cs"/>
                      </a:endParaRPr>
                    </a:p>
                    <a:p>
                      <a:pPr marL="285750" indent="-285750" algn="just" rtl="0" eaLnBrk="1" fontAlgn="t" latinLnBrk="0" hangingPunct="1">
                        <a:spcBef>
                          <a:spcPts val="200"/>
                        </a:spcBef>
                        <a:spcAft>
                          <a:spcPts val="200"/>
                        </a:spcAft>
                        <a:buFont typeface="Wingdings" panose="05000000000000000000" pitchFamily="2" charset="2"/>
                        <a:buChar char="Ø"/>
                      </a:pPr>
                      <a:r>
                        <a:rPr lang="pl-PL" sz="1300" b="0" kern="1200" dirty="0">
                          <a:solidFill>
                            <a:srgbClr val="FF6600"/>
                          </a:solidFill>
                          <a:effectLst/>
                          <a:latin typeface="+mn-lt"/>
                          <a:ea typeface="+mn-ea"/>
                          <a:cs typeface="+mn-cs"/>
                        </a:rPr>
                        <a:t>Wniosek o weryfikację można złożyć w terminie nie dłuższym niż 5 dni roboczych od wysłania stosownego powiadomienia.     </a:t>
                      </a:r>
                      <a:endParaRPr lang="pl-PL" sz="1300" b="0" i="0" u="sng" strike="noStrike" dirty="0">
                        <a:solidFill>
                          <a:srgbClr val="FF6600"/>
                        </a:solidFill>
                        <a:effectLst>
                          <a:outerShdw blurRad="38100" dist="38100" dir="2700000" algn="tl">
                            <a:srgbClr val="000000">
                              <a:alpha val="43137"/>
                            </a:srgbClr>
                          </a:outerShdw>
                        </a:effectLst>
                        <a:latin typeface="Calibri  "/>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A9092AA6-14F0-4E86-89A6-108031471EAA}"/>
              </a:ext>
            </a:extLst>
          </p:cNvPr>
          <p:cNvSpPr>
            <a:spLocks noGrp="1"/>
          </p:cNvSpPr>
          <p:nvPr>
            <p:ph type="sldNum" sz="quarter" idx="12"/>
          </p:nvPr>
        </p:nvSpPr>
        <p:spPr/>
        <p:txBody>
          <a:bodyPr/>
          <a:lstStyle/>
          <a:p>
            <a:fld id="{92860EB2-85D9-40DF-A6A9-558CCE481E13}" type="slidenum">
              <a:rPr lang="cs-CZ" smtClean="0"/>
              <a:t>55</a:t>
            </a:fld>
            <a:endParaRPr lang="cs-CZ"/>
          </a:p>
        </p:txBody>
      </p:sp>
    </p:spTree>
    <p:extLst>
      <p:ext uri="{BB962C8B-B14F-4D97-AF65-F5344CB8AC3E}">
        <p14:creationId xmlns:p14="http://schemas.microsoft.com/office/powerpoint/2010/main" val="302088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00746B1-4AC5-4AE4-BA12-1002B08ABEE7}"/>
              </a:ext>
            </a:extLst>
          </p:cNvPr>
          <p:cNvPicPr>
            <a:picLocks noChangeAspect="1"/>
          </p:cNvPicPr>
          <p:nvPr/>
        </p:nvPicPr>
        <p:blipFill>
          <a:blip r:embed="rId2"/>
          <a:stretch>
            <a:fillRect/>
          </a:stretch>
        </p:blipFill>
        <p:spPr>
          <a:xfrm>
            <a:off x="0" y="5715162"/>
            <a:ext cx="1144648" cy="1144648"/>
          </a:xfrm>
          <a:prstGeom prst="rect">
            <a:avLst/>
          </a:prstGeom>
        </p:spPr>
      </p:pic>
      <p:pic>
        <p:nvPicPr>
          <p:cNvPr id="14" name="Obrázek 13">
            <a:extLst>
              <a:ext uri="{FF2B5EF4-FFF2-40B4-BE49-F238E27FC236}">
                <a16:creationId xmlns:a16="http://schemas.microsoft.com/office/drawing/2014/main" id="{11DEFC6D-AF3E-42B7-88C4-C4AC33E677DA}"/>
              </a:ext>
            </a:extLst>
          </p:cNvPr>
          <p:cNvPicPr>
            <a:picLocks noChangeAspect="1"/>
          </p:cNvPicPr>
          <p:nvPr/>
        </p:nvPicPr>
        <p:blipFill>
          <a:blip r:embed="rId3"/>
          <a:stretch>
            <a:fillRect/>
          </a:stretch>
        </p:blipFill>
        <p:spPr>
          <a:xfrm>
            <a:off x="1328880" y="5372255"/>
            <a:ext cx="1144648" cy="1144648"/>
          </a:xfrm>
          <a:prstGeom prst="rect">
            <a:avLst/>
          </a:prstGeom>
        </p:spPr>
      </p:pic>
      <p:pic>
        <p:nvPicPr>
          <p:cNvPr id="15" name="Obrázek 14">
            <a:extLst>
              <a:ext uri="{FF2B5EF4-FFF2-40B4-BE49-F238E27FC236}">
                <a16:creationId xmlns:a16="http://schemas.microsoft.com/office/drawing/2014/main" id="{57C015CE-C693-4A35-83F4-DCA70E08F303}"/>
              </a:ext>
            </a:extLst>
          </p:cNvPr>
          <p:cNvPicPr>
            <a:picLocks noChangeAspect="1"/>
          </p:cNvPicPr>
          <p:nvPr/>
        </p:nvPicPr>
        <p:blipFill>
          <a:blip r:embed="rId4"/>
          <a:stretch>
            <a:fillRect/>
          </a:stretch>
        </p:blipFill>
        <p:spPr>
          <a:xfrm>
            <a:off x="9901142" y="5713352"/>
            <a:ext cx="766858" cy="1144648"/>
          </a:xfrm>
          <a:prstGeom prst="rect">
            <a:avLst/>
          </a:prstGeom>
        </p:spPr>
      </p:pic>
      <p:pic>
        <p:nvPicPr>
          <p:cNvPr id="16" name="Obrázek 15">
            <a:extLst>
              <a:ext uri="{FF2B5EF4-FFF2-40B4-BE49-F238E27FC236}">
                <a16:creationId xmlns:a16="http://schemas.microsoft.com/office/drawing/2014/main" id="{CAC5B174-900E-4AD8-A66E-8CBB5C2ED6F8}"/>
              </a:ext>
            </a:extLst>
          </p:cNvPr>
          <p:cNvPicPr>
            <a:picLocks noChangeAspect="1"/>
          </p:cNvPicPr>
          <p:nvPr/>
        </p:nvPicPr>
        <p:blipFill>
          <a:blip r:embed="rId5"/>
          <a:stretch>
            <a:fillRect/>
          </a:stretch>
        </p:blipFill>
        <p:spPr>
          <a:xfrm>
            <a:off x="10959173" y="5349020"/>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206010266"/>
              </p:ext>
            </p:extLst>
          </p:nvPr>
        </p:nvGraphicFramePr>
        <p:xfrm>
          <a:off x="390803" y="1033801"/>
          <a:ext cx="11410394" cy="426778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67780">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Hodnocení malých projektů</a:t>
                      </a:r>
                    </a:p>
                    <a:p>
                      <a:pPr marL="285750" indent="-285750" algn="ctr">
                        <a:buFont typeface="Wingdings" panose="05000000000000000000" pitchFamily="2" charset="2"/>
                        <a:buChar char="Ø"/>
                      </a:pPr>
                      <a:endParaRPr lang="cs-CZ" altLang="cs-CZ" sz="16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rPr>
                        <a:t>Po Kontrole formálních náležitostí a přijatelnosti jsou u malých projektů hodnoceny kritéria finanční a věcné kvality a přeshraniční spolupráce a přeshraniční dopad malých projektů nezávislými regionálními experty.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cs-CZ" sz="1600" b="0" i="0" u="none" strike="noStrike" kern="1200" cap="none" spc="0" normalizeH="0" baseline="0" noProof="0" dirty="0">
                        <a:ln>
                          <a:noFill/>
                        </a:ln>
                        <a:solidFill>
                          <a:srgbClr val="000099"/>
                        </a:solidFill>
                        <a:effectLst/>
                        <a:uLnTx/>
                        <a:uFillTx/>
                        <a:latin typeface="+mn-lt"/>
                        <a:ea typeface="+mn-ea"/>
                        <a:cs typeface="Arial"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cs-CZ" sz="1600" b="0" kern="1200" dirty="0">
                          <a:solidFill>
                            <a:srgbClr val="000099"/>
                          </a:solidFill>
                          <a:effectLst/>
                          <a:latin typeface="+mn-lt"/>
                          <a:ea typeface="+mn-ea"/>
                          <a:cs typeface="+mn-cs"/>
                        </a:rPr>
                        <a:t>Minimální bodová hranice nezbytná k projednání a případného schválení malého projektu EŘV je 60 bodů. Malé projekty, které v hodnocení neobdrží tento minimální počet bodů, nebudou schváleny k financování.</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cs-CZ" sz="1600" b="0" kern="1200" dirty="0">
                        <a:solidFill>
                          <a:srgbClr val="000099"/>
                        </a:solidFill>
                        <a:effectLst/>
                        <a:latin typeface="+mn-lt"/>
                        <a:ea typeface="+mn-ea"/>
                        <a:cs typeface="+mn-cs"/>
                      </a:endParaRPr>
                    </a:p>
                    <a:p>
                      <a:pPr marL="742950" lvl="1" indent="-285750" algn="just">
                        <a:buFont typeface="Wingdings" panose="05000000000000000000" pitchFamily="2" charset="2"/>
                        <a:buChar char="§"/>
                      </a:pPr>
                      <a:r>
                        <a:rPr lang="cs-CZ" sz="1600" b="0" kern="1200" dirty="0">
                          <a:solidFill>
                            <a:srgbClr val="000099"/>
                          </a:solidFill>
                          <a:effectLst/>
                          <a:latin typeface="+mn-lt"/>
                          <a:ea typeface="+mn-ea"/>
                          <a:cs typeface="+mn-cs"/>
                        </a:rPr>
                        <a:t>malé projekty s vedoucím partnerem -  max. 100 bodů</a:t>
                      </a:r>
                    </a:p>
                    <a:p>
                      <a:pPr marL="742950" lvl="1" indent="-285750" algn="just">
                        <a:buFont typeface="Wingdings" panose="05000000000000000000" pitchFamily="2" charset="2"/>
                        <a:buChar char="§"/>
                      </a:pPr>
                      <a:r>
                        <a:rPr lang="cs-CZ" sz="1600" b="0" kern="1200" dirty="0">
                          <a:solidFill>
                            <a:srgbClr val="000099"/>
                          </a:solidFill>
                          <a:effectLst/>
                          <a:latin typeface="+mn-lt"/>
                          <a:ea typeface="+mn-ea"/>
                          <a:cs typeface="+mn-cs"/>
                        </a:rPr>
                        <a:t>samostatné malé projekty – max. 80 bodů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srgbClr val="000099"/>
                        </a:solidFill>
                        <a:effectLst/>
                        <a:uLnTx/>
                        <a:uFillTx/>
                        <a:latin typeface="+mn-lt"/>
                        <a:ea typeface="+mn-ea"/>
                        <a:cs typeface="Arial" pitchFamily="34" charset="0"/>
                      </a:endParaRPr>
                    </a:p>
                    <a:p>
                      <a:pPr algn="l"/>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Ocena małych projektów</a:t>
                      </a:r>
                    </a:p>
                    <a:p>
                      <a:pPr marL="285750" indent="-285750" algn="ctr">
                        <a:buFont typeface="Wingdings" panose="05000000000000000000" pitchFamily="2" charset="2"/>
                        <a:buChar char="Ø"/>
                      </a:pPr>
                      <a:endParaRPr lang="pl-PL" altLang="cs-CZ" sz="1600" b="0" u="sng" kern="1200" dirty="0">
                        <a:solidFill>
                          <a:srgbClr val="FF6600"/>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550" b="0" i="0" u="none" strike="noStrike" kern="1200" cap="none" spc="0" normalizeH="0" baseline="0" noProof="0" dirty="0">
                          <a:ln>
                            <a:noFill/>
                          </a:ln>
                          <a:solidFill>
                            <a:srgbClr val="FF6600"/>
                          </a:solidFill>
                          <a:effectLst/>
                          <a:uLnTx/>
                          <a:uFillTx/>
                          <a:latin typeface="+mn-lt"/>
                          <a:ea typeface="+mn-ea"/>
                          <a:cs typeface="Arial" pitchFamily="34" charset="0"/>
                        </a:rPr>
                        <a:t>Po przeprowadzeniu kontroli wymogów formalnych i kwalifikowalności oceniane są kryteria jakości finansowej i merytorycznej oraz współpraca transgraniczna i wpływ transgraniczny małych projektów ze strony  </a:t>
                      </a:r>
                      <a:r>
                        <a:rPr lang="pl-PL" sz="1550" b="0" kern="1200" dirty="0">
                          <a:solidFill>
                            <a:srgbClr val="FF6600"/>
                          </a:solidFill>
                          <a:effectLst/>
                          <a:latin typeface="+mn-lt"/>
                          <a:ea typeface="+mn-ea"/>
                          <a:cs typeface="+mn-cs"/>
                        </a:rPr>
                        <a:t>niezależnych ekspertów z zewnątrz.</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550" b="0" kern="1200" dirty="0">
                          <a:solidFill>
                            <a:srgbClr val="FF6600"/>
                          </a:solidFill>
                          <a:effectLst/>
                          <a:latin typeface="+mn-lt"/>
                          <a:ea typeface="+mn-ea"/>
                          <a:cs typeface="+mn-cs"/>
                        </a:rPr>
                        <a:t>Minimalna liczba punktów niezbędna do omówienia i ewentualnego zatwierdzenia małego projektu przez EKS wynosi </a:t>
                      </a:r>
                      <a:r>
                        <a:rPr lang="cs-CZ" sz="1550" b="0" kern="1200" dirty="0">
                          <a:solidFill>
                            <a:srgbClr val="FF6600"/>
                          </a:solidFill>
                          <a:effectLst/>
                          <a:latin typeface="+mn-lt"/>
                          <a:ea typeface="+mn-ea"/>
                          <a:cs typeface="+mn-cs"/>
                        </a:rPr>
                        <a:t>60</a:t>
                      </a:r>
                      <a:r>
                        <a:rPr lang="pl-PL" sz="1550" b="0" kern="1200" dirty="0">
                          <a:solidFill>
                            <a:srgbClr val="FF6600"/>
                          </a:solidFill>
                          <a:effectLst/>
                          <a:latin typeface="+mn-lt"/>
                          <a:ea typeface="+mn-ea"/>
                          <a:cs typeface="+mn-cs"/>
                        </a:rPr>
                        <a:t> punktów. Małe projekty, które nie otrzymają w ocenie </a:t>
                      </a:r>
                      <a:r>
                        <a:rPr lang="cs-CZ" sz="1550" b="0" kern="1200" dirty="0" err="1">
                          <a:solidFill>
                            <a:srgbClr val="FF6600"/>
                          </a:solidFill>
                          <a:effectLst/>
                          <a:latin typeface="+mn-lt"/>
                          <a:ea typeface="+mn-ea"/>
                          <a:cs typeface="+mn-cs"/>
                        </a:rPr>
                        <a:t>minimalnej</a:t>
                      </a:r>
                      <a:r>
                        <a:rPr lang="cs-CZ" sz="1550" b="0" kern="1200" dirty="0">
                          <a:solidFill>
                            <a:srgbClr val="FF6600"/>
                          </a:solidFill>
                          <a:effectLst/>
                          <a:latin typeface="+mn-lt"/>
                          <a:ea typeface="+mn-ea"/>
                          <a:cs typeface="+mn-cs"/>
                        </a:rPr>
                        <a:t> </a:t>
                      </a:r>
                      <a:r>
                        <a:rPr lang="cs-CZ" sz="1550" b="0" kern="1200" dirty="0" err="1">
                          <a:solidFill>
                            <a:srgbClr val="FF6600"/>
                          </a:solidFill>
                          <a:effectLst/>
                          <a:latin typeface="+mn-lt"/>
                          <a:ea typeface="+mn-ea"/>
                          <a:cs typeface="+mn-cs"/>
                        </a:rPr>
                        <a:t>liczby</a:t>
                      </a:r>
                      <a:r>
                        <a:rPr lang="cs-CZ" sz="1550" b="0" kern="1200" dirty="0">
                          <a:solidFill>
                            <a:srgbClr val="FF6600"/>
                          </a:solidFill>
                          <a:effectLst/>
                          <a:latin typeface="+mn-lt"/>
                          <a:ea typeface="+mn-ea"/>
                          <a:cs typeface="+mn-cs"/>
                        </a:rPr>
                        <a:t> </a:t>
                      </a:r>
                      <a:r>
                        <a:rPr lang="cs-CZ" sz="1550" b="0" kern="1200" dirty="0" err="1">
                          <a:solidFill>
                            <a:srgbClr val="FF6600"/>
                          </a:solidFill>
                          <a:effectLst/>
                          <a:latin typeface="+mn-lt"/>
                          <a:ea typeface="+mn-ea"/>
                          <a:cs typeface="+mn-cs"/>
                        </a:rPr>
                        <a:t>punktów</a:t>
                      </a:r>
                      <a:r>
                        <a:rPr lang="pl-PL" sz="1550" b="0" kern="1200" dirty="0">
                          <a:solidFill>
                            <a:srgbClr val="FF6600"/>
                          </a:solidFill>
                          <a:effectLst/>
                          <a:latin typeface="+mn-lt"/>
                          <a:ea typeface="+mn-ea"/>
                          <a:cs typeface="+mn-cs"/>
                        </a:rPr>
                        <a:t>, nie będą zatwierdzone do dofinansowania.</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550" b="0" kern="1200" dirty="0">
                        <a:solidFill>
                          <a:srgbClr val="FF6600"/>
                        </a:solidFill>
                        <a:effectLst/>
                        <a:latin typeface="+mn-lt"/>
                        <a:ea typeface="+mn-ea"/>
                        <a:cs typeface="+mn-cs"/>
                      </a:endParaRPr>
                    </a:p>
                    <a:p>
                      <a:pPr marL="742950" lvl="1" indent="-285750" algn="just">
                        <a:buFont typeface="Wingdings" panose="05000000000000000000" pitchFamily="2" charset="2"/>
                        <a:buChar char="§"/>
                      </a:pPr>
                      <a:r>
                        <a:rPr lang="pl-PL" sz="1550" b="0" kern="1200" dirty="0">
                          <a:solidFill>
                            <a:srgbClr val="FF6600"/>
                          </a:solidFill>
                          <a:effectLst/>
                          <a:latin typeface="+mn-lt"/>
                          <a:ea typeface="+mn-ea"/>
                          <a:cs typeface="+mn-cs"/>
                        </a:rPr>
                        <a:t>małe projekty z partnerem wiodącym – maks. 100 punktów</a:t>
                      </a:r>
                      <a:endParaRPr lang="cs-CZ" sz="1550" b="0" kern="1200" dirty="0">
                        <a:solidFill>
                          <a:srgbClr val="FF6600"/>
                        </a:solidFill>
                        <a:effectLst/>
                        <a:latin typeface="+mn-lt"/>
                        <a:ea typeface="+mn-ea"/>
                        <a:cs typeface="+mn-cs"/>
                      </a:endParaRPr>
                    </a:p>
                    <a:p>
                      <a:pPr marL="742950" lvl="1" indent="-285750" algn="just">
                        <a:buFont typeface="Wingdings" panose="05000000000000000000" pitchFamily="2" charset="2"/>
                        <a:buChar char="§"/>
                      </a:pPr>
                      <a:r>
                        <a:rPr lang="pl-PL" sz="1550" b="0" kern="1200" dirty="0">
                          <a:solidFill>
                            <a:srgbClr val="FF6600"/>
                          </a:solidFill>
                          <a:effectLst/>
                          <a:latin typeface="+mn-lt"/>
                          <a:ea typeface="+mn-ea"/>
                          <a:cs typeface="+mn-cs"/>
                        </a:rPr>
                        <a:t>samodzielne małe projekty – maks. 80 punktów</a:t>
                      </a:r>
                      <a:endParaRPr lang="cs-CZ" sz="1550" b="0" kern="1200" dirty="0">
                        <a:solidFill>
                          <a:srgbClr val="FF6600"/>
                        </a:solidFill>
                        <a:effectLst/>
                        <a:latin typeface="+mn-lt"/>
                        <a:ea typeface="+mn-ea"/>
                        <a:cs typeface="+mn-cs"/>
                      </a:endParaRPr>
                    </a:p>
                    <a:p>
                      <a:pPr algn="l"/>
                      <a:endParaRPr lang="cs-CZ" altLang="cs-CZ" sz="1900" b="1" u="sng"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5" name="Zástupný symbol pro číslo snímku 4">
            <a:extLst>
              <a:ext uri="{FF2B5EF4-FFF2-40B4-BE49-F238E27FC236}">
                <a16:creationId xmlns:a16="http://schemas.microsoft.com/office/drawing/2014/main" id="{AC407EEB-EBBE-42AC-A592-FE7E2E24C398}"/>
              </a:ext>
            </a:extLst>
          </p:cNvPr>
          <p:cNvSpPr>
            <a:spLocks noGrp="1"/>
          </p:cNvSpPr>
          <p:nvPr>
            <p:ph type="sldNum" sz="quarter" idx="12"/>
          </p:nvPr>
        </p:nvSpPr>
        <p:spPr/>
        <p:txBody>
          <a:bodyPr/>
          <a:lstStyle/>
          <a:p>
            <a:fld id="{92860EB2-85D9-40DF-A6A9-558CCE481E13}" type="slidenum">
              <a:rPr lang="cs-CZ" smtClean="0"/>
              <a:t>56</a:t>
            </a:fld>
            <a:endParaRPr lang="cs-CZ"/>
          </a:p>
        </p:txBody>
      </p:sp>
    </p:spTree>
    <p:extLst>
      <p:ext uri="{BB962C8B-B14F-4D97-AF65-F5344CB8AC3E}">
        <p14:creationId xmlns:p14="http://schemas.microsoft.com/office/powerpoint/2010/main" val="1899240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0" y="5824198"/>
            <a:ext cx="1035612" cy="1035612"/>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1233405" y="5683171"/>
            <a:ext cx="958292" cy="958292"/>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9901142" y="5794138"/>
            <a:ext cx="712735" cy="1063861"/>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926846" y="5652431"/>
            <a:ext cx="1019771" cy="101977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157803155"/>
              </p:ext>
            </p:extLst>
          </p:nvPr>
        </p:nvGraphicFramePr>
        <p:xfrm>
          <a:off x="354316" y="1033802"/>
          <a:ext cx="11410394" cy="457200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67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u="sng" kern="1200" cap="all" dirty="0">
                          <a:solidFill>
                            <a:srgbClr val="000099"/>
                          </a:solidFill>
                          <a:effectLst>
                            <a:outerShdw blurRad="38100" dist="38100" dir="2700000" algn="tl">
                              <a:srgbClr val="000000">
                                <a:alpha val="43137"/>
                              </a:srgbClr>
                            </a:outerShdw>
                          </a:effectLst>
                          <a:latin typeface="+mn-lt"/>
                          <a:ea typeface="+mn-ea"/>
                          <a:cs typeface="+mn-cs"/>
                        </a:rPr>
                        <a:t>Schvalování malých projektů</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800" b="1" u="sng" kern="1200" cap="all" dirty="0">
                        <a:solidFill>
                          <a:srgbClr val="000099"/>
                        </a:solidFill>
                        <a:effectLst>
                          <a:outerShdw blurRad="38100" dist="38100" dir="2700000" algn="tl">
                            <a:srgbClr val="000000">
                              <a:alpha val="43137"/>
                            </a:srgbClr>
                          </a:outerShdw>
                        </a:effectLst>
                        <a:latin typeface="+mn-lt"/>
                        <a:ea typeface="+mn-ea"/>
                        <a:cs typeface="+mn-cs"/>
                      </a:endParaRPr>
                    </a:p>
                    <a:p>
                      <a:pPr marL="285750" lvl="1" indent="-285750" algn="just">
                        <a:spcBef>
                          <a:spcPts val="600"/>
                        </a:spcBef>
                        <a:spcAft>
                          <a:spcPts val="600"/>
                        </a:spcAft>
                        <a:buFont typeface="Wingdings" panose="05000000000000000000" pitchFamily="2" charset="2"/>
                        <a:buChar char="Ø"/>
                      </a:pPr>
                      <a:r>
                        <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rPr>
                        <a:t>Ohodnocené žádosti na malé projekty jsou předloženy Euroregionálnímu řídícímu výboru.</a:t>
                      </a:r>
                    </a:p>
                    <a:p>
                      <a:pPr marL="285750" lvl="1" indent="-285750" algn="just">
                        <a:spcBef>
                          <a:spcPts val="600"/>
                        </a:spcBef>
                        <a:spcAft>
                          <a:spcPts val="600"/>
                        </a:spcAft>
                        <a:buFont typeface="Wingdings" panose="05000000000000000000" pitchFamily="2" charset="2"/>
                        <a:buChar char="Ø"/>
                      </a:pPr>
                      <a:r>
                        <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rPr>
                        <a:t>EŘV rozhoduje o schválení / neschválení malého projektu</a:t>
                      </a:r>
                    </a:p>
                    <a:p>
                      <a:pPr marL="285750" lvl="1" indent="-285750" algn="just">
                        <a:spcBef>
                          <a:spcPts val="600"/>
                        </a:spcBef>
                        <a:spcAft>
                          <a:spcPts val="600"/>
                        </a:spcAft>
                        <a:buFont typeface="Wingdings" panose="05000000000000000000" pitchFamily="2" charset="2"/>
                        <a:buChar char="Ø"/>
                      </a:pPr>
                      <a:r>
                        <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rPr>
                        <a:t>Po rozhodnutí EŘV udělit dotaci bude Správcem Konečnému uživateli navržena Smlouva o financování malého projektu z FMP. </a:t>
                      </a:r>
                    </a:p>
                    <a:p>
                      <a:pPr marL="285750" lvl="1" indent="-285750" algn="just">
                        <a:spcBef>
                          <a:spcPts val="600"/>
                        </a:spcBef>
                        <a:spcAft>
                          <a:spcPts val="600"/>
                        </a:spcAft>
                        <a:buFont typeface="Wingdings" panose="05000000000000000000" pitchFamily="2" charset="2"/>
                        <a:buChar char="Ø"/>
                      </a:pPr>
                      <a:r>
                        <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rPr>
                        <a:t>Ve Smlouvě o financování malého projektu z FMP jsou stanoveny podmínky, za jakých bude malý projekt realizován. </a:t>
                      </a:r>
                    </a:p>
                    <a:p>
                      <a:pPr algn="l"/>
                      <a:endParaRPr lang="cs-CZ" altLang="cs-CZ" sz="1800" b="1" u="sng" dirty="0">
                        <a:solidFill>
                          <a:srgbClr val="000099"/>
                        </a:solidFill>
                        <a:latin typeface="Arial" charset="0"/>
                        <a:cs typeface="Arial" charset="0"/>
                      </a:endParaRPr>
                    </a:p>
                  </a:txBody>
                  <a:tcPr/>
                </a:tc>
                <a:tc>
                  <a:txBody>
                    <a:bodyPr/>
                    <a:lstStyle/>
                    <a:p>
                      <a:pPr algn="l"/>
                      <a:r>
                        <a:rPr lang="pl-PL" sz="1800" b="1" u="sng" kern="1200" dirty="0">
                          <a:solidFill>
                            <a:srgbClr val="FF6600"/>
                          </a:solidFill>
                          <a:effectLst>
                            <a:outerShdw blurRad="38100" dist="38100" dir="2700000" algn="tl">
                              <a:srgbClr val="000000">
                                <a:alpha val="43137"/>
                              </a:srgbClr>
                            </a:outerShdw>
                          </a:effectLst>
                          <a:latin typeface="+mn-lt"/>
                          <a:ea typeface="+mn-ea"/>
                          <a:cs typeface="+mn-cs"/>
                        </a:rPr>
                        <a:t>ZATWIERDZANIE MAŁYCH PROJEKTÓW</a:t>
                      </a:r>
                    </a:p>
                    <a:p>
                      <a:pPr algn="l"/>
                      <a:endParaRPr lang="pl-PL" altLang="cs-CZ" sz="1800" b="1" u="sng" kern="1200" dirty="0">
                        <a:solidFill>
                          <a:srgbClr val="FF6600"/>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rPr>
                        <a:t>Ocenione wnioski o dofinansowanie małych projektów są składane Euroregionalnemu Komitetowi Sterującemu.</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rPr>
                        <a:t>EKS decyduje o zatwierdzeniu / niezatwierdzeniu małego projektu</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rPr>
                        <a:t>Po decyzji EKS o przyznaniu dofinansowania, Zarządzający zaproponuje beneficjentowi małego projektu umowę o dofinansowanie małego projektu z FMP.</a:t>
                      </a:r>
                    </a:p>
                    <a:p>
                      <a:pPr marL="285750" marR="0" lvl="0" indent="-285750" algn="just"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pl-PL" sz="1800" b="0" i="0" u="none" strike="noStrike" kern="1200" cap="none" spc="0" normalizeH="0" baseline="0" noProof="0" dirty="0">
                          <a:ln>
                            <a:noFill/>
                          </a:ln>
                          <a:solidFill>
                            <a:srgbClr val="FF6600"/>
                          </a:solidFill>
                          <a:effectLst/>
                          <a:uLnTx/>
                          <a:uFillTx/>
                          <a:latin typeface="+mn-lt"/>
                          <a:ea typeface="+mn-ea"/>
                          <a:cs typeface="Arial" pitchFamily="34" charset="0"/>
                        </a:rPr>
                        <a:t>Umowa o finansowaniu małego projektu z FMP określa warunki, na jakich mały projekt będzie realizowany.</a:t>
                      </a:r>
                    </a:p>
                    <a:p>
                      <a:pPr algn="l"/>
                      <a:endParaRPr lang="cs-CZ" altLang="cs-CZ" sz="20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737509" y="5605802"/>
            <a:ext cx="4809754" cy="1200914"/>
          </a:xfrm>
          <a:prstGeom prst="rect">
            <a:avLst/>
          </a:prstGeom>
        </p:spPr>
      </p:pic>
      <p:sp>
        <p:nvSpPr>
          <p:cNvPr id="5" name="Zástupný symbol pro číslo snímku 4">
            <a:extLst>
              <a:ext uri="{FF2B5EF4-FFF2-40B4-BE49-F238E27FC236}">
                <a16:creationId xmlns:a16="http://schemas.microsoft.com/office/drawing/2014/main" id="{FEA09526-1681-45E1-9024-D01A706AFAE9}"/>
              </a:ext>
            </a:extLst>
          </p:cNvPr>
          <p:cNvSpPr>
            <a:spLocks noGrp="1"/>
          </p:cNvSpPr>
          <p:nvPr>
            <p:ph type="sldNum" sz="quarter" idx="12"/>
          </p:nvPr>
        </p:nvSpPr>
        <p:spPr/>
        <p:txBody>
          <a:bodyPr/>
          <a:lstStyle/>
          <a:p>
            <a:fld id="{92860EB2-85D9-40DF-A6A9-558CCE481E13}" type="slidenum">
              <a:rPr lang="cs-CZ" smtClean="0"/>
              <a:t>57</a:t>
            </a:fld>
            <a:endParaRPr lang="cs-CZ"/>
          </a:p>
        </p:txBody>
      </p:sp>
    </p:spTree>
    <p:extLst>
      <p:ext uri="{BB962C8B-B14F-4D97-AF65-F5344CB8AC3E}">
        <p14:creationId xmlns:p14="http://schemas.microsoft.com/office/powerpoint/2010/main" val="3883733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222446" y="6123962"/>
            <a:ext cx="735847" cy="735847"/>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1081479" y="6110575"/>
            <a:ext cx="742992" cy="742992"/>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10073383" y="6153959"/>
            <a:ext cx="471672" cy="704039"/>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801263" y="6110575"/>
            <a:ext cx="731743" cy="731743"/>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0503627"/>
              </p:ext>
            </p:extLst>
          </p:nvPr>
        </p:nvGraphicFramePr>
        <p:xfrm>
          <a:off x="401652" y="1033802"/>
          <a:ext cx="11363058" cy="4846320"/>
        </p:xfrm>
        <a:graphic>
          <a:graphicData uri="http://schemas.openxmlformats.org/drawingml/2006/table">
            <a:tbl>
              <a:tblPr firstRow="1" bandRow="1">
                <a:tableStyleId>{3B4B98B0-60AC-42C2-AFA5-B58CD77FA1E5}</a:tableStyleId>
              </a:tblPr>
              <a:tblGrid>
                <a:gridCol w="5666826">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314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800" b="1" u="sng" kern="1200" cap="all"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u="sng" kern="1200" cap="all" dirty="0">
                          <a:solidFill>
                            <a:srgbClr val="000099"/>
                          </a:solidFill>
                          <a:effectLst>
                            <a:outerShdw blurRad="38100" dist="38100" dir="2700000" algn="tl">
                              <a:srgbClr val="000000">
                                <a:alpha val="43137"/>
                              </a:srgbClr>
                            </a:outerShdw>
                          </a:effectLst>
                          <a:latin typeface="+mn-lt"/>
                          <a:ea typeface="+mn-ea"/>
                          <a:cs typeface="+mn-cs"/>
                        </a:rPr>
                        <a:t>Smlouva o financování</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99"/>
                        </a:solidFill>
                        <a:effectLst/>
                        <a:uLnTx/>
                        <a:uFillTx/>
                        <a:latin typeface="+mn-lt"/>
                        <a:ea typeface="+mn-ea"/>
                        <a:cs typeface="Arial" pitchFamily="34" charset="0"/>
                      </a:endParaRPr>
                    </a:p>
                    <a:p>
                      <a:pPr algn="just"/>
                      <a:r>
                        <a:rPr lang="cs-CZ" sz="1600" b="0" kern="1200" dirty="0">
                          <a:solidFill>
                            <a:srgbClr val="000099"/>
                          </a:solidFill>
                          <a:effectLst/>
                          <a:latin typeface="+mn-lt"/>
                          <a:ea typeface="+mn-ea"/>
                          <a:cs typeface="+mn-cs"/>
                        </a:rPr>
                        <a:t>Po rozhodnutí EŘV o schválení malého projektu k financování a po kladném vyjádření žadatele o přijetí částky dotace a stanovených podmínek EŘV bude Správcem Konečnému uživateli navržena Smlouva o financování malého projektu z FMP. </a:t>
                      </a:r>
                    </a:p>
                    <a:p>
                      <a:pPr algn="just"/>
                      <a:endParaRPr lang="cs-CZ" sz="1600" b="0" kern="1200" dirty="0">
                        <a:solidFill>
                          <a:srgbClr val="000099"/>
                        </a:solidFill>
                        <a:effectLst/>
                        <a:latin typeface="+mn-lt"/>
                        <a:ea typeface="+mn-ea"/>
                        <a:cs typeface="+mn-cs"/>
                      </a:endParaRPr>
                    </a:p>
                    <a:p>
                      <a:pPr algn="just"/>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Před přípravou Smlouvy o financování doloží konečný uživatel ve stanoveném termínu a stanoveným způsobem tyto podklady:</a:t>
                      </a:r>
                    </a:p>
                    <a:p>
                      <a:pPr marL="285750" lvl="0" indent="-285750" algn="just">
                        <a:buFont typeface="Arial" panose="020B0604020202020204" pitchFamily="34" charset="0"/>
                        <a:buChar char="•"/>
                      </a:pPr>
                      <a:r>
                        <a:rPr lang="cs-CZ" sz="1600" b="0" kern="1200" dirty="0">
                          <a:solidFill>
                            <a:srgbClr val="000099"/>
                          </a:solidFill>
                          <a:effectLst/>
                          <a:latin typeface="+mn-lt"/>
                          <a:ea typeface="+mn-ea"/>
                          <a:cs typeface="+mn-cs"/>
                        </a:rPr>
                        <a:t>vyplněný formulář Identifikace bankovního účtu</a:t>
                      </a:r>
                    </a:p>
                    <a:p>
                      <a:pPr marL="285750" lvl="0" indent="-285750" algn="just">
                        <a:buFont typeface="Arial" panose="020B0604020202020204" pitchFamily="34" charset="0"/>
                        <a:buChar char="•"/>
                      </a:pPr>
                      <a:r>
                        <a:rPr lang="cs-CZ" sz="1600" b="0" kern="1200" dirty="0">
                          <a:solidFill>
                            <a:srgbClr val="000099"/>
                          </a:solidFill>
                          <a:effectLst/>
                          <a:latin typeface="+mn-lt"/>
                          <a:ea typeface="+mn-ea"/>
                          <a:cs typeface="+mn-cs"/>
                        </a:rPr>
                        <a:t>aktualizovaný formulář Rozpočet projektu (týká se projektů, u kterých došlo rozhodnutím EŘV ke snížení rozpočtu)</a:t>
                      </a:r>
                    </a:p>
                    <a:p>
                      <a:pPr marL="285750" lvl="0" indent="-285750" algn="just">
                        <a:buFont typeface="Arial" panose="020B0604020202020204" pitchFamily="34" charset="0"/>
                        <a:buChar char="•"/>
                      </a:pPr>
                      <a:r>
                        <a:rPr lang="cs-CZ" sz="1600" b="0" kern="1200" dirty="0">
                          <a:solidFill>
                            <a:srgbClr val="000099"/>
                          </a:solidFill>
                          <a:effectLst/>
                          <a:latin typeface="+mn-lt"/>
                          <a:ea typeface="+mn-ea"/>
                          <a:cs typeface="+mn-cs"/>
                        </a:rPr>
                        <a:t>provedení aktualizace částek v záložce Přehled financování v projektové žádosti (týká se projektů, u kterých došlo rozhodnutím EŘV ke snížení rozpočtu)</a:t>
                      </a:r>
                    </a:p>
                    <a:p>
                      <a:pPr algn="just"/>
                      <a:endParaRPr lang="cs-CZ" sz="1600" b="0" kern="1200" dirty="0">
                        <a:solidFill>
                          <a:srgbClr val="000099"/>
                        </a:solidFill>
                        <a:effectLst/>
                        <a:latin typeface="+mn-lt"/>
                        <a:ea typeface="+mn-ea"/>
                        <a:cs typeface="+mn-cs"/>
                      </a:endParaRPr>
                    </a:p>
                    <a:p>
                      <a:pPr algn="l"/>
                      <a:endParaRPr lang="cs-CZ" altLang="cs-CZ" sz="1800" b="1" u="sng" dirty="0">
                        <a:solidFill>
                          <a:srgbClr val="000099"/>
                        </a:solidFill>
                        <a:latin typeface="Arial" charset="0"/>
                        <a:cs typeface="Arial" charset="0"/>
                      </a:endParaRPr>
                    </a:p>
                  </a:txBody>
                  <a:tcPr/>
                </a:tc>
                <a:tc>
                  <a:txBody>
                    <a:bodyPr/>
                    <a:lstStyle/>
                    <a:p>
                      <a:pPr algn="ctr"/>
                      <a:endParaRPr lang="pl-PL" altLang="cs-CZ" sz="1800" b="1" u="sng" kern="1200" dirty="0">
                        <a:solidFill>
                          <a:srgbClr val="FF6600"/>
                        </a:solidFill>
                        <a:effectLst>
                          <a:outerShdw blurRad="38100" dist="38100" dir="2700000" algn="tl">
                            <a:srgbClr val="000000">
                              <a:alpha val="43137"/>
                            </a:srgbClr>
                          </a:outerShdw>
                        </a:effectLst>
                        <a:latin typeface="+mn-lt"/>
                        <a:ea typeface="+mn-ea"/>
                        <a:cs typeface="+mn-cs"/>
                      </a:endParaRPr>
                    </a:p>
                    <a:p>
                      <a:pPr algn="ctr"/>
                      <a:r>
                        <a:rPr lang="pl-PL" altLang="cs-CZ" sz="1800" b="1" u="sng" kern="1200" dirty="0">
                          <a:solidFill>
                            <a:srgbClr val="FF6600"/>
                          </a:solidFill>
                          <a:effectLst>
                            <a:outerShdw blurRad="38100" dist="38100" dir="2700000" algn="tl">
                              <a:srgbClr val="000000">
                                <a:alpha val="43137"/>
                              </a:srgbClr>
                            </a:outerShdw>
                          </a:effectLst>
                          <a:latin typeface="+mn-lt"/>
                          <a:ea typeface="+mn-ea"/>
                          <a:cs typeface="+mn-cs"/>
                        </a:rPr>
                        <a:t>UMOWA O DOFINANSOWANIE </a:t>
                      </a:r>
                    </a:p>
                    <a:p>
                      <a:pPr algn="just"/>
                      <a:endParaRPr lang="pl-PL" sz="1600" b="0" kern="1200" dirty="0">
                        <a:solidFill>
                          <a:srgbClr val="FF6600"/>
                        </a:solidFill>
                        <a:effectLst/>
                        <a:latin typeface="+mn-lt"/>
                        <a:ea typeface="+mn-ea"/>
                        <a:cs typeface="+mn-cs"/>
                      </a:endParaRPr>
                    </a:p>
                    <a:p>
                      <a:pPr algn="just"/>
                      <a:r>
                        <a:rPr lang="pl-PL" sz="1600" b="0" kern="1200" dirty="0">
                          <a:solidFill>
                            <a:srgbClr val="FF6600"/>
                          </a:solidFill>
                          <a:effectLst/>
                          <a:latin typeface="+mn-lt"/>
                          <a:ea typeface="+mn-ea"/>
                          <a:cs typeface="+mn-cs"/>
                        </a:rPr>
                        <a:t>Po decyzji EKS o zatwierdzeniu małego projektu do dofinansowania i po pozytywnym oświadczeniu wnioskodawcy o akceptacji kwoty dotacji i warunków określonych przez EKS, Zarządzający zaproponuje beneficjentowi małego projektu umowę o </a:t>
                      </a:r>
                      <a:r>
                        <a:rPr lang="cs-CZ" sz="1600" b="0" kern="1200" dirty="0" err="1">
                          <a:solidFill>
                            <a:srgbClr val="FF6600"/>
                          </a:solidFill>
                          <a:effectLst/>
                          <a:latin typeface="+mn-lt"/>
                          <a:ea typeface="+mn-ea"/>
                          <a:cs typeface="+mn-cs"/>
                        </a:rPr>
                        <a:t>dofinansowanie</a:t>
                      </a:r>
                      <a:r>
                        <a:rPr lang="cs-CZ" sz="1600" b="0" kern="1200" dirty="0">
                          <a:solidFill>
                            <a:srgbClr val="FF6600"/>
                          </a:solidFill>
                          <a:effectLst/>
                          <a:latin typeface="+mn-lt"/>
                          <a:ea typeface="+mn-ea"/>
                          <a:cs typeface="+mn-cs"/>
                        </a:rPr>
                        <a:t> </a:t>
                      </a:r>
                      <a:r>
                        <a:rPr lang="pl-PL" sz="1600" b="0" kern="1200" dirty="0">
                          <a:solidFill>
                            <a:srgbClr val="FF6600"/>
                          </a:solidFill>
                          <a:effectLst/>
                          <a:latin typeface="+mn-lt"/>
                          <a:ea typeface="+mn-ea"/>
                          <a:cs typeface="+mn-cs"/>
                        </a:rPr>
                        <a:t>małego projektu z FMP. </a:t>
                      </a:r>
                    </a:p>
                    <a:p>
                      <a:pPr algn="just"/>
                      <a:endParaRPr lang="cs-CZ" sz="1600" b="0" kern="1200" dirty="0">
                        <a:solidFill>
                          <a:srgbClr val="FF6600"/>
                        </a:solidFill>
                        <a:effectLst/>
                        <a:latin typeface="+mn-lt"/>
                        <a:ea typeface="+mn-ea"/>
                        <a:cs typeface="+mn-cs"/>
                      </a:endParaRPr>
                    </a:p>
                    <a:p>
                      <a:pPr algn="just"/>
                      <a:r>
                        <a:rPr lang="pl-PL" sz="1600" b="0" kern="1200" dirty="0">
                          <a:solidFill>
                            <a:srgbClr val="FF6600"/>
                          </a:solidFill>
                          <a:effectLst/>
                          <a:latin typeface="+mn-lt"/>
                          <a:ea typeface="+mn-ea"/>
                          <a:cs typeface="+mn-cs"/>
                        </a:rPr>
                        <a:t>Beneficjent małego projektu</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przed</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przygotowaniem</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Umowy</a:t>
                      </a:r>
                      <a:r>
                        <a:rPr lang="cs-CZ" sz="1600" b="0" kern="1200" dirty="0">
                          <a:solidFill>
                            <a:srgbClr val="FF6600"/>
                          </a:solidFill>
                          <a:effectLst/>
                          <a:latin typeface="+mn-lt"/>
                          <a:ea typeface="+mn-ea"/>
                          <a:cs typeface="+mn-cs"/>
                        </a:rPr>
                        <a:t> o </a:t>
                      </a:r>
                      <a:r>
                        <a:rPr lang="cs-CZ" sz="1600" b="0" kern="1200" dirty="0" err="1">
                          <a:solidFill>
                            <a:srgbClr val="FF6600"/>
                          </a:solidFill>
                          <a:effectLst/>
                          <a:latin typeface="+mn-lt"/>
                          <a:ea typeface="+mn-ea"/>
                          <a:cs typeface="+mn-cs"/>
                        </a:rPr>
                        <a:t>dofinansowanie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zobowiązany</a:t>
                      </a:r>
                      <a:r>
                        <a:rPr lang="cs-CZ" sz="1600" b="0" kern="1200" dirty="0">
                          <a:solidFill>
                            <a:srgbClr val="FF6600"/>
                          </a:solidFill>
                          <a:effectLst/>
                          <a:latin typeface="+mn-lt"/>
                          <a:ea typeface="+mn-ea"/>
                          <a:cs typeface="+mn-cs"/>
                        </a:rPr>
                        <a:t> jest </a:t>
                      </a:r>
                      <a:r>
                        <a:rPr lang="cs-CZ" sz="1600" b="0" kern="1200" dirty="0" err="1">
                          <a:solidFill>
                            <a:srgbClr val="FF6600"/>
                          </a:solidFill>
                          <a:effectLst/>
                          <a:latin typeface="+mn-lt"/>
                          <a:ea typeface="+mn-ea"/>
                          <a:cs typeface="+mn-cs"/>
                        </a:rPr>
                        <a:t>udokumentować</a:t>
                      </a:r>
                      <a:r>
                        <a:rPr lang="cs-CZ" sz="1600" b="0" kern="1200" dirty="0">
                          <a:solidFill>
                            <a:srgbClr val="FF6600"/>
                          </a:solidFill>
                          <a:effectLst/>
                          <a:latin typeface="+mn-lt"/>
                          <a:ea typeface="+mn-ea"/>
                          <a:cs typeface="+mn-cs"/>
                        </a:rPr>
                        <a:t> w </a:t>
                      </a:r>
                      <a:r>
                        <a:rPr lang="cs-CZ" sz="1600" b="0" kern="1200" dirty="0" err="1">
                          <a:solidFill>
                            <a:srgbClr val="FF6600"/>
                          </a:solidFill>
                          <a:effectLst/>
                          <a:latin typeface="+mn-lt"/>
                          <a:ea typeface="+mn-ea"/>
                          <a:cs typeface="+mn-cs"/>
                        </a:rPr>
                        <a:t>określonym</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terminie</a:t>
                      </a:r>
                      <a:r>
                        <a:rPr lang="cs-CZ" sz="1600" b="0" kern="1200" dirty="0">
                          <a:solidFill>
                            <a:srgbClr val="FF6600"/>
                          </a:solidFill>
                          <a:effectLst/>
                          <a:latin typeface="+mn-lt"/>
                          <a:ea typeface="+mn-ea"/>
                          <a:cs typeface="+mn-cs"/>
                        </a:rPr>
                        <a:t> i w </a:t>
                      </a:r>
                      <a:r>
                        <a:rPr lang="cs-CZ" sz="1600" b="0" kern="1200" dirty="0" err="1">
                          <a:solidFill>
                            <a:srgbClr val="FF6600"/>
                          </a:solidFill>
                          <a:effectLst/>
                          <a:latin typeface="+mn-lt"/>
                          <a:ea typeface="+mn-ea"/>
                          <a:cs typeface="+mn-cs"/>
                        </a:rPr>
                        <a:t>określony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sposób</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następujące</a:t>
                      </a:r>
                      <a:r>
                        <a:rPr lang="cs-CZ" sz="1600" b="0" kern="1200" dirty="0">
                          <a:solidFill>
                            <a:srgbClr val="FF6600"/>
                          </a:solidFill>
                          <a:effectLst/>
                          <a:latin typeface="+mn-lt"/>
                          <a:ea typeface="+mn-ea"/>
                          <a:cs typeface="+mn-cs"/>
                        </a:rPr>
                        <a:t> dokumenty:</a:t>
                      </a:r>
                    </a:p>
                    <a:p>
                      <a:pPr marL="285750" lvl="0" indent="-285750" algn="just">
                        <a:buFont typeface="Arial" panose="020B0604020202020204" pitchFamily="34" charset="0"/>
                        <a:buChar char="•"/>
                      </a:pPr>
                      <a:r>
                        <a:rPr lang="cs-CZ" sz="1600" b="0" kern="1200" dirty="0" err="1">
                          <a:solidFill>
                            <a:srgbClr val="FF6600"/>
                          </a:solidFill>
                          <a:effectLst/>
                          <a:latin typeface="+mn-lt"/>
                          <a:ea typeface="+mn-ea"/>
                          <a:cs typeface="+mn-cs"/>
                        </a:rPr>
                        <a:t>wypełniony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formularz</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Identyfikacja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rachunku</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bankowego</a:t>
                      </a:r>
                      <a:endParaRPr lang="cs-CZ" sz="1600" b="0" kern="1200" dirty="0">
                        <a:solidFill>
                          <a:srgbClr val="FF6600"/>
                        </a:solidFill>
                        <a:effectLst/>
                        <a:latin typeface="+mn-lt"/>
                        <a:ea typeface="+mn-ea"/>
                        <a:cs typeface="+mn-cs"/>
                      </a:endParaRPr>
                    </a:p>
                    <a:p>
                      <a:pPr marL="285750" lvl="0" indent="-285750" algn="just">
                        <a:buFont typeface="Arial" panose="020B0604020202020204" pitchFamily="34" charset="0"/>
                        <a:buChar char="•"/>
                      </a:pPr>
                      <a:r>
                        <a:rPr lang="cs-CZ" sz="1600" b="0" kern="1200" dirty="0" err="1">
                          <a:solidFill>
                            <a:srgbClr val="FF6600"/>
                          </a:solidFill>
                          <a:effectLst/>
                          <a:latin typeface="+mn-lt"/>
                          <a:ea typeface="+mn-ea"/>
                          <a:cs typeface="+mn-cs"/>
                        </a:rPr>
                        <a:t>zaktualizowany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formularz</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Budżetu</a:t>
                      </a:r>
                      <a:r>
                        <a:rPr lang="cs-CZ" sz="1600" b="0" kern="1200" dirty="0">
                          <a:solidFill>
                            <a:srgbClr val="FF6600"/>
                          </a:solidFill>
                          <a:effectLst/>
                          <a:latin typeface="+mn-lt"/>
                          <a:ea typeface="+mn-ea"/>
                          <a:cs typeface="+mn-cs"/>
                        </a:rPr>
                        <a:t> Projektu (</a:t>
                      </a:r>
                      <a:r>
                        <a:rPr lang="cs-CZ" sz="1600" b="0" kern="1200" dirty="0" err="1">
                          <a:solidFill>
                            <a:srgbClr val="FF6600"/>
                          </a:solidFill>
                          <a:effectLst/>
                          <a:latin typeface="+mn-lt"/>
                          <a:ea typeface="+mn-ea"/>
                          <a:cs typeface="+mn-cs"/>
                        </a:rPr>
                        <a:t>dotyczy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projektów</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dla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których</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budżet</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został</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obniżony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decyzją</a:t>
                      </a:r>
                      <a:r>
                        <a:rPr lang="cs-CZ" sz="1600" b="0" kern="1200" dirty="0">
                          <a:solidFill>
                            <a:srgbClr val="FF6600"/>
                          </a:solidFill>
                          <a:effectLst/>
                          <a:latin typeface="+mn-lt"/>
                          <a:ea typeface="+mn-ea"/>
                          <a:cs typeface="+mn-cs"/>
                        </a:rPr>
                        <a:t> EKS)</a:t>
                      </a:r>
                    </a:p>
                    <a:p>
                      <a:pPr marL="285750" lvl="0" indent="-285750" algn="just">
                        <a:buFont typeface="Arial" panose="020B0604020202020204" pitchFamily="34" charset="0"/>
                        <a:buChar char="•"/>
                      </a:pPr>
                      <a:r>
                        <a:rPr lang="cs-CZ" sz="1600" b="0" kern="1200" dirty="0" err="1">
                          <a:solidFill>
                            <a:srgbClr val="FF6600"/>
                          </a:solidFill>
                          <a:effectLst/>
                          <a:latin typeface="+mn-lt"/>
                          <a:ea typeface="+mn-ea"/>
                          <a:cs typeface="+mn-cs"/>
                        </a:rPr>
                        <a:t>aktualizacja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kwot</a:t>
                      </a:r>
                      <a:r>
                        <a:rPr lang="cs-CZ" sz="1600" b="0" kern="1200" dirty="0">
                          <a:solidFill>
                            <a:srgbClr val="FF6600"/>
                          </a:solidFill>
                          <a:effectLst/>
                          <a:latin typeface="+mn-lt"/>
                          <a:ea typeface="+mn-ea"/>
                          <a:cs typeface="+mn-cs"/>
                        </a:rPr>
                        <a:t> w </a:t>
                      </a:r>
                      <a:r>
                        <a:rPr lang="cs-CZ" sz="1600" b="0" kern="1200" dirty="0" err="1">
                          <a:solidFill>
                            <a:srgbClr val="FF6600"/>
                          </a:solidFill>
                          <a:effectLst/>
                          <a:latin typeface="+mn-lt"/>
                          <a:ea typeface="+mn-ea"/>
                          <a:cs typeface="+mn-cs"/>
                        </a:rPr>
                        <a:t>zakładce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Źródła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finansowania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we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wniosku</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projektowym</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dotyczy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projektów</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dla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których</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budżet</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został</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obniżony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decyzją</a:t>
                      </a:r>
                      <a:r>
                        <a:rPr lang="cs-CZ" sz="1600" b="0" kern="1200" dirty="0">
                          <a:solidFill>
                            <a:srgbClr val="FF6600"/>
                          </a:solidFill>
                          <a:effectLst/>
                          <a:latin typeface="+mn-lt"/>
                          <a:ea typeface="+mn-ea"/>
                          <a:cs typeface="+mn-cs"/>
                        </a:rPr>
                        <a:t> EKS)</a:t>
                      </a:r>
                      <a:endParaRPr lang="cs-CZ" sz="1600" b="1" kern="1200" dirty="0">
                        <a:solidFill>
                          <a:srgbClr val="FF6600"/>
                        </a:solidFill>
                        <a:effectLst/>
                        <a:latin typeface="+mn-lt"/>
                        <a:ea typeface="+mn-ea"/>
                        <a:cs typeface="+mn-cs"/>
                      </a:endParaRPr>
                    </a:p>
                    <a:p>
                      <a:pPr algn="l"/>
                      <a:endParaRPr lang="cs-CZ" altLang="cs-CZ" sz="20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4660490" y="6117698"/>
            <a:ext cx="2988424" cy="746159"/>
          </a:xfrm>
          <a:prstGeom prst="rect">
            <a:avLst/>
          </a:prstGeom>
        </p:spPr>
      </p:pic>
      <p:sp>
        <p:nvSpPr>
          <p:cNvPr id="5" name="Zástupný symbol pro číslo snímku 4">
            <a:extLst>
              <a:ext uri="{FF2B5EF4-FFF2-40B4-BE49-F238E27FC236}">
                <a16:creationId xmlns:a16="http://schemas.microsoft.com/office/drawing/2014/main" id="{115B7EBB-9A7C-43C0-A459-11C714FF87A0}"/>
              </a:ext>
            </a:extLst>
          </p:cNvPr>
          <p:cNvSpPr>
            <a:spLocks noGrp="1"/>
          </p:cNvSpPr>
          <p:nvPr>
            <p:ph type="sldNum" sz="quarter" idx="12"/>
          </p:nvPr>
        </p:nvSpPr>
        <p:spPr/>
        <p:txBody>
          <a:bodyPr/>
          <a:lstStyle/>
          <a:p>
            <a:fld id="{92860EB2-85D9-40DF-A6A9-558CCE481E13}" type="slidenum">
              <a:rPr lang="cs-CZ" smtClean="0"/>
              <a:t>58</a:t>
            </a:fld>
            <a:endParaRPr lang="cs-CZ"/>
          </a:p>
        </p:txBody>
      </p:sp>
    </p:spTree>
    <p:extLst>
      <p:ext uri="{BB962C8B-B14F-4D97-AF65-F5344CB8AC3E}">
        <p14:creationId xmlns:p14="http://schemas.microsoft.com/office/powerpoint/2010/main" val="1612951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0" y="6093482"/>
            <a:ext cx="766327" cy="766327"/>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962641" y="6069168"/>
            <a:ext cx="766328" cy="766328"/>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10034088" y="6090248"/>
            <a:ext cx="508955" cy="759689"/>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969197" y="6109061"/>
            <a:ext cx="614558" cy="685736"/>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632202432"/>
              </p:ext>
            </p:extLst>
          </p:nvPr>
        </p:nvGraphicFramePr>
        <p:xfrm>
          <a:off x="427290" y="1033802"/>
          <a:ext cx="11337420" cy="4760336"/>
        </p:xfrm>
        <a:graphic>
          <a:graphicData uri="http://schemas.openxmlformats.org/drawingml/2006/table">
            <a:tbl>
              <a:tblPr firstRow="1" bandRow="1">
                <a:tableStyleId>{3B4B98B0-60AC-42C2-AFA5-B58CD77FA1E5}</a:tableStyleId>
              </a:tblPr>
              <a:tblGrid>
                <a:gridCol w="5641188">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760336">
                <a:tc>
                  <a:txBody>
                    <a:bodyPr/>
                    <a:lstStyle/>
                    <a:p>
                      <a:pPr algn="ctr"/>
                      <a:r>
                        <a:rPr lang="cs-CZ" altLang="cs-CZ" sz="1800" b="1" u="sng" dirty="0">
                          <a:solidFill>
                            <a:srgbClr val="000099"/>
                          </a:solidFill>
                          <a:effectLst>
                            <a:outerShdw blurRad="38100" dist="38100" dir="2700000" algn="tl">
                              <a:srgbClr val="000000">
                                <a:alpha val="43137"/>
                              </a:srgbClr>
                            </a:outerShdw>
                          </a:effectLst>
                          <a:latin typeface="+mn-lt"/>
                          <a:cs typeface="Arial" charset="0"/>
                        </a:rPr>
                        <a:t>UVEŘEJŇOVÁNÍ SMLUV V REGISTRU SMLUV</a:t>
                      </a:r>
                    </a:p>
                    <a:p>
                      <a:pPr algn="ctr"/>
                      <a:r>
                        <a:rPr lang="cs-CZ" altLang="cs-CZ" sz="1800" b="1" u="sng" dirty="0">
                          <a:solidFill>
                            <a:srgbClr val="000099"/>
                          </a:solidFill>
                          <a:latin typeface="Arial" charset="0"/>
                          <a:cs typeface="Arial" charset="0"/>
                        </a:rPr>
                        <a:t>!!!Tato kapitola se týká pouze českých partnerů!!!</a:t>
                      </a:r>
                    </a:p>
                    <a:p>
                      <a:pPr algn="l"/>
                      <a:r>
                        <a:rPr lang="cs-CZ" altLang="cs-CZ" sz="1800" b="1" u="sng" dirty="0">
                          <a:solidFill>
                            <a:srgbClr val="000099"/>
                          </a:solidFill>
                          <a:latin typeface="Arial" charset="0"/>
                          <a:cs typeface="Arial" charset="0"/>
                        </a:rPr>
                        <a:t> </a:t>
                      </a:r>
                    </a:p>
                    <a:p>
                      <a:pPr algn="just"/>
                      <a:r>
                        <a:rPr lang="cs-CZ" sz="1800" b="0" kern="1200" dirty="0">
                          <a:solidFill>
                            <a:srgbClr val="000099"/>
                          </a:solidFill>
                          <a:effectLst/>
                          <a:latin typeface="+mn-lt"/>
                          <a:ea typeface="+mn-ea"/>
                          <a:cs typeface="+mn-cs"/>
                        </a:rPr>
                        <a:t>V souvislosti s účinností zákona č. 340/2015 Sb., o zvláštních podmínkách účinnosti některých smluv, uveřejňování těchto smluv a o registru smluv (zákon o registru smluv) jsou čeští partneři vymezení v § 2 tohoto zákona povinni uveřejnit soukromoprávní smlouvy, smlouvy o poskytnutí </a:t>
                      </a:r>
                      <a:r>
                        <a:rPr lang="cs-CZ" sz="1800" b="0" u="sng" kern="1200" dirty="0">
                          <a:solidFill>
                            <a:srgbClr val="000099"/>
                          </a:solidFill>
                          <a:effectLst/>
                          <a:latin typeface="+mn-lt"/>
                          <a:ea typeface="+mn-ea"/>
                          <a:cs typeface="+mn-cs"/>
                          <a:hlinkClick r:id="rId8">
                            <a:extLst>
                              <a:ext uri="{A12FA001-AC4F-418D-AE19-62706E023703}">
                                <ahyp:hlinkClr xmlns:ahyp="http://schemas.microsoft.com/office/drawing/2018/hyperlinkcolor" val="tx"/>
                              </a:ext>
                            </a:extLst>
                          </a:hlinkClick>
                        </a:rPr>
                        <a:t>dotace</a:t>
                      </a:r>
                      <a:r>
                        <a:rPr lang="cs-CZ" sz="1800" b="0" kern="1200" dirty="0">
                          <a:solidFill>
                            <a:srgbClr val="000099"/>
                          </a:solidFill>
                          <a:effectLst/>
                          <a:latin typeface="+mn-lt"/>
                          <a:ea typeface="+mn-ea"/>
                          <a:cs typeface="+mn-cs"/>
                        </a:rPr>
                        <a:t> nebo jejich dodatky v registru smluv dostupném na https://smlouvy.gov.cz/. </a:t>
                      </a:r>
                    </a:p>
                    <a:p>
                      <a:pPr algn="just"/>
                      <a:endParaRPr lang="cs-CZ" sz="1800" b="0" kern="1200" dirty="0">
                        <a:solidFill>
                          <a:srgbClr val="000099"/>
                        </a:solidFill>
                        <a:effectLst/>
                        <a:latin typeface="+mn-lt"/>
                        <a:ea typeface="+mn-ea"/>
                        <a:cs typeface="+mn-cs"/>
                      </a:endParaRPr>
                    </a:p>
                    <a:p>
                      <a:pPr algn="just"/>
                      <a:endParaRPr lang="cs-CZ" sz="1800" b="0" kern="1200" dirty="0">
                        <a:solidFill>
                          <a:srgbClr val="000099"/>
                        </a:solidFill>
                        <a:effectLst/>
                        <a:latin typeface="+mn-lt"/>
                        <a:ea typeface="+mn-ea"/>
                        <a:cs typeface="+mn-cs"/>
                      </a:endParaRPr>
                    </a:p>
                    <a:p>
                      <a:pPr algn="just"/>
                      <a:r>
                        <a:rPr lang="cs-CZ" sz="1800" b="0" kern="1200" dirty="0">
                          <a:solidFill>
                            <a:srgbClr val="000099"/>
                          </a:solidFill>
                          <a:effectLst/>
                          <a:latin typeface="+mn-lt"/>
                          <a:ea typeface="+mn-ea"/>
                          <a:cs typeface="+mn-cs"/>
                        </a:rPr>
                        <a:t>Uveřejněním smlouvy se rozumí vložení elektronického obrazu textového obsahu smlouvy v otevřeném a strojově čitelném formátu a rovněž </a:t>
                      </a:r>
                      <a:r>
                        <a:rPr lang="cs-CZ" sz="1800" b="0" kern="1200" dirty="0" err="1">
                          <a:solidFill>
                            <a:srgbClr val="000099"/>
                          </a:solidFill>
                          <a:effectLst/>
                          <a:latin typeface="+mn-lt"/>
                          <a:ea typeface="+mn-ea"/>
                          <a:cs typeface="+mn-cs"/>
                        </a:rPr>
                        <a:t>metadat</a:t>
                      </a:r>
                      <a:r>
                        <a:rPr lang="cs-CZ" sz="1800" b="0" kern="1200" dirty="0">
                          <a:solidFill>
                            <a:srgbClr val="000099"/>
                          </a:solidFill>
                          <a:effectLst/>
                          <a:latin typeface="+mn-lt"/>
                          <a:ea typeface="+mn-ea"/>
                          <a:cs typeface="+mn-cs"/>
                        </a:rPr>
                        <a:t> definovaných v § 5 zákona o registru smluv. </a:t>
                      </a:r>
                      <a:endParaRPr lang="cs-CZ" altLang="cs-CZ" sz="1800" b="1" u="sng" dirty="0">
                        <a:solidFill>
                          <a:srgbClr val="000099"/>
                        </a:solidFill>
                        <a:latin typeface="Arial" charset="0"/>
                        <a:cs typeface="Arial" charset="0"/>
                      </a:endParaRPr>
                    </a:p>
                  </a:txBody>
                  <a:tcPr/>
                </a:tc>
                <a:tc>
                  <a:txBody>
                    <a:bodyPr/>
                    <a:lstStyle/>
                    <a:p>
                      <a:pPr algn="ctr"/>
                      <a:r>
                        <a:rPr lang="pl-PL" sz="1800" b="1" u="sng" kern="1200" cap="all" dirty="0">
                          <a:solidFill>
                            <a:srgbClr val="FF6600"/>
                          </a:solidFill>
                          <a:effectLst>
                            <a:outerShdw blurRad="38100" dist="38100" dir="2700000" algn="tl">
                              <a:srgbClr val="000000">
                                <a:alpha val="43137"/>
                              </a:srgbClr>
                            </a:outerShdw>
                          </a:effectLst>
                          <a:latin typeface="+mn-lt"/>
                          <a:ea typeface="+mn-ea"/>
                          <a:cs typeface="+mn-cs"/>
                        </a:rPr>
                        <a:t>Publikowanie umów v rejestrze umów</a:t>
                      </a:r>
                      <a:endParaRPr lang="cs-CZ" sz="1800" b="1" u="sng" kern="1200" cap="all" dirty="0">
                        <a:solidFill>
                          <a:srgbClr val="FF6600"/>
                        </a:solidFill>
                        <a:effectLst>
                          <a:outerShdw blurRad="38100" dist="38100" dir="2700000" algn="tl">
                            <a:srgbClr val="000000">
                              <a:alpha val="43137"/>
                            </a:srgbClr>
                          </a:outerShdw>
                        </a:effectLst>
                        <a:latin typeface="+mn-lt"/>
                        <a:ea typeface="+mn-ea"/>
                        <a:cs typeface="+mn-cs"/>
                      </a:endParaRPr>
                    </a:p>
                    <a:p>
                      <a:pPr algn="ctr"/>
                      <a:r>
                        <a:rPr lang="cs-CZ" sz="1800" b="1" u="sng" kern="1200" dirty="0">
                          <a:solidFill>
                            <a:srgbClr val="FF6600"/>
                          </a:solidFill>
                          <a:effectLst/>
                          <a:latin typeface="+mn-lt"/>
                          <a:ea typeface="+mn-ea"/>
                          <a:cs typeface="+mn-cs"/>
                        </a:rPr>
                        <a:t>!!!</a:t>
                      </a:r>
                      <a:r>
                        <a:rPr lang="cs-CZ" sz="1800" b="1" u="sng" kern="1200" dirty="0" err="1">
                          <a:solidFill>
                            <a:srgbClr val="FF6600"/>
                          </a:solidFill>
                          <a:effectLst/>
                          <a:latin typeface="+mn-lt"/>
                          <a:ea typeface="+mn-ea"/>
                          <a:cs typeface="+mn-cs"/>
                        </a:rPr>
                        <a:t>Rozdział</a:t>
                      </a:r>
                      <a:r>
                        <a:rPr lang="cs-CZ" sz="1800" b="1" u="sng" kern="1200" dirty="0">
                          <a:solidFill>
                            <a:srgbClr val="FF6600"/>
                          </a:solidFill>
                          <a:effectLst/>
                          <a:latin typeface="+mn-lt"/>
                          <a:ea typeface="+mn-ea"/>
                          <a:cs typeface="+mn-cs"/>
                        </a:rPr>
                        <a:t> ten </a:t>
                      </a:r>
                      <a:r>
                        <a:rPr lang="cs-CZ" sz="1800" b="1" u="sng" kern="1200" dirty="0" err="1">
                          <a:solidFill>
                            <a:srgbClr val="FF6600"/>
                          </a:solidFill>
                          <a:effectLst/>
                          <a:latin typeface="+mn-lt"/>
                          <a:ea typeface="+mn-ea"/>
                          <a:cs typeface="+mn-cs"/>
                        </a:rPr>
                        <a:t>dotyczy</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tylko</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partnerów</a:t>
                      </a:r>
                      <a:r>
                        <a:rPr lang="cs-CZ" sz="1800" b="1" u="sng" kern="1200" dirty="0">
                          <a:solidFill>
                            <a:srgbClr val="FF6600"/>
                          </a:solidFill>
                          <a:effectLst/>
                          <a:latin typeface="+mn-lt"/>
                          <a:ea typeface="+mn-ea"/>
                          <a:cs typeface="+mn-cs"/>
                        </a:rPr>
                        <a:t> z </a:t>
                      </a:r>
                      <a:r>
                        <a:rPr lang="cs-CZ" sz="1800" b="1" u="sng" kern="1200" dirty="0" err="1">
                          <a:solidFill>
                            <a:srgbClr val="FF6600"/>
                          </a:solidFill>
                          <a:effectLst/>
                          <a:latin typeface="+mn-lt"/>
                          <a:ea typeface="+mn-ea"/>
                          <a:cs typeface="+mn-cs"/>
                        </a:rPr>
                        <a:t>RCz</a:t>
                      </a:r>
                      <a:r>
                        <a:rPr lang="cs-CZ" sz="1800" b="1" u="sng" kern="1200" dirty="0">
                          <a:solidFill>
                            <a:srgbClr val="FF6600"/>
                          </a:solidFill>
                          <a:effectLst/>
                          <a:latin typeface="+mn-lt"/>
                          <a:ea typeface="+mn-ea"/>
                          <a:cs typeface="+mn-cs"/>
                        </a:rPr>
                        <a:t>!!! </a:t>
                      </a:r>
                    </a:p>
                    <a:p>
                      <a:pPr algn="ctr"/>
                      <a:endParaRPr lang="cs-CZ" sz="1800" b="1" u="sng" kern="1200" dirty="0">
                        <a:solidFill>
                          <a:srgbClr val="FF6600"/>
                        </a:solidFill>
                        <a:effectLst/>
                        <a:latin typeface="+mn-lt"/>
                        <a:ea typeface="+mn-ea"/>
                        <a:cs typeface="+mn-cs"/>
                      </a:endParaRPr>
                    </a:p>
                    <a:p>
                      <a:pPr algn="just"/>
                      <a:r>
                        <a:rPr lang="cs-CZ" sz="1800" b="0" kern="1200" dirty="0">
                          <a:solidFill>
                            <a:srgbClr val="FF6600"/>
                          </a:solidFill>
                          <a:effectLst/>
                          <a:latin typeface="+mn-lt"/>
                          <a:ea typeface="+mn-ea"/>
                          <a:cs typeface="+mn-cs"/>
                        </a:rPr>
                        <a:t>W </a:t>
                      </a:r>
                      <a:r>
                        <a:rPr lang="cs-CZ" sz="1800" b="0" kern="1200" dirty="0" err="1">
                          <a:solidFill>
                            <a:srgbClr val="FF6600"/>
                          </a:solidFill>
                          <a:effectLst/>
                          <a:latin typeface="+mn-lt"/>
                          <a:ea typeface="+mn-ea"/>
                          <a:cs typeface="+mn-cs"/>
                        </a:rPr>
                        <a:t>związku</a:t>
                      </a:r>
                      <a:r>
                        <a:rPr lang="cs-CZ" sz="1800" b="0" kern="1200" dirty="0">
                          <a:solidFill>
                            <a:srgbClr val="FF6600"/>
                          </a:solidFill>
                          <a:effectLst/>
                          <a:latin typeface="+mn-lt"/>
                          <a:ea typeface="+mn-ea"/>
                          <a:cs typeface="+mn-cs"/>
                        </a:rPr>
                        <a:t> z </a:t>
                      </a:r>
                      <a:r>
                        <a:rPr lang="cs-CZ" sz="1800" b="0" kern="1200" dirty="0" err="1">
                          <a:solidFill>
                            <a:srgbClr val="FF6600"/>
                          </a:solidFill>
                          <a:effectLst/>
                          <a:latin typeface="+mn-lt"/>
                          <a:ea typeface="+mn-ea"/>
                          <a:cs typeface="+mn-cs"/>
                        </a:rPr>
                        <a:t>obowiązywaniem</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nr</a:t>
                      </a:r>
                      <a:r>
                        <a:rPr lang="cs-CZ" sz="1800" b="0" kern="1200" dirty="0">
                          <a:solidFill>
                            <a:srgbClr val="FF6600"/>
                          </a:solidFill>
                          <a:effectLst/>
                          <a:latin typeface="+mn-lt"/>
                          <a:ea typeface="+mn-ea"/>
                          <a:cs typeface="+mn-cs"/>
                        </a:rPr>
                        <a:t> 340 z 2015 roku w </a:t>
                      </a:r>
                      <a:r>
                        <a:rPr lang="cs-CZ" sz="1800" b="0" kern="1200" dirty="0" err="1">
                          <a:solidFill>
                            <a:srgbClr val="FF6600"/>
                          </a:solidFill>
                          <a:effectLst/>
                          <a:latin typeface="+mn-lt"/>
                          <a:ea typeface="+mn-ea"/>
                          <a:cs typeface="+mn-cs"/>
                        </a:rPr>
                        <a:t>sprawie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szczególnych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warunków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skuteczności</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niektórych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publikowania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tych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i </a:t>
                      </a:r>
                      <a:r>
                        <a:rPr lang="cs-CZ" sz="1800" b="0" kern="1200" dirty="0" err="1">
                          <a:solidFill>
                            <a:srgbClr val="FF6600"/>
                          </a:solidFill>
                          <a:effectLst/>
                          <a:latin typeface="+mn-lt"/>
                          <a:ea typeface="+mn-ea"/>
                          <a:cs typeface="+mn-cs"/>
                        </a:rPr>
                        <a:t>rejestru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ustawa</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czescy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partnerzy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których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mowa</a:t>
                      </a:r>
                      <a:r>
                        <a:rPr lang="cs-CZ" sz="1800" b="0" kern="1200" dirty="0">
                          <a:solidFill>
                            <a:srgbClr val="FF6600"/>
                          </a:solidFill>
                          <a:effectLst/>
                          <a:latin typeface="+mn-lt"/>
                          <a:ea typeface="+mn-ea"/>
                          <a:cs typeface="+mn-cs"/>
                        </a:rPr>
                        <a:t> w § 2 </a:t>
                      </a:r>
                      <a:r>
                        <a:rPr lang="cs-CZ" sz="1800" b="0" kern="1200" dirty="0" err="1">
                          <a:solidFill>
                            <a:srgbClr val="FF6600"/>
                          </a:solidFill>
                          <a:effectLst/>
                          <a:latin typeface="+mn-lt"/>
                          <a:ea typeface="+mn-ea"/>
                          <a:cs typeface="+mn-cs"/>
                        </a:rPr>
                        <a:t>tej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mają</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obowiązek</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opublikowania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prywatnoprawnej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udzielenie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dotacji</a:t>
                      </a:r>
                      <a:r>
                        <a:rPr lang="cs-CZ" sz="1800" b="0" kern="1200" dirty="0">
                          <a:solidFill>
                            <a:srgbClr val="FF6600"/>
                          </a:solidFill>
                          <a:effectLst/>
                          <a:latin typeface="+mn-lt"/>
                          <a:ea typeface="+mn-ea"/>
                          <a:cs typeface="+mn-cs"/>
                        </a:rPr>
                        <a:t> lub </a:t>
                      </a:r>
                      <a:r>
                        <a:rPr lang="cs-CZ" sz="1800" b="0" kern="1200" dirty="0" err="1">
                          <a:solidFill>
                            <a:srgbClr val="FF6600"/>
                          </a:solidFill>
                          <a:effectLst/>
                          <a:latin typeface="+mn-lt"/>
                          <a:ea typeface="+mn-ea"/>
                          <a:cs typeface="+mn-cs"/>
                        </a:rPr>
                        <a:t>ich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aneksów</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umieszczonym</a:t>
                      </a:r>
                      <a:r>
                        <a:rPr lang="cs-CZ" sz="1800" b="0" kern="1200" dirty="0">
                          <a:solidFill>
                            <a:srgbClr val="FF6600"/>
                          </a:solidFill>
                          <a:effectLst/>
                          <a:latin typeface="+mn-lt"/>
                          <a:ea typeface="+mn-ea"/>
                          <a:cs typeface="+mn-cs"/>
                        </a:rPr>
                        <a:t> na https://smlouvy.gov.cz/. </a:t>
                      </a:r>
                    </a:p>
                    <a:p>
                      <a:pPr algn="just"/>
                      <a:endParaRPr lang="cs-CZ" sz="1800" b="0" kern="1200" dirty="0">
                        <a:solidFill>
                          <a:srgbClr val="FF6600"/>
                        </a:solidFill>
                        <a:effectLst/>
                        <a:latin typeface="+mn-lt"/>
                        <a:ea typeface="+mn-ea"/>
                        <a:cs typeface="+mn-cs"/>
                      </a:endParaRPr>
                    </a:p>
                    <a:p>
                      <a:pPr algn="just"/>
                      <a:r>
                        <a:rPr lang="cs-CZ" sz="1800" b="0" kern="1200" dirty="0">
                          <a:solidFill>
                            <a:srgbClr val="FF6600"/>
                          </a:solidFill>
                          <a:effectLst/>
                          <a:latin typeface="+mn-lt"/>
                          <a:ea typeface="+mn-ea"/>
                          <a:cs typeface="+mn-cs"/>
                        </a:rPr>
                        <a:t>Jako </a:t>
                      </a:r>
                      <a:r>
                        <a:rPr lang="cs-CZ" sz="1800" b="0" kern="1200" dirty="0" err="1">
                          <a:solidFill>
                            <a:srgbClr val="FF6600"/>
                          </a:solidFill>
                          <a:effectLst/>
                          <a:latin typeface="+mn-lt"/>
                          <a:ea typeface="+mn-ea"/>
                          <a:cs typeface="+mn-cs"/>
                        </a:rPr>
                        <a:t>opublikowanie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rozumie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się</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wprowadzenie</a:t>
                      </a:r>
                      <a:r>
                        <a:rPr lang="cs-CZ" sz="1800" b="0" kern="1200" dirty="0">
                          <a:solidFill>
                            <a:srgbClr val="FF6600"/>
                          </a:solidFill>
                          <a:effectLst/>
                          <a:latin typeface="+mn-lt"/>
                          <a:ea typeface="+mn-ea"/>
                          <a:cs typeface="+mn-cs"/>
                        </a:rPr>
                        <a:t> obrazu </a:t>
                      </a:r>
                      <a:r>
                        <a:rPr lang="cs-CZ" sz="1800" b="0" kern="1200" dirty="0" err="1">
                          <a:solidFill>
                            <a:srgbClr val="FF6600"/>
                          </a:solidFill>
                          <a:effectLst/>
                          <a:latin typeface="+mn-lt"/>
                          <a:ea typeface="+mn-ea"/>
                          <a:cs typeface="+mn-cs"/>
                        </a:rPr>
                        <a:t>elektronicznego</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tekstowej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treści</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otwartym</a:t>
                      </a:r>
                      <a:r>
                        <a:rPr lang="cs-CZ" sz="1800" b="0" kern="1200" dirty="0">
                          <a:solidFill>
                            <a:srgbClr val="FF6600"/>
                          </a:solidFill>
                          <a:effectLst/>
                          <a:latin typeface="+mn-lt"/>
                          <a:ea typeface="+mn-ea"/>
                          <a:cs typeface="+mn-cs"/>
                        </a:rPr>
                        <a:t> i </a:t>
                      </a:r>
                      <a:r>
                        <a:rPr lang="cs-CZ" sz="1800" b="0" kern="1200" dirty="0" err="1">
                          <a:solidFill>
                            <a:srgbClr val="FF6600"/>
                          </a:solidFill>
                          <a:effectLst/>
                          <a:latin typeface="+mn-lt"/>
                          <a:ea typeface="+mn-ea"/>
                          <a:cs typeface="+mn-cs"/>
                        </a:rPr>
                        <a:t>maszynowo</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czytelnym</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formacie</a:t>
                      </a:r>
                      <a:r>
                        <a:rPr lang="cs-CZ" sz="1800" b="0" kern="1200" dirty="0">
                          <a:solidFill>
                            <a:srgbClr val="FF6600"/>
                          </a:solidFill>
                          <a:effectLst/>
                          <a:latin typeface="+mn-lt"/>
                          <a:ea typeface="+mn-ea"/>
                          <a:cs typeface="+mn-cs"/>
                        </a:rPr>
                        <a:t>, a </a:t>
                      </a:r>
                      <a:r>
                        <a:rPr lang="cs-CZ" sz="1800" b="0" kern="1200" dirty="0" err="1">
                          <a:solidFill>
                            <a:srgbClr val="FF6600"/>
                          </a:solidFill>
                          <a:effectLst/>
                          <a:latin typeface="+mn-lt"/>
                          <a:ea typeface="+mn-ea"/>
                          <a:cs typeface="+mn-cs"/>
                        </a:rPr>
                        <a:t>także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metadanych</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których</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mowa</a:t>
                      </a:r>
                      <a:r>
                        <a:rPr lang="cs-CZ" sz="1800" b="0" kern="1200" dirty="0">
                          <a:solidFill>
                            <a:srgbClr val="FF6600"/>
                          </a:solidFill>
                          <a:effectLst/>
                          <a:latin typeface="+mn-lt"/>
                          <a:ea typeface="+mn-ea"/>
                          <a:cs typeface="+mn-cs"/>
                        </a:rPr>
                        <a:t> w § 5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endParaRPr lang="cs-CZ" altLang="cs-CZ" sz="20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9"/>
          <a:stretch>
            <a:fillRect/>
          </a:stretch>
        </p:blipFill>
        <p:spPr>
          <a:xfrm>
            <a:off x="4171197" y="6109866"/>
            <a:ext cx="2743200" cy="684931"/>
          </a:xfrm>
          <a:prstGeom prst="rect">
            <a:avLst/>
          </a:prstGeom>
        </p:spPr>
      </p:pic>
      <p:sp>
        <p:nvSpPr>
          <p:cNvPr id="5" name="Zástupný symbol pro číslo snímku 4">
            <a:extLst>
              <a:ext uri="{FF2B5EF4-FFF2-40B4-BE49-F238E27FC236}">
                <a16:creationId xmlns:a16="http://schemas.microsoft.com/office/drawing/2014/main" id="{86CCB11C-8457-425D-8AEB-15F4097C569F}"/>
              </a:ext>
            </a:extLst>
          </p:cNvPr>
          <p:cNvSpPr>
            <a:spLocks noGrp="1"/>
          </p:cNvSpPr>
          <p:nvPr>
            <p:ph type="sldNum" sz="quarter" idx="12"/>
          </p:nvPr>
        </p:nvSpPr>
        <p:spPr/>
        <p:txBody>
          <a:bodyPr/>
          <a:lstStyle/>
          <a:p>
            <a:fld id="{92860EB2-85D9-40DF-A6A9-558CCE481E13}" type="slidenum">
              <a:rPr lang="cs-CZ" smtClean="0"/>
              <a:t>59</a:t>
            </a:fld>
            <a:endParaRPr lang="cs-CZ"/>
          </a:p>
        </p:txBody>
      </p:sp>
    </p:spTree>
    <p:extLst>
      <p:ext uri="{BB962C8B-B14F-4D97-AF65-F5344CB8AC3E}">
        <p14:creationId xmlns:p14="http://schemas.microsoft.com/office/powerpoint/2010/main" val="338373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8E63F590-3665-4A5E-99DF-9DB24C485738}"/>
              </a:ext>
            </a:extLst>
          </p:cNvPr>
          <p:cNvPicPr>
            <a:picLocks noChangeAspect="1"/>
          </p:cNvPicPr>
          <p:nvPr/>
        </p:nvPicPr>
        <p:blipFill>
          <a:blip r:embed="rId2"/>
          <a:stretch>
            <a:fillRect/>
          </a:stretch>
        </p:blipFill>
        <p:spPr>
          <a:xfrm>
            <a:off x="1524000" y="5290944"/>
            <a:ext cx="1144648" cy="1144648"/>
          </a:xfrm>
          <a:prstGeom prst="rect">
            <a:avLst/>
          </a:prstGeom>
        </p:spPr>
      </p:pic>
      <p:pic>
        <p:nvPicPr>
          <p:cNvPr id="16" name="Obrázek 15">
            <a:extLst>
              <a:ext uri="{FF2B5EF4-FFF2-40B4-BE49-F238E27FC236}">
                <a16:creationId xmlns:a16="http://schemas.microsoft.com/office/drawing/2014/main" id="{74F2E37E-69E7-4E58-B731-CF2B8197B16B}"/>
              </a:ext>
            </a:extLst>
          </p:cNvPr>
          <p:cNvPicPr>
            <a:picLocks noChangeAspect="1"/>
          </p:cNvPicPr>
          <p:nvPr/>
        </p:nvPicPr>
        <p:blipFill>
          <a:blip r:embed="rId3"/>
          <a:stretch>
            <a:fillRect/>
          </a:stretch>
        </p:blipFill>
        <p:spPr>
          <a:xfrm>
            <a:off x="11002108" y="5290944"/>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836866247"/>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kumimoji="0" lang="pl-PL" sz="2200" b="1" i="0" u="sng" strike="noStrike" kern="1200" cap="small" spc="0" normalizeH="0" baseline="0" dirty="0">
                          <a:ln>
                            <a:noFill/>
                          </a:ln>
                          <a:solidFill>
                            <a:srgbClr val="000099"/>
                          </a:solidFill>
                          <a:effectLst>
                            <a:outerShdw blurRad="38100" dist="38100" dir="2700000" algn="tl">
                              <a:srgbClr val="000000">
                                <a:alpha val="43137"/>
                              </a:srgbClr>
                            </a:outerShdw>
                          </a:effectLst>
                          <a:uLnTx/>
                          <a:uFillTx/>
                          <a:latin typeface="Calibri" panose="020F0502020204030204" pitchFamily="34" charset="0"/>
                          <a:ea typeface="+mn-ea"/>
                          <a:cs typeface="Arial" pitchFamily="34" charset="0"/>
                        </a:rPr>
                        <a:t>ÚZEMNÍ ZAMĚŘENÍ</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pl-PL" sz="1500" b="1" i="0" u="none" strike="noStrike" kern="1200" cap="none" spc="0" normalizeH="0" baseline="0" noProof="0" dirty="0">
                        <a:ln>
                          <a:noFill/>
                        </a:ln>
                        <a:solidFill>
                          <a:srgbClr val="000099"/>
                        </a:solidFill>
                        <a:effectLst/>
                        <a:uLnTx/>
                        <a:uFillTx/>
                        <a:latin typeface="+mn-lt"/>
                        <a:ea typeface="+mn-ea"/>
                        <a:cs typeface="Arial" pitchFamily="34" charset="0"/>
                      </a:endParaRP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900" b="0" i="0" u="none" strike="noStrike" kern="1200" cap="none" spc="0" normalizeH="0" baseline="0" dirty="0">
                          <a:ln>
                            <a:noFill/>
                          </a:ln>
                          <a:solidFill>
                            <a:srgbClr val="000099"/>
                          </a:solidFill>
                          <a:effectLst/>
                          <a:uLnTx/>
                          <a:uFillTx/>
                          <a:latin typeface="+mn-lt"/>
                          <a:ea typeface="+mn-ea"/>
                          <a:cs typeface="Arial" pitchFamily="34" charset="0"/>
                        </a:rPr>
                        <a:t>Projekt musí být, až na výjimky, realizován v programovém území.</a:t>
                      </a: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l-PL" sz="1900" b="0" i="0" u="none" strike="noStrike" kern="1200" cap="none" spc="0" normalizeH="0" baseline="0" dirty="0">
                        <a:ln>
                          <a:noFill/>
                        </a:ln>
                        <a:solidFill>
                          <a:srgbClr val="000099"/>
                        </a:solidFill>
                        <a:effectLst/>
                        <a:uLnTx/>
                        <a:uFillTx/>
                        <a:latin typeface="+mn-lt"/>
                        <a:ea typeface="+mn-ea"/>
                        <a:cs typeface="Arial" pitchFamily="34" charset="0"/>
                      </a:endParaRPr>
                    </a:p>
                    <a:p>
                      <a:pPr marL="3429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900" b="0" i="0" u="none" strike="noStrike" kern="1200" cap="none" spc="0" normalizeH="0" baseline="0" dirty="0">
                          <a:ln>
                            <a:noFill/>
                          </a:ln>
                          <a:solidFill>
                            <a:srgbClr val="000099"/>
                          </a:solidFill>
                          <a:effectLst/>
                          <a:uLnTx/>
                          <a:uFillTx/>
                          <a:latin typeface="+mn-lt"/>
                          <a:ea typeface="+mn-ea"/>
                          <a:cs typeface="Arial" pitchFamily="34" charset="0"/>
                        </a:rPr>
                        <a:t>Malý projekt nebo jeho část se může uskutečňovat mimo programové území pouze za předpokladu, že: </a:t>
                      </a:r>
                    </a:p>
                    <a:p>
                      <a:pPr marL="7429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600" b="0" i="0" u="none" strike="noStrike" kern="1200" cap="none" spc="0" normalizeH="0" baseline="0" dirty="0">
                          <a:ln>
                            <a:noFill/>
                          </a:ln>
                          <a:solidFill>
                            <a:srgbClr val="000099"/>
                          </a:solidFill>
                          <a:effectLst/>
                          <a:uLnTx/>
                          <a:uFillTx/>
                          <a:latin typeface="+mn-lt"/>
                          <a:ea typeface="+mn-ea"/>
                          <a:cs typeface="Arial" pitchFamily="34" charset="0"/>
                        </a:rPr>
                        <a:t>předmětné aktivity byly uvedeny v žádosti jako aktivity realizované mimo programové území a schváleny Euroregionálním řídícím výborem;</a:t>
                      </a:r>
                    </a:p>
                    <a:p>
                      <a:pPr marL="7429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600" b="0" i="0" u="none" strike="noStrike" kern="1200" cap="none" spc="0" normalizeH="0" baseline="0" dirty="0">
                          <a:ln>
                            <a:noFill/>
                          </a:ln>
                          <a:solidFill>
                            <a:srgbClr val="000099"/>
                          </a:solidFill>
                          <a:effectLst/>
                          <a:uLnTx/>
                          <a:uFillTx/>
                          <a:latin typeface="+mn-lt"/>
                          <a:ea typeface="+mn-ea"/>
                          <a:cs typeface="Arial" pitchFamily="34" charset="0"/>
                        </a:rPr>
                        <a:t>mají přeshraniční dopad a přispívají k cílům příslušného Fondu malých projektů.</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pl-PL" sz="1800" b="0" i="0" u="none" strike="noStrike" kern="1200" cap="none" spc="0" normalizeH="0" baseline="0" noProof="0" dirty="0">
                        <a:ln>
                          <a:noFill/>
                        </a:ln>
                        <a:solidFill>
                          <a:srgbClr val="000099"/>
                        </a:solidFill>
                        <a:effectLst/>
                        <a:uLnTx/>
                        <a:uFillTx/>
                        <a:latin typeface="+mn-lt"/>
                        <a:ea typeface="+mn-ea"/>
                        <a:cs typeface="Arial" pitchFamily="34" charset="0"/>
                      </a:endParaRPr>
                    </a:p>
                  </a:txBody>
                  <a:tcPr/>
                </a:tc>
                <a:tc>
                  <a:txBody>
                    <a:bodyPr/>
                    <a:lstStyle/>
                    <a:p>
                      <a:pPr marL="0" marR="0" lvl="0" indent="0" algn="ctr"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pl-PL" sz="2200" b="1" i="0" u="sng" strike="noStrike" kern="1200" cap="none" spc="0" normalizeH="0" baseline="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rPr>
                        <a:t>ZASIĘG TERYTORIALNY</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pl-PL" sz="1500" b="1" i="0" u="none" strike="noStrike" kern="1200" cap="none" spc="0" normalizeH="0" baseline="0" noProof="0" dirty="0">
                        <a:ln>
                          <a:noFill/>
                        </a:ln>
                        <a:solidFill>
                          <a:srgbClr val="FF6600"/>
                        </a:solidFill>
                        <a:effectLst>
                          <a:outerShdw blurRad="38100" dist="38100" dir="2700000" algn="tl">
                            <a:srgbClr val="000000">
                              <a:alpha val="43137"/>
                            </a:srgbClr>
                          </a:outerShdw>
                        </a:effectLst>
                        <a:uLnTx/>
                        <a:uFillTx/>
                        <a:latin typeface="+mn-lt"/>
                        <a:ea typeface="+mn-ea"/>
                        <a:cs typeface="Arial" pitchFamily="34" charset="0"/>
                      </a:endParaRP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pl-PL" sz="1900" b="0" i="0" u="none" strike="noStrike" kern="1200" cap="none" spc="0" normalizeH="0" baseline="0" dirty="0">
                          <a:ln>
                            <a:noFill/>
                          </a:ln>
                          <a:solidFill>
                            <a:srgbClr val="FF6600"/>
                          </a:solidFill>
                          <a:effectLst/>
                          <a:uLnTx/>
                          <a:uFillTx/>
                          <a:latin typeface="+mn-lt"/>
                          <a:ea typeface="+mn-ea"/>
                          <a:cs typeface="Arial" pitchFamily="34" charset="0"/>
                        </a:rPr>
                        <a:t>Projekt, poza wyjątkami, musi być realizowany na obszarze programowania.</a:t>
                      </a: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kumimoji="0" lang="pl-PL" sz="1900" b="0" i="0" u="none" strike="noStrike" kern="1200" cap="none" spc="0" normalizeH="0" baseline="0" dirty="0">
                        <a:ln>
                          <a:noFill/>
                        </a:ln>
                        <a:solidFill>
                          <a:srgbClr val="FF6600"/>
                        </a:solidFill>
                        <a:effectLst/>
                        <a:uLnTx/>
                        <a:uFillTx/>
                        <a:latin typeface="+mn-lt"/>
                        <a:ea typeface="+mn-ea"/>
                        <a:cs typeface="Arial" pitchFamily="34" charset="0"/>
                      </a:endParaRPr>
                    </a:p>
                    <a:p>
                      <a:pPr marL="342900" marR="0" lvl="0"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pl-PL" sz="1900" b="0" i="0" u="none" strike="noStrike" kern="1200" cap="none" spc="0" normalizeH="0" baseline="0" dirty="0">
                          <a:ln>
                            <a:noFill/>
                          </a:ln>
                          <a:solidFill>
                            <a:srgbClr val="FF6600"/>
                          </a:solidFill>
                          <a:effectLst/>
                          <a:uLnTx/>
                          <a:uFillTx/>
                          <a:latin typeface="+mn-lt"/>
                          <a:ea typeface="+mn-ea"/>
                          <a:cs typeface="Arial" pitchFamily="34" charset="0"/>
                        </a:rPr>
                        <a:t>Mały projekt lub jego część może być realizowany poza obszarem programowania tylko przy założeniu, że: </a:t>
                      </a:r>
                    </a:p>
                    <a:p>
                      <a:pPr marL="7429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600" b="0" i="0" u="none" strike="noStrike" kern="1200" cap="none" spc="0" normalizeH="0" baseline="0" dirty="0">
                          <a:ln>
                            <a:noFill/>
                          </a:ln>
                          <a:solidFill>
                            <a:srgbClr val="FF6600"/>
                          </a:solidFill>
                          <a:effectLst/>
                          <a:uLnTx/>
                          <a:uFillTx/>
                          <a:latin typeface="+mn-lt"/>
                          <a:ea typeface="+mn-ea"/>
                          <a:cs typeface="Arial" pitchFamily="34" charset="0"/>
                        </a:rPr>
                        <a:t>przedmiotowe działania zostały wskazane we wniosku jako działania realizowane poza obszarem programowania i zatwierdzone przez Euroregionalny Komitet Sterujący; </a:t>
                      </a:r>
                    </a:p>
                    <a:p>
                      <a:pPr marL="7429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600" b="0" i="0" u="none" strike="noStrike" kern="1200" cap="none" spc="0" normalizeH="0" baseline="0" dirty="0">
                          <a:ln>
                            <a:noFill/>
                          </a:ln>
                          <a:solidFill>
                            <a:srgbClr val="FF6600"/>
                          </a:solidFill>
                          <a:effectLst/>
                          <a:uLnTx/>
                          <a:uFillTx/>
                          <a:latin typeface="+mn-lt"/>
                          <a:ea typeface="+mn-ea"/>
                          <a:cs typeface="Arial" pitchFamily="34" charset="0"/>
                        </a:rPr>
                        <a:t>mają wpływ transgraniczny i przyczyniają się do osiągnięcia celów właściwego Funduszu Małych Projektów.</a:t>
                      </a:r>
                      <a:endParaRPr kumimoji="0" lang="pl-PL" sz="1600" b="0" i="0" u="none" strike="noStrike" kern="1200" cap="none" spc="0" normalizeH="0" baseline="0" noProof="0" dirty="0">
                        <a:ln>
                          <a:noFill/>
                        </a:ln>
                        <a:solidFill>
                          <a:srgbClr val="000099"/>
                        </a:solidFill>
                        <a:effectLst/>
                        <a:uLnTx/>
                        <a:uFillTx/>
                        <a:latin typeface="+mn-lt"/>
                        <a:ea typeface="+mn-ea"/>
                        <a:cs typeface="Arial"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284DD2A4-D3C2-4EB6-95FC-CA7873336E84}"/>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C4104009-6B66-4504-9717-A1F29F13C25B}"/>
              </a:ext>
            </a:extLst>
          </p:cNvPr>
          <p:cNvPicPr>
            <a:picLocks noChangeAspect="1"/>
          </p:cNvPicPr>
          <p:nvPr/>
        </p:nvPicPr>
        <p:blipFill>
          <a:blip r:embed="rId8"/>
          <a:stretch>
            <a:fillRect/>
          </a:stretch>
        </p:blipFill>
        <p:spPr>
          <a:xfrm>
            <a:off x="9901142" y="5713352"/>
            <a:ext cx="766858" cy="1144648"/>
          </a:xfrm>
          <a:prstGeom prst="rect">
            <a:avLst/>
          </a:prstGeom>
        </p:spPr>
      </p:pic>
      <p:sp>
        <p:nvSpPr>
          <p:cNvPr id="5" name="Zástupný symbol pro číslo snímku 4">
            <a:extLst>
              <a:ext uri="{FF2B5EF4-FFF2-40B4-BE49-F238E27FC236}">
                <a16:creationId xmlns:a16="http://schemas.microsoft.com/office/drawing/2014/main" id="{FC1D105B-43BB-42F8-BFB0-7576E2F4234A}"/>
              </a:ext>
            </a:extLst>
          </p:cNvPr>
          <p:cNvSpPr>
            <a:spLocks noGrp="1"/>
          </p:cNvSpPr>
          <p:nvPr>
            <p:ph type="sldNum" sz="quarter" idx="12"/>
          </p:nvPr>
        </p:nvSpPr>
        <p:spPr/>
        <p:txBody>
          <a:bodyPr/>
          <a:lstStyle/>
          <a:p>
            <a:fld id="{92860EB2-85D9-40DF-A6A9-558CCE481E13}" type="slidenum">
              <a:rPr lang="cs-CZ" smtClean="0"/>
              <a:t>6</a:t>
            </a:fld>
            <a:endParaRPr lang="cs-CZ"/>
          </a:p>
        </p:txBody>
      </p:sp>
    </p:spTree>
    <p:extLst>
      <p:ext uri="{BB962C8B-B14F-4D97-AF65-F5344CB8AC3E}">
        <p14:creationId xmlns:p14="http://schemas.microsoft.com/office/powerpoint/2010/main" val="2362905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0" y="6093482"/>
            <a:ext cx="766327" cy="766327"/>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962641" y="6069168"/>
            <a:ext cx="766328" cy="766328"/>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10034088" y="6090248"/>
            <a:ext cx="508955" cy="759689"/>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969197" y="6109061"/>
            <a:ext cx="614558" cy="61455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705968088"/>
              </p:ext>
            </p:extLst>
          </p:nvPr>
        </p:nvGraphicFramePr>
        <p:xfrm>
          <a:off x="427290" y="1033802"/>
          <a:ext cx="11337420" cy="4760336"/>
        </p:xfrm>
        <a:graphic>
          <a:graphicData uri="http://schemas.openxmlformats.org/drawingml/2006/table">
            <a:tbl>
              <a:tblPr firstRow="1" bandRow="1">
                <a:tableStyleId>{3B4B98B0-60AC-42C2-AFA5-B58CD77FA1E5}</a:tableStyleId>
              </a:tblPr>
              <a:tblGrid>
                <a:gridCol w="5641188">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760336">
                <a:tc>
                  <a:txBody>
                    <a:bodyPr/>
                    <a:lstStyle/>
                    <a:p>
                      <a:pPr algn="ctr"/>
                      <a:r>
                        <a:rPr lang="cs-CZ" altLang="cs-CZ" sz="1800" b="1" u="sng" dirty="0">
                          <a:solidFill>
                            <a:srgbClr val="000099"/>
                          </a:solidFill>
                          <a:effectLst>
                            <a:outerShdw blurRad="38100" dist="38100" dir="2700000" algn="tl">
                              <a:srgbClr val="000000">
                                <a:alpha val="43137"/>
                              </a:srgbClr>
                            </a:outerShdw>
                          </a:effectLst>
                          <a:latin typeface="+mn-lt"/>
                          <a:cs typeface="Arial" charset="0"/>
                        </a:rPr>
                        <a:t>UVEŘEJŇOVÁNÍ SMLUV V REGISTRU SMLUV</a:t>
                      </a:r>
                    </a:p>
                    <a:p>
                      <a:pPr algn="ctr"/>
                      <a:r>
                        <a:rPr lang="cs-CZ" altLang="cs-CZ" sz="1800" b="1" u="sng" dirty="0">
                          <a:solidFill>
                            <a:srgbClr val="000099"/>
                          </a:solidFill>
                          <a:latin typeface="Arial" charset="0"/>
                          <a:cs typeface="Arial" charset="0"/>
                        </a:rPr>
                        <a:t>!!!Tato kapitola se týká pouze českých partnerů!!!</a:t>
                      </a:r>
                    </a:p>
                    <a:p>
                      <a:pPr algn="just"/>
                      <a:r>
                        <a:rPr lang="cs-CZ" altLang="cs-CZ" sz="1800" b="1" u="sng" dirty="0">
                          <a:solidFill>
                            <a:srgbClr val="000099"/>
                          </a:solidFill>
                          <a:latin typeface="Arial" charset="0"/>
                          <a:cs typeface="Arial" charset="0"/>
                        </a:rPr>
                        <a:t> </a:t>
                      </a:r>
                      <a:endParaRPr lang="cs-CZ" altLang="cs-CZ" sz="1800" b="0" u="sng" dirty="0">
                        <a:solidFill>
                          <a:srgbClr val="000099"/>
                        </a:solidFill>
                        <a:latin typeface="Arial" charset="0"/>
                        <a:cs typeface="Arial" charset="0"/>
                      </a:endParaRPr>
                    </a:p>
                    <a:p>
                      <a:pPr algn="just"/>
                      <a:r>
                        <a:rPr lang="cs-CZ" sz="1800" b="0" kern="1200" dirty="0">
                          <a:solidFill>
                            <a:srgbClr val="000099"/>
                          </a:solidFill>
                          <a:effectLst/>
                          <a:latin typeface="+mn-lt"/>
                          <a:ea typeface="+mn-ea"/>
                          <a:cs typeface="+mn-cs"/>
                        </a:rPr>
                        <a:t>Smlouva, na kterou se vztahuje povinnost zveřejnění v registru smluv, nabývá v souladu s ustanovením § 6 tohoto zákona účinnosti nejdříve dnem jejího zveřejnění. </a:t>
                      </a:r>
                    </a:p>
                    <a:p>
                      <a:pPr algn="just"/>
                      <a:endParaRPr lang="cs-CZ" sz="1800" b="0" kern="1200" dirty="0">
                        <a:solidFill>
                          <a:srgbClr val="000099"/>
                        </a:solidFill>
                        <a:effectLst/>
                        <a:latin typeface="+mn-lt"/>
                        <a:ea typeface="+mn-ea"/>
                        <a:cs typeface="+mn-cs"/>
                      </a:endParaRPr>
                    </a:p>
                    <a:p>
                      <a:pPr algn="just"/>
                      <a:r>
                        <a:rPr lang="cs-CZ" sz="1800" b="0" kern="1200" dirty="0">
                          <a:solidFill>
                            <a:srgbClr val="000099"/>
                          </a:solidFill>
                          <a:effectLst/>
                          <a:latin typeface="+mn-lt"/>
                          <a:ea typeface="+mn-ea"/>
                          <a:cs typeface="+mn-cs"/>
                        </a:rPr>
                        <a:t>Smlouvu je dle § 5 odst. 2 zákona o registru smluv nutné zaslat správci registru smluv k uveřejnění prostřednictvím registru smluv bez zbytečného odkladu, nejpozději však do 30 dnů od uzavření smlouvy. Nebyla-li smlouva zveřejněna prostřednictvím registru smluv ani do 3 měsíců ode dne, kdy byla uzavřena, je podle ustanovení § 7 tohoto zákona smlouva zrušena od počátku. </a:t>
                      </a:r>
                    </a:p>
                    <a:p>
                      <a:pPr algn="l"/>
                      <a:endParaRPr lang="cs-CZ" altLang="cs-CZ" sz="1800" b="1" u="sng" dirty="0">
                        <a:solidFill>
                          <a:srgbClr val="000099"/>
                        </a:solidFill>
                        <a:latin typeface="Arial" charset="0"/>
                        <a:cs typeface="Arial" charset="0"/>
                      </a:endParaRPr>
                    </a:p>
                  </a:txBody>
                  <a:tcPr/>
                </a:tc>
                <a:tc>
                  <a:txBody>
                    <a:bodyPr/>
                    <a:lstStyle/>
                    <a:p>
                      <a:pPr algn="ctr"/>
                      <a:r>
                        <a:rPr lang="pl-PL" sz="1800" b="1" u="sng" kern="1200" cap="all" dirty="0">
                          <a:solidFill>
                            <a:srgbClr val="FF6600"/>
                          </a:solidFill>
                          <a:effectLst>
                            <a:outerShdw blurRad="38100" dist="38100" dir="2700000" algn="tl">
                              <a:srgbClr val="000000">
                                <a:alpha val="43137"/>
                              </a:srgbClr>
                            </a:outerShdw>
                          </a:effectLst>
                          <a:latin typeface="+mn-lt"/>
                          <a:ea typeface="+mn-ea"/>
                          <a:cs typeface="+mn-cs"/>
                        </a:rPr>
                        <a:t>Publikowanie umów v rejestrze umów</a:t>
                      </a:r>
                      <a:endParaRPr lang="cs-CZ" sz="1800" b="1" u="sng" kern="1200" cap="all" dirty="0">
                        <a:solidFill>
                          <a:srgbClr val="FF6600"/>
                        </a:solidFill>
                        <a:effectLst>
                          <a:outerShdw blurRad="38100" dist="38100" dir="2700000" algn="tl">
                            <a:srgbClr val="000000">
                              <a:alpha val="43137"/>
                            </a:srgbClr>
                          </a:outerShdw>
                        </a:effectLst>
                        <a:latin typeface="+mn-lt"/>
                        <a:ea typeface="+mn-ea"/>
                        <a:cs typeface="+mn-cs"/>
                      </a:endParaRPr>
                    </a:p>
                    <a:p>
                      <a:pPr algn="ctr"/>
                      <a:r>
                        <a:rPr lang="cs-CZ" sz="1800" b="1" u="sng" kern="1200" dirty="0">
                          <a:solidFill>
                            <a:srgbClr val="FF6600"/>
                          </a:solidFill>
                          <a:effectLst/>
                          <a:latin typeface="+mn-lt"/>
                          <a:ea typeface="+mn-ea"/>
                          <a:cs typeface="+mn-cs"/>
                        </a:rPr>
                        <a:t>!!!</a:t>
                      </a:r>
                      <a:r>
                        <a:rPr lang="cs-CZ" sz="1800" b="1" u="sng" kern="1200" dirty="0" err="1">
                          <a:solidFill>
                            <a:srgbClr val="FF6600"/>
                          </a:solidFill>
                          <a:effectLst/>
                          <a:latin typeface="+mn-lt"/>
                          <a:ea typeface="+mn-ea"/>
                          <a:cs typeface="+mn-cs"/>
                        </a:rPr>
                        <a:t>Rozdział</a:t>
                      </a:r>
                      <a:r>
                        <a:rPr lang="cs-CZ" sz="1800" b="1" u="sng" kern="1200" dirty="0">
                          <a:solidFill>
                            <a:srgbClr val="FF6600"/>
                          </a:solidFill>
                          <a:effectLst/>
                          <a:latin typeface="+mn-lt"/>
                          <a:ea typeface="+mn-ea"/>
                          <a:cs typeface="+mn-cs"/>
                        </a:rPr>
                        <a:t> ten </a:t>
                      </a:r>
                      <a:r>
                        <a:rPr lang="cs-CZ" sz="1800" b="1" u="sng" kern="1200" dirty="0" err="1">
                          <a:solidFill>
                            <a:srgbClr val="FF6600"/>
                          </a:solidFill>
                          <a:effectLst/>
                          <a:latin typeface="+mn-lt"/>
                          <a:ea typeface="+mn-ea"/>
                          <a:cs typeface="+mn-cs"/>
                        </a:rPr>
                        <a:t>dotyczy</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tylko</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partnerów</a:t>
                      </a:r>
                      <a:r>
                        <a:rPr lang="cs-CZ" sz="1800" b="1" u="sng" kern="1200" dirty="0">
                          <a:solidFill>
                            <a:srgbClr val="FF6600"/>
                          </a:solidFill>
                          <a:effectLst/>
                          <a:latin typeface="+mn-lt"/>
                          <a:ea typeface="+mn-ea"/>
                          <a:cs typeface="+mn-cs"/>
                        </a:rPr>
                        <a:t> z </a:t>
                      </a:r>
                      <a:r>
                        <a:rPr lang="cs-CZ" sz="1800" b="1" u="sng" kern="1200" dirty="0" err="1">
                          <a:solidFill>
                            <a:srgbClr val="FF6600"/>
                          </a:solidFill>
                          <a:effectLst/>
                          <a:latin typeface="+mn-lt"/>
                          <a:ea typeface="+mn-ea"/>
                          <a:cs typeface="+mn-cs"/>
                        </a:rPr>
                        <a:t>RCz</a:t>
                      </a:r>
                      <a:r>
                        <a:rPr lang="cs-CZ" sz="1800" b="1" u="sng" kern="1200" dirty="0">
                          <a:solidFill>
                            <a:srgbClr val="FF6600"/>
                          </a:solidFill>
                          <a:effectLst/>
                          <a:latin typeface="+mn-lt"/>
                          <a:ea typeface="+mn-ea"/>
                          <a:cs typeface="+mn-cs"/>
                        </a:rPr>
                        <a:t>!!! </a:t>
                      </a:r>
                    </a:p>
                    <a:p>
                      <a:pPr algn="ctr"/>
                      <a:endParaRPr lang="cs-CZ" sz="1800" b="1" u="sng" kern="1200" dirty="0">
                        <a:solidFill>
                          <a:srgbClr val="FF6600"/>
                        </a:solidFill>
                        <a:effectLst/>
                        <a:latin typeface="+mn-lt"/>
                        <a:ea typeface="+mn-ea"/>
                        <a:cs typeface="+mn-cs"/>
                      </a:endParaRPr>
                    </a:p>
                    <a:p>
                      <a:pPr algn="just"/>
                      <a:r>
                        <a:rPr lang="cs-CZ" sz="1800" b="0" kern="1200" dirty="0" err="1">
                          <a:solidFill>
                            <a:srgbClr val="FF6600"/>
                          </a:solidFill>
                          <a:effectLst/>
                          <a:latin typeface="+mn-lt"/>
                          <a:ea typeface="+mn-ea"/>
                          <a:cs typeface="+mn-cs"/>
                        </a:rPr>
                        <a:t>Umowa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której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dotyczy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obowiązek</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opublikowania</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zaczyna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obowiązywać</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zgodnie</a:t>
                      </a:r>
                      <a:r>
                        <a:rPr lang="cs-CZ" sz="1800" b="0" kern="1200" dirty="0">
                          <a:solidFill>
                            <a:srgbClr val="FF6600"/>
                          </a:solidFill>
                          <a:effectLst/>
                          <a:latin typeface="+mn-lt"/>
                          <a:ea typeface="+mn-ea"/>
                          <a:cs typeface="+mn-cs"/>
                        </a:rPr>
                        <a:t> z § 6 </a:t>
                      </a:r>
                      <a:r>
                        <a:rPr lang="cs-CZ" sz="1800" b="0" kern="1200" dirty="0" err="1">
                          <a:solidFill>
                            <a:srgbClr val="FF6600"/>
                          </a:solidFill>
                          <a:effectLst/>
                          <a:latin typeface="+mn-lt"/>
                          <a:ea typeface="+mn-ea"/>
                          <a:cs typeface="+mn-cs"/>
                        </a:rPr>
                        <a:t>tejże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najwcześniej</a:t>
                      </a:r>
                      <a:r>
                        <a:rPr lang="cs-CZ" sz="1800" b="0" kern="1200" dirty="0">
                          <a:solidFill>
                            <a:srgbClr val="FF6600"/>
                          </a:solidFill>
                          <a:effectLst/>
                          <a:latin typeface="+mn-lt"/>
                          <a:ea typeface="+mn-ea"/>
                          <a:cs typeface="+mn-cs"/>
                        </a:rPr>
                        <a:t> z </a:t>
                      </a:r>
                      <a:r>
                        <a:rPr lang="cs-CZ" sz="1800" b="0" kern="1200" dirty="0" err="1">
                          <a:solidFill>
                            <a:srgbClr val="FF6600"/>
                          </a:solidFill>
                          <a:effectLst/>
                          <a:latin typeface="+mn-lt"/>
                          <a:ea typeface="+mn-ea"/>
                          <a:cs typeface="+mn-cs"/>
                        </a:rPr>
                        <a:t>dniem</a:t>
                      </a:r>
                      <a:r>
                        <a:rPr lang="cs-CZ" sz="1800" b="0" kern="1200" dirty="0">
                          <a:solidFill>
                            <a:srgbClr val="FF6600"/>
                          </a:solidFill>
                          <a:effectLst/>
                          <a:latin typeface="+mn-lt"/>
                          <a:ea typeface="+mn-ea"/>
                          <a:cs typeface="+mn-cs"/>
                        </a:rPr>
                        <a:t> jej </a:t>
                      </a:r>
                      <a:r>
                        <a:rPr lang="cs-CZ" sz="1800" b="0" kern="1200" dirty="0" err="1">
                          <a:solidFill>
                            <a:srgbClr val="FF6600"/>
                          </a:solidFill>
                          <a:effectLst/>
                          <a:latin typeface="+mn-lt"/>
                          <a:ea typeface="+mn-ea"/>
                          <a:cs typeface="+mn-cs"/>
                        </a:rPr>
                        <a:t>opublikowania</a:t>
                      </a:r>
                      <a:r>
                        <a:rPr lang="cs-CZ" sz="1800" b="0" kern="1200" dirty="0">
                          <a:solidFill>
                            <a:srgbClr val="FF6600"/>
                          </a:solidFill>
                          <a:effectLst/>
                          <a:latin typeface="+mn-lt"/>
                          <a:ea typeface="+mn-ea"/>
                          <a:cs typeface="+mn-cs"/>
                        </a:rPr>
                        <a:t>. </a:t>
                      </a:r>
                    </a:p>
                    <a:p>
                      <a:pPr algn="just"/>
                      <a:endParaRPr lang="cs-CZ" sz="1800" b="0" kern="1200" dirty="0">
                        <a:solidFill>
                          <a:srgbClr val="FF6600"/>
                        </a:solidFill>
                        <a:effectLst/>
                        <a:latin typeface="+mn-lt"/>
                        <a:ea typeface="+mn-ea"/>
                        <a:cs typeface="+mn-cs"/>
                      </a:endParaRPr>
                    </a:p>
                    <a:p>
                      <a:pPr algn="just"/>
                      <a:r>
                        <a:rPr lang="cs-CZ" sz="1800" b="0" kern="1200" dirty="0" err="1">
                          <a:solidFill>
                            <a:srgbClr val="FF6600"/>
                          </a:solidFill>
                          <a:effectLst/>
                          <a:latin typeface="+mn-lt"/>
                          <a:ea typeface="+mn-ea"/>
                          <a:cs typeface="+mn-cs"/>
                        </a:rPr>
                        <a:t>Umowę</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należy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zgodnie</a:t>
                      </a:r>
                      <a:r>
                        <a:rPr lang="cs-CZ" sz="1800" b="0" kern="1200" dirty="0">
                          <a:solidFill>
                            <a:srgbClr val="FF6600"/>
                          </a:solidFill>
                          <a:effectLst/>
                          <a:latin typeface="+mn-lt"/>
                          <a:ea typeface="+mn-ea"/>
                          <a:cs typeface="+mn-cs"/>
                        </a:rPr>
                        <a:t> z § 5 </a:t>
                      </a:r>
                      <a:r>
                        <a:rPr lang="cs-CZ" sz="1800" b="0" kern="1200" dirty="0" err="1">
                          <a:solidFill>
                            <a:srgbClr val="FF6600"/>
                          </a:solidFill>
                          <a:effectLst/>
                          <a:latin typeface="+mn-lt"/>
                          <a:ea typeface="+mn-ea"/>
                          <a:cs typeface="+mn-cs"/>
                        </a:rPr>
                        <a:t>ust</a:t>
                      </a:r>
                      <a:r>
                        <a:rPr lang="cs-CZ" sz="1800" b="0" kern="1200" dirty="0">
                          <a:solidFill>
                            <a:srgbClr val="FF6600"/>
                          </a:solidFill>
                          <a:effectLst/>
                          <a:latin typeface="+mn-lt"/>
                          <a:ea typeface="+mn-ea"/>
                          <a:cs typeface="+mn-cs"/>
                        </a:rPr>
                        <a:t>. 2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przesłać</a:t>
                      </a:r>
                      <a:r>
                        <a:rPr lang="cs-CZ" sz="1800" b="0" kern="1200" dirty="0">
                          <a:solidFill>
                            <a:srgbClr val="FF6600"/>
                          </a:solidFill>
                          <a:effectLst/>
                          <a:latin typeface="+mn-lt"/>
                          <a:ea typeface="+mn-ea"/>
                          <a:cs typeface="+mn-cs"/>
                        </a:rPr>
                        <a:t> do </a:t>
                      </a:r>
                      <a:r>
                        <a:rPr lang="cs-CZ" sz="1800" b="0" kern="1200" dirty="0" err="1">
                          <a:solidFill>
                            <a:srgbClr val="FF6600"/>
                          </a:solidFill>
                          <a:effectLst/>
                          <a:latin typeface="+mn-lt"/>
                          <a:ea typeface="+mn-ea"/>
                          <a:cs typeface="+mn-cs"/>
                        </a:rPr>
                        <a:t>administratora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rejestru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w celu </a:t>
                      </a:r>
                      <a:r>
                        <a:rPr lang="cs-CZ" sz="1800" b="0" kern="1200" dirty="0" err="1">
                          <a:solidFill>
                            <a:srgbClr val="FF6600"/>
                          </a:solidFill>
                          <a:effectLst/>
                          <a:latin typeface="+mn-lt"/>
                          <a:ea typeface="+mn-ea"/>
                          <a:cs typeface="+mn-cs"/>
                        </a:rPr>
                        <a:t>opublikowania</a:t>
                      </a:r>
                      <a:r>
                        <a:rPr lang="cs-CZ" sz="1800" b="0" kern="1200" dirty="0">
                          <a:solidFill>
                            <a:srgbClr val="FF6600"/>
                          </a:solidFill>
                          <a:effectLst/>
                          <a:latin typeface="+mn-lt"/>
                          <a:ea typeface="+mn-ea"/>
                          <a:cs typeface="+mn-cs"/>
                        </a:rPr>
                        <a:t> za </a:t>
                      </a:r>
                      <a:r>
                        <a:rPr lang="cs-CZ" sz="1800" b="0" kern="1200" dirty="0" err="1">
                          <a:solidFill>
                            <a:srgbClr val="FF6600"/>
                          </a:solidFill>
                          <a:effectLst/>
                          <a:latin typeface="+mn-lt"/>
                          <a:ea typeface="+mn-ea"/>
                          <a:cs typeface="+mn-cs"/>
                        </a:rPr>
                        <a:t>pośrednictwem</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rejestru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bez </a:t>
                      </a:r>
                      <a:r>
                        <a:rPr lang="cs-CZ" sz="1800" b="0" kern="1200" dirty="0" err="1">
                          <a:solidFill>
                            <a:srgbClr val="FF6600"/>
                          </a:solidFill>
                          <a:effectLst/>
                          <a:latin typeface="+mn-lt"/>
                          <a:ea typeface="+mn-ea"/>
                          <a:cs typeface="+mn-cs"/>
                        </a:rPr>
                        <a:t>zbędnej</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zwłoki</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najpóźniej</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ciągu</a:t>
                      </a:r>
                      <a:r>
                        <a:rPr lang="cs-CZ" sz="1800" b="0" kern="1200" dirty="0">
                          <a:solidFill>
                            <a:srgbClr val="FF6600"/>
                          </a:solidFill>
                          <a:effectLst/>
                          <a:latin typeface="+mn-lt"/>
                          <a:ea typeface="+mn-ea"/>
                          <a:cs typeface="+mn-cs"/>
                        </a:rPr>
                        <a:t> 30 dni od </a:t>
                      </a:r>
                      <a:r>
                        <a:rPr lang="cs-CZ" sz="1800" b="0" kern="1200" dirty="0" err="1">
                          <a:solidFill>
                            <a:srgbClr val="FF6600"/>
                          </a:solidFill>
                          <a:effectLst/>
                          <a:latin typeface="+mn-lt"/>
                          <a:ea typeface="+mn-ea"/>
                          <a:cs typeface="+mn-cs"/>
                        </a:rPr>
                        <a:t>zawarcia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Jeżeli</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umowa</a:t>
                      </a:r>
                      <a:r>
                        <a:rPr lang="cs-CZ" sz="1800" b="0" kern="1200" dirty="0">
                          <a:solidFill>
                            <a:srgbClr val="FF6600"/>
                          </a:solidFill>
                          <a:effectLst/>
                          <a:latin typeface="+mn-lt"/>
                          <a:ea typeface="+mn-ea"/>
                          <a:cs typeface="+mn-cs"/>
                        </a:rPr>
                        <a:t>/</a:t>
                      </a:r>
                      <a:r>
                        <a:rPr lang="cs-CZ" sz="1800" b="0" kern="1200" dirty="0" err="1">
                          <a:solidFill>
                            <a:srgbClr val="FF6600"/>
                          </a:solidFill>
                          <a:effectLst/>
                          <a:latin typeface="+mn-lt"/>
                          <a:ea typeface="+mn-ea"/>
                          <a:cs typeface="+mn-cs"/>
                        </a:rPr>
                        <a:t>zamówienie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zostanie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opublikowane</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rejestrze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umów</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ciągu</a:t>
                      </a:r>
                      <a:r>
                        <a:rPr lang="cs-CZ" sz="1800" b="0" kern="1200" dirty="0">
                          <a:solidFill>
                            <a:srgbClr val="FF6600"/>
                          </a:solidFill>
                          <a:effectLst/>
                          <a:latin typeface="+mn-lt"/>
                          <a:ea typeface="+mn-ea"/>
                          <a:cs typeface="+mn-cs"/>
                        </a:rPr>
                        <a:t> 3 </a:t>
                      </a:r>
                      <a:r>
                        <a:rPr lang="cs-CZ" sz="1800" b="0" kern="1200" dirty="0" err="1">
                          <a:solidFill>
                            <a:srgbClr val="FF6600"/>
                          </a:solidFill>
                          <a:effectLst/>
                          <a:latin typeface="+mn-lt"/>
                          <a:ea typeface="+mn-ea"/>
                          <a:cs typeface="+mn-cs"/>
                        </a:rPr>
                        <a:t>miesięcy</a:t>
                      </a:r>
                      <a:r>
                        <a:rPr lang="cs-CZ" sz="1800" b="0" kern="1200" dirty="0">
                          <a:solidFill>
                            <a:srgbClr val="FF6600"/>
                          </a:solidFill>
                          <a:effectLst/>
                          <a:latin typeface="+mn-lt"/>
                          <a:ea typeface="+mn-ea"/>
                          <a:cs typeface="+mn-cs"/>
                        </a:rPr>
                        <a:t> od </a:t>
                      </a:r>
                      <a:r>
                        <a:rPr lang="cs-CZ" sz="1800" b="0" kern="1200" dirty="0" err="1">
                          <a:solidFill>
                            <a:srgbClr val="FF6600"/>
                          </a:solidFill>
                          <a:effectLst/>
                          <a:latin typeface="+mn-lt"/>
                          <a:ea typeface="+mn-ea"/>
                          <a:cs typeface="+mn-cs"/>
                        </a:rPr>
                        <a:t>dnia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zawarcia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zgodnie</a:t>
                      </a:r>
                      <a:r>
                        <a:rPr lang="cs-CZ" sz="1800" b="0" kern="1200" dirty="0">
                          <a:solidFill>
                            <a:srgbClr val="FF6600"/>
                          </a:solidFill>
                          <a:effectLst/>
                          <a:latin typeface="+mn-lt"/>
                          <a:ea typeface="+mn-ea"/>
                          <a:cs typeface="+mn-cs"/>
                        </a:rPr>
                        <a:t> z § 7 </a:t>
                      </a:r>
                      <a:r>
                        <a:rPr lang="cs-CZ" sz="1800" b="0" kern="1200" dirty="0" err="1">
                          <a:solidFill>
                            <a:srgbClr val="FF6600"/>
                          </a:solidFill>
                          <a:effectLst/>
                          <a:latin typeface="+mn-lt"/>
                          <a:ea typeface="+mn-ea"/>
                          <a:cs typeface="+mn-cs"/>
                        </a:rPr>
                        <a:t>tejże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ustawy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wygasa</a:t>
                      </a:r>
                      <a:r>
                        <a:rPr lang="cs-CZ" sz="1800" b="0" kern="1200" dirty="0">
                          <a:solidFill>
                            <a:srgbClr val="FF6600"/>
                          </a:solidFill>
                          <a:effectLst/>
                          <a:latin typeface="+mn-lt"/>
                          <a:ea typeface="+mn-ea"/>
                          <a:cs typeface="+mn-cs"/>
                        </a:rPr>
                        <a:t> od </a:t>
                      </a:r>
                      <a:r>
                        <a:rPr lang="cs-CZ" sz="1800" b="0" kern="1200" dirty="0" err="1">
                          <a:solidFill>
                            <a:srgbClr val="FF6600"/>
                          </a:solidFill>
                          <a:effectLst/>
                          <a:latin typeface="+mn-lt"/>
                          <a:ea typeface="+mn-ea"/>
                          <a:cs typeface="+mn-cs"/>
                        </a:rPr>
                        <a:t>swojego</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początku</a:t>
                      </a:r>
                      <a:r>
                        <a:rPr lang="cs-CZ" sz="1800" b="0" kern="1200" dirty="0">
                          <a:solidFill>
                            <a:srgbClr val="FF6600"/>
                          </a:solidFill>
                          <a:effectLst/>
                          <a:latin typeface="+mn-lt"/>
                          <a:ea typeface="+mn-ea"/>
                          <a:cs typeface="+mn-cs"/>
                        </a:rPr>
                        <a:t>. </a:t>
                      </a:r>
                      <a:endParaRPr lang="cs-CZ" altLang="cs-CZ" sz="2000" b="0"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4171197" y="6109866"/>
            <a:ext cx="2743200" cy="684931"/>
          </a:xfrm>
          <a:prstGeom prst="rect">
            <a:avLst/>
          </a:prstGeom>
        </p:spPr>
      </p:pic>
      <p:sp>
        <p:nvSpPr>
          <p:cNvPr id="5" name="Zástupný symbol pro číslo snímku 4">
            <a:extLst>
              <a:ext uri="{FF2B5EF4-FFF2-40B4-BE49-F238E27FC236}">
                <a16:creationId xmlns:a16="http://schemas.microsoft.com/office/drawing/2014/main" id="{FC058FA9-3D13-41E4-839F-83629BC34679}"/>
              </a:ext>
            </a:extLst>
          </p:cNvPr>
          <p:cNvSpPr>
            <a:spLocks noGrp="1"/>
          </p:cNvSpPr>
          <p:nvPr>
            <p:ph type="sldNum" sz="quarter" idx="12"/>
          </p:nvPr>
        </p:nvSpPr>
        <p:spPr/>
        <p:txBody>
          <a:bodyPr/>
          <a:lstStyle/>
          <a:p>
            <a:fld id="{92860EB2-85D9-40DF-A6A9-558CCE481E13}" type="slidenum">
              <a:rPr lang="cs-CZ" smtClean="0"/>
              <a:t>60</a:t>
            </a:fld>
            <a:endParaRPr lang="cs-CZ"/>
          </a:p>
        </p:txBody>
      </p:sp>
    </p:spTree>
    <p:extLst>
      <p:ext uri="{BB962C8B-B14F-4D97-AF65-F5344CB8AC3E}">
        <p14:creationId xmlns:p14="http://schemas.microsoft.com/office/powerpoint/2010/main" val="2190046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92EA7A8-7757-47FA-A365-7A3FE2290BDF}"/>
              </a:ext>
            </a:extLst>
          </p:cNvPr>
          <p:cNvPicPr>
            <a:picLocks noChangeAspect="1"/>
          </p:cNvPicPr>
          <p:nvPr/>
        </p:nvPicPr>
        <p:blipFill>
          <a:blip r:embed="rId2"/>
          <a:stretch>
            <a:fillRect/>
          </a:stretch>
        </p:blipFill>
        <p:spPr>
          <a:xfrm>
            <a:off x="0" y="6093482"/>
            <a:ext cx="766327" cy="766327"/>
          </a:xfrm>
          <a:prstGeom prst="rect">
            <a:avLst/>
          </a:prstGeom>
        </p:spPr>
      </p:pic>
      <p:pic>
        <p:nvPicPr>
          <p:cNvPr id="14" name="Obrázek 13">
            <a:extLst>
              <a:ext uri="{FF2B5EF4-FFF2-40B4-BE49-F238E27FC236}">
                <a16:creationId xmlns:a16="http://schemas.microsoft.com/office/drawing/2014/main" id="{F2E07797-FA93-4CAD-BED2-70E0B0AEC805}"/>
              </a:ext>
            </a:extLst>
          </p:cNvPr>
          <p:cNvPicPr>
            <a:picLocks noChangeAspect="1"/>
          </p:cNvPicPr>
          <p:nvPr/>
        </p:nvPicPr>
        <p:blipFill>
          <a:blip r:embed="rId3"/>
          <a:stretch>
            <a:fillRect/>
          </a:stretch>
        </p:blipFill>
        <p:spPr>
          <a:xfrm>
            <a:off x="962641" y="6069168"/>
            <a:ext cx="766328" cy="766328"/>
          </a:xfrm>
          <a:prstGeom prst="rect">
            <a:avLst/>
          </a:prstGeom>
        </p:spPr>
      </p:pic>
      <p:pic>
        <p:nvPicPr>
          <p:cNvPr id="15" name="Obrázek 14">
            <a:extLst>
              <a:ext uri="{FF2B5EF4-FFF2-40B4-BE49-F238E27FC236}">
                <a16:creationId xmlns:a16="http://schemas.microsoft.com/office/drawing/2014/main" id="{FE06195B-F17A-40A7-BB33-8DD620C0819A}"/>
              </a:ext>
            </a:extLst>
          </p:cNvPr>
          <p:cNvPicPr>
            <a:picLocks noChangeAspect="1"/>
          </p:cNvPicPr>
          <p:nvPr/>
        </p:nvPicPr>
        <p:blipFill>
          <a:blip r:embed="rId4"/>
          <a:stretch>
            <a:fillRect/>
          </a:stretch>
        </p:blipFill>
        <p:spPr>
          <a:xfrm>
            <a:off x="10034088" y="6090248"/>
            <a:ext cx="508955" cy="759689"/>
          </a:xfrm>
          <a:prstGeom prst="rect">
            <a:avLst/>
          </a:prstGeom>
        </p:spPr>
      </p:pic>
      <p:pic>
        <p:nvPicPr>
          <p:cNvPr id="16" name="Obrázek 15">
            <a:extLst>
              <a:ext uri="{FF2B5EF4-FFF2-40B4-BE49-F238E27FC236}">
                <a16:creationId xmlns:a16="http://schemas.microsoft.com/office/drawing/2014/main" id="{99746EC2-470C-46DB-85D1-1B9852661AE6}"/>
              </a:ext>
            </a:extLst>
          </p:cNvPr>
          <p:cNvPicPr>
            <a:picLocks noChangeAspect="1"/>
          </p:cNvPicPr>
          <p:nvPr/>
        </p:nvPicPr>
        <p:blipFill>
          <a:blip r:embed="rId5"/>
          <a:stretch>
            <a:fillRect/>
          </a:stretch>
        </p:blipFill>
        <p:spPr>
          <a:xfrm>
            <a:off x="10969197" y="6109061"/>
            <a:ext cx="614558" cy="61455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585696697"/>
              </p:ext>
            </p:extLst>
          </p:nvPr>
        </p:nvGraphicFramePr>
        <p:xfrm>
          <a:off x="470019" y="1033802"/>
          <a:ext cx="11294691" cy="4846320"/>
        </p:xfrm>
        <a:graphic>
          <a:graphicData uri="http://schemas.openxmlformats.org/drawingml/2006/table">
            <a:tbl>
              <a:tblPr firstRow="1" bandRow="1">
                <a:tableStyleId>{3B4B98B0-60AC-42C2-AFA5-B58CD77FA1E5}</a:tableStyleId>
              </a:tblPr>
              <a:tblGrid>
                <a:gridCol w="5598459">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760336">
                <a:tc>
                  <a:txBody>
                    <a:bodyPr/>
                    <a:lstStyle/>
                    <a:p>
                      <a:pPr algn="ctr"/>
                      <a:r>
                        <a:rPr lang="cs-CZ" altLang="cs-CZ" sz="1800" b="1" u="sng" dirty="0">
                          <a:solidFill>
                            <a:srgbClr val="000099"/>
                          </a:solidFill>
                          <a:effectLst>
                            <a:outerShdw blurRad="38100" dist="38100" dir="2700000" algn="tl">
                              <a:srgbClr val="000000">
                                <a:alpha val="43137"/>
                              </a:srgbClr>
                            </a:outerShdw>
                          </a:effectLst>
                          <a:latin typeface="+mn-lt"/>
                          <a:cs typeface="Arial" charset="0"/>
                        </a:rPr>
                        <a:t>UVEŘEJŇOVÁNÍ SMLUV V REGISTRU SMLUV</a:t>
                      </a:r>
                    </a:p>
                    <a:p>
                      <a:pPr algn="ctr"/>
                      <a:r>
                        <a:rPr lang="cs-CZ" altLang="cs-CZ" sz="1800" b="1" u="sng" dirty="0">
                          <a:solidFill>
                            <a:srgbClr val="000099"/>
                          </a:solidFill>
                          <a:latin typeface="Arial" charset="0"/>
                          <a:cs typeface="Arial" charset="0"/>
                        </a:rPr>
                        <a:t>!!!Tato kapitola se týká pouze českých partnerů!!!</a:t>
                      </a:r>
                    </a:p>
                    <a:p>
                      <a:pPr algn="just"/>
                      <a:r>
                        <a:rPr lang="cs-CZ" altLang="cs-CZ" sz="1800" b="1" u="sng" dirty="0">
                          <a:solidFill>
                            <a:srgbClr val="000099"/>
                          </a:solidFill>
                          <a:latin typeface="Arial" charset="0"/>
                          <a:cs typeface="Arial" charset="0"/>
                        </a:rPr>
                        <a:t> </a:t>
                      </a:r>
                      <a:endParaRPr lang="cs-CZ" altLang="cs-CZ" sz="1800" b="0" u="sng" dirty="0">
                        <a:solidFill>
                          <a:srgbClr val="000099"/>
                        </a:solidFill>
                        <a:latin typeface="Arial" charset="0"/>
                        <a:cs typeface="Arial" charset="0"/>
                      </a:endParaRPr>
                    </a:p>
                    <a:p>
                      <a:pPr algn="just"/>
                      <a:r>
                        <a:rPr lang="cs-CZ" sz="1600" b="0" kern="1200" dirty="0">
                          <a:solidFill>
                            <a:srgbClr val="000099"/>
                          </a:solidFill>
                          <a:effectLst/>
                          <a:latin typeface="+mn-lt"/>
                          <a:ea typeface="+mn-ea"/>
                          <a:cs typeface="+mn-cs"/>
                        </a:rPr>
                        <a:t>Zveřejnění v registru je nutné prokázat potvrzením o uveřejnění, které bylo zasláno zveřejňujícímu subjektu do datové schránky. </a:t>
                      </a:r>
                    </a:p>
                    <a:p>
                      <a:pPr algn="just"/>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V případě Smlouvy o financování projektu nemá Správce FMP povinnost zajistit zveřejnění uzavřené Smlouvy o financování projektu v registru smluv (viz výjimka uvedená v § 3, odst. 2, písmeno k). Z tohoto důvodu doporučujeme konečným uživatelům / příjemcům malých projektů, aby si ve vlastním zájmu ověřili, zda mají tuto povinnost pro svoji organizaci a v případě, že se jich povinnost uveřejnit Smlouvu o financování týká, aby tak dle výše uvedeného zákona učinili.</a:t>
                      </a:r>
                    </a:p>
                    <a:p>
                      <a:pPr algn="just"/>
                      <a:endParaRPr lang="cs-CZ" sz="1600" b="0" kern="1200" dirty="0">
                        <a:solidFill>
                          <a:srgbClr val="000099"/>
                        </a:solidFill>
                        <a:effectLst/>
                        <a:latin typeface="+mn-lt"/>
                        <a:ea typeface="+mn-ea"/>
                        <a:cs typeface="+mn-cs"/>
                      </a:endParaRPr>
                    </a:p>
                    <a:p>
                      <a:pPr algn="just"/>
                      <a:r>
                        <a:rPr lang="cs-CZ" sz="1600" b="0" kern="1200" dirty="0">
                          <a:solidFill>
                            <a:srgbClr val="000099"/>
                          </a:solidFill>
                          <a:effectLst/>
                          <a:latin typeface="+mn-lt"/>
                          <a:ea typeface="+mn-ea"/>
                          <a:cs typeface="+mn-cs"/>
                        </a:rPr>
                        <a:t>Potvrzení o uveřejnění Smlouvy o financování projektu v registru smluv je následně povinen konečný uživatel / příjemce malého projektu předložit Správci FMP. </a:t>
                      </a:r>
                    </a:p>
                    <a:p>
                      <a:pPr algn="l"/>
                      <a:endParaRPr lang="cs-CZ" altLang="cs-CZ" sz="1800" b="1" u="sng" dirty="0">
                        <a:solidFill>
                          <a:srgbClr val="000099"/>
                        </a:solidFill>
                        <a:latin typeface="Arial" charset="0"/>
                        <a:cs typeface="Arial" charset="0"/>
                      </a:endParaRPr>
                    </a:p>
                  </a:txBody>
                  <a:tcPr/>
                </a:tc>
                <a:tc>
                  <a:txBody>
                    <a:bodyPr/>
                    <a:lstStyle/>
                    <a:p>
                      <a:pPr algn="ctr"/>
                      <a:r>
                        <a:rPr lang="pl-PL" sz="1800" b="1" u="sng" kern="1200" cap="all" dirty="0">
                          <a:solidFill>
                            <a:srgbClr val="FF6600"/>
                          </a:solidFill>
                          <a:effectLst>
                            <a:outerShdw blurRad="38100" dist="38100" dir="2700000" algn="tl">
                              <a:srgbClr val="000000">
                                <a:alpha val="43137"/>
                              </a:srgbClr>
                            </a:outerShdw>
                          </a:effectLst>
                          <a:latin typeface="+mn-lt"/>
                          <a:ea typeface="+mn-ea"/>
                          <a:cs typeface="+mn-cs"/>
                        </a:rPr>
                        <a:t>Publikowanie umów v rejestrze umów</a:t>
                      </a:r>
                      <a:endParaRPr lang="cs-CZ" sz="1800" b="1" u="sng" kern="1200" cap="all" dirty="0">
                        <a:solidFill>
                          <a:srgbClr val="FF6600"/>
                        </a:solidFill>
                        <a:effectLst>
                          <a:outerShdw blurRad="38100" dist="38100" dir="2700000" algn="tl">
                            <a:srgbClr val="000000">
                              <a:alpha val="43137"/>
                            </a:srgbClr>
                          </a:outerShdw>
                        </a:effectLst>
                        <a:latin typeface="+mn-lt"/>
                        <a:ea typeface="+mn-ea"/>
                        <a:cs typeface="+mn-cs"/>
                      </a:endParaRPr>
                    </a:p>
                    <a:p>
                      <a:pPr algn="ctr"/>
                      <a:r>
                        <a:rPr lang="cs-CZ" sz="1800" b="1" u="sng" kern="1200" dirty="0">
                          <a:solidFill>
                            <a:srgbClr val="FF6600"/>
                          </a:solidFill>
                          <a:effectLst/>
                          <a:latin typeface="+mn-lt"/>
                          <a:ea typeface="+mn-ea"/>
                          <a:cs typeface="+mn-cs"/>
                        </a:rPr>
                        <a:t>!!!</a:t>
                      </a:r>
                      <a:r>
                        <a:rPr lang="cs-CZ" sz="1800" b="1" u="sng" kern="1200" dirty="0" err="1">
                          <a:solidFill>
                            <a:srgbClr val="FF6600"/>
                          </a:solidFill>
                          <a:effectLst/>
                          <a:latin typeface="+mn-lt"/>
                          <a:ea typeface="+mn-ea"/>
                          <a:cs typeface="+mn-cs"/>
                        </a:rPr>
                        <a:t>Rozdział</a:t>
                      </a:r>
                      <a:r>
                        <a:rPr lang="cs-CZ" sz="1800" b="1" u="sng" kern="1200" dirty="0">
                          <a:solidFill>
                            <a:srgbClr val="FF6600"/>
                          </a:solidFill>
                          <a:effectLst/>
                          <a:latin typeface="+mn-lt"/>
                          <a:ea typeface="+mn-ea"/>
                          <a:cs typeface="+mn-cs"/>
                        </a:rPr>
                        <a:t> ten </a:t>
                      </a:r>
                      <a:r>
                        <a:rPr lang="cs-CZ" sz="1800" b="1" u="sng" kern="1200" dirty="0" err="1">
                          <a:solidFill>
                            <a:srgbClr val="FF6600"/>
                          </a:solidFill>
                          <a:effectLst/>
                          <a:latin typeface="+mn-lt"/>
                          <a:ea typeface="+mn-ea"/>
                          <a:cs typeface="+mn-cs"/>
                        </a:rPr>
                        <a:t>dotyczy</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tylko</a:t>
                      </a:r>
                      <a:r>
                        <a:rPr lang="cs-CZ" sz="1800" b="1" u="sng" kern="1200" dirty="0">
                          <a:solidFill>
                            <a:srgbClr val="FF6600"/>
                          </a:solidFill>
                          <a:effectLst/>
                          <a:latin typeface="+mn-lt"/>
                          <a:ea typeface="+mn-ea"/>
                          <a:cs typeface="+mn-cs"/>
                        </a:rPr>
                        <a:t> </a:t>
                      </a:r>
                      <a:r>
                        <a:rPr lang="cs-CZ" sz="1800" b="1" u="sng" kern="1200" dirty="0" err="1">
                          <a:solidFill>
                            <a:srgbClr val="FF6600"/>
                          </a:solidFill>
                          <a:effectLst/>
                          <a:latin typeface="+mn-lt"/>
                          <a:ea typeface="+mn-ea"/>
                          <a:cs typeface="+mn-cs"/>
                        </a:rPr>
                        <a:t>partnerów</a:t>
                      </a:r>
                      <a:r>
                        <a:rPr lang="cs-CZ" sz="1800" b="1" u="sng" kern="1200" dirty="0">
                          <a:solidFill>
                            <a:srgbClr val="FF6600"/>
                          </a:solidFill>
                          <a:effectLst/>
                          <a:latin typeface="+mn-lt"/>
                          <a:ea typeface="+mn-ea"/>
                          <a:cs typeface="+mn-cs"/>
                        </a:rPr>
                        <a:t> z </a:t>
                      </a:r>
                      <a:r>
                        <a:rPr lang="cs-CZ" sz="1800" b="1" u="sng" kern="1200" dirty="0" err="1">
                          <a:solidFill>
                            <a:srgbClr val="FF6600"/>
                          </a:solidFill>
                          <a:effectLst/>
                          <a:latin typeface="+mn-lt"/>
                          <a:ea typeface="+mn-ea"/>
                          <a:cs typeface="+mn-cs"/>
                        </a:rPr>
                        <a:t>RCz</a:t>
                      </a:r>
                      <a:r>
                        <a:rPr lang="cs-CZ" sz="1800" b="1" u="sng" kern="1200" dirty="0">
                          <a:solidFill>
                            <a:srgbClr val="FF6600"/>
                          </a:solidFill>
                          <a:effectLst/>
                          <a:latin typeface="+mn-lt"/>
                          <a:ea typeface="+mn-ea"/>
                          <a:cs typeface="+mn-cs"/>
                        </a:rPr>
                        <a:t>!!! </a:t>
                      </a:r>
                    </a:p>
                    <a:p>
                      <a:pPr algn="just"/>
                      <a:r>
                        <a:rPr lang="cs-CZ" sz="1600" b="0" kern="1200" dirty="0" err="1">
                          <a:solidFill>
                            <a:srgbClr val="FF6600"/>
                          </a:solidFill>
                          <a:effectLst/>
                          <a:latin typeface="+mn-lt"/>
                          <a:ea typeface="+mn-ea"/>
                          <a:cs typeface="+mn-cs"/>
                        </a:rPr>
                        <a:t>Opublikowanie</a:t>
                      </a:r>
                      <a:r>
                        <a:rPr lang="cs-CZ" sz="1600" b="0" kern="1200" dirty="0">
                          <a:solidFill>
                            <a:srgbClr val="FF6600"/>
                          </a:solidFill>
                          <a:effectLst/>
                          <a:latin typeface="+mn-lt"/>
                          <a:ea typeface="+mn-ea"/>
                          <a:cs typeface="+mn-cs"/>
                        </a:rPr>
                        <a:t> w </a:t>
                      </a:r>
                      <a:r>
                        <a:rPr lang="cs-CZ" sz="1600" b="0" kern="1200" dirty="0" err="1">
                          <a:solidFill>
                            <a:srgbClr val="FF6600"/>
                          </a:solidFill>
                          <a:effectLst/>
                          <a:latin typeface="+mn-lt"/>
                          <a:ea typeface="+mn-ea"/>
                          <a:cs typeface="+mn-cs"/>
                        </a:rPr>
                        <a:t>rejestrze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należy</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udokumentować</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potwierdzeniem</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opublikowania</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które</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przesyłane</a:t>
                      </a:r>
                      <a:r>
                        <a:rPr lang="cs-CZ" sz="1600" b="0" kern="1200" dirty="0">
                          <a:solidFill>
                            <a:srgbClr val="FF6600"/>
                          </a:solidFill>
                          <a:effectLst/>
                          <a:latin typeface="+mn-lt"/>
                          <a:ea typeface="+mn-ea"/>
                          <a:cs typeface="+mn-cs"/>
                        </a:rPr>
                        <a:t> jest </a:t>
                      </a:r>
                      <a:r>
                        <a:rPr lang="cs-CZ" sz="1600" b="0" kern="1200" dirty="0" err="1">
                          <a:solidFill>
                            <a:srgbClr val="FF6600"/>
                          </a:solidFill>
                          <a:effectLst/>
                          <a:latin typeface="+mn-lt"/>
                          <a:ea typeface="+mn-ea"/>
                          <a:cs typeface="+mn-cs"/>
                        </a:rPr>
                        <a:t>podmiotowi</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publikującemu</a:t>
                      </a:r>
                      <a:r>
                        <a:rPr lang="cs-CZ" sz="1600" b="0" kern="1200" dirty="0">
                          <a:solidFill>
                            <a:srgbClr val="FF6600"/>
                          </a:solidFill>
                          <a:effectLst/>
                          <a:latin typeface="+mn-lt"/>
                          <a:ea typeface="+mn-ea"/>
                          <a:cs typeface="+mn-cs"/>
                        </a:rPr>
                        <a:t> do </a:t>
                      </a:r>
                      <a:r>
                        <a:rPr lang="cs-CZ" sz="1600" b="0" kern="1200" dirty="0" err="1">
                          <a:solidFill>
                            <a:srgbClr val="FF6600"/>
                          </a:solidFill>
                          <a:effectLst/>
                          <a:latin typeface="+mn-lt"/>
                          <a:ea typeface="+mn-ea"/>
                          <a:cs typeface="+mn-cs"/>
                        </a:rPr>
                        <a:t>skrzynki</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danych</a:t>
                      </a:r>
                      <a:r>
                        <a:rPr lang="cs-CZ" sz="1600" b="0" kern="1200" dirty="0">
                          <a:solidFill>
                            <a:srgbClr val="FF6600"/>
                          </a:solidFill>
                          <a:effectLst/>
                          <a:latin typeface="+mn-lt"/>
                          <a:ea typeface="+mn-ea"/>
                          <a:cs typeface="+mn-cs"/>
                        </a:rPr>
                        <a:t> </a:t>
                      </a:r>
                      <a:r>
                        <a:rPr lang="cs-CZ" sz="1600" b="0" kern="1200" dirty="0" err="1">
                          <a:solidFill>
                            <a:srgbClr val="FF6600"/>
                          </a:solidFill>
                          <a:effectLst/>
                          <a:latin typeface="+mn-lt"/>
                          <a:ea typeface="+mn-ea"/>
                          <a:cs typeface="+mn-cs"/>
                        </a:rPr>
                        <a:t>elektronicznych</a:t>
                      </a:r>
                      <a:r>
                        <a:rPr lang="cs-CZ" sz="1600" b="0" kern="1200" dirty="0">
                          <a:solidFill>
                            <a:srgbClr val="FF6600"/>
                          </a:solidFill>
                          <a:effectLst/>
                          <a:latin typeface="+mn-lt"/>
                          <a:ea typeface="+mn-ea"/>
                          <a:cs typeface="+mn-cs"/>
                        </a:rPr>
                        <a:t>. </a:t>
                      </a:r>
                    </a:p>
                    <a:p>
                      <a:pPr algn="just"/>
                      <a:endParaRPr lang="cs-CZ" sz="1600" b="0" kern="1200" dirty="0">
                        <a:solidFill>
                          <a:srgbClr val="FF6600"/>
                        </a:solidFill>
                        <a:effectLst/>
                        <a:latin typeface="+mn-lt"/>
                        <a:ea typeface="+mn-ea"/>
                        <a:cs typeface="+mn-cs"/>
                      </a:endParaRPr>
                    </a:p>
                    <a:p>
                      <a:pPr algn="just"/>
                      <a:r>
                        <a:rPr lang="pl-PL" sz="1600" b="0" kern="1200" dirty="0">
                          <a:solidFill>
                            <a:srgbClr val="FF6600"/>
                          </a:solidFill>
                          <a:effectLst/>
                          <a:latin typeface="+mn-lt"/>
                          <a:ea typeface="+mn-ea"/>
                          <a:cs typeface="+mn-cs"/>
                        </a:rPr>
                        <a:t>W przypadku Umowy o dofinansowanie projektu </a:t>
                      </a:r>
                      <a:r>
                        <a:rPr lang="cs-CZ" sz="1600" b="0" kern="1200" dirty="0" err="1">
                          <a:solidFill>
                            <a:srgbClr val="FF6600"/>
                          </a:solidFill>
                          <a:effectLst/>
                          <a:latin typeface="+mn-lt"/>
                          <a:ea typeface="+mn-ea"/>
                          <a:cs typeface="+mn-cs"/>
                        </a:rPr>
                        <a:t>Zarządzający</a:t>
                      </a:r>
                      <a:r>
                        <a:rPr lang="pl-PL" sz="1600" b="0" kern="1200" dirty="0">
                          <a:solidFill>
                            <a:srgbClr val="FF6600"/>
                          </a:solidFill>
                          <a:effectLst/>
                          <a:latin typeface="+mn-lt"/>
                          <a:ea typeface="+mn-ea"/>
                          <a:cs typeface="+mn-cs"/>
                        </a:rPr>
                        <a:t> FMP nie ma obowiązku zapewnienia opublikowania zawartej Umowy o dofinansowanie projektu w rejestrze umów (patrz wyjątek określony w § 3 ust. 2 lit. k). Z tego powodu rekomendujemy beneficjentom małych projektów, aby we własnym interesie sprawdzili, czy mają taki obowiązek wobec swojej organizacji i jeżeli dotyczy ich obowiązek opublikowaniu Umowy o dofinansowanie, aby uczynili to zgodnie z ww. prawem.</a:t>
                      </a:r>
                      <a:endParaRPr lang="cs-CZ" sz="1600" b="0" kern="1200" dirty="0">
                        <a:solidFill>
                          <a:srgbClr val="FF6600"/>
                        </a:solidFill>
                        <a:effectLst/>
                        <a:latin typeface="+mn-lt"/>
                        <a:ea typeface="+mn-ea"/>
                        <a:cs typeface="+mn-cs"/>
                      </a:endParaRPr>
                    </a:p>
                    <a:p>
                      <a:pPr algn="just"/>
                      <a:endParaRPr lang="pl-PL" sz="1600" b="0" kern="1200" dirty="0">
                        <a:solidFill>
                          <a:srgbClr val="FF6600"/>
                        </a:solidFill>
                        <a:effectLst/>
                        <a:latin typeface="+mn-lt"/>
                        <a:ea typeface="+mn-ea"/>
                        <a:cs typeface="+mn-cs"/>
                      </a:endParaRPr>
                    </a:p>
                    <a:p>
                      <a:pPr algn="just"/>
                      <a:r>
                        <a:rPr lang="pl-PL" sz="1600" b="0" kern="1200" dirty="0">
                          <a:solidFill>
                            <a:srgbClr val="FF6600"/>
                          </a:solidFill>
                          <a:effectLst/>
                          <a:latin typeface="+mn-lt"/>
                          <a:ea typeface="+mn-ea"/>
                          <a:cs typeface="+mn-cs"/>
                        </a:rPr>
                        <a:t>Beneficjent małego projektu ma wówczas obowiązek przesłać </a:t>
                      </a:r>
                      <a:r>
                        <a:rPr lang="cs-CZ" sz="1600" b="0" kern="1200" dirty="0" err="1">
                          <a:solidFill>
                            <a:srgbClr val="FF6600"/>
                          </a:solidFill>
                          <a:effectLst/>
                          <a:latin typeface="+mn-lt"/>
                          <a:ea typeface="+mn-ea"/>
                          <a:cs typeface="+mn-cs"/>
                        </a:rPr>
                        <a:t>Zarządzającemu</a:t>
                      </a:r>
                      <a:r>
                        <a:rPr lang="pl-PL" sz="1600" b="0" kern="1200" dirty="0">
                          <a:solidFill>
                            <a:srgbClr val="FF6600"/>
                          </a:solidFill>
                          <a:effectLst/>
                          <a:latin typeface="+mn-lt"/>
                          <a:ea typeface="+mn-ea"/>
                          <a:cs typeface="+mn-cs"/>
                        </a:rPr>
                        <a:t> FMP potwierdzenie opublikowania Umowy o dofinansowanie projektu w rejestrze umów.</a:t>
                      </a:r>
                      <a:endParaRPr lang="cs-CZ" sz="1600" b="0" kern="1200" dirty="0">
                        <a:solidFill>
                          <a:srgbClr val="FF6600"/>
                        </a:solidFill>
                        <a:effectLst/>
                        <a:latin typeface="+mn-lt"/>
                        <a:ea typeface="+mn-ea"/>
                        <a:cs typeface="+mn-cs"/>
                      </a:endParaRPr>
                    </a:p>
                    <a:p>
                      <a:pPr algn="ctr"/>
                      <a:endParaRPr lang="cs-CZ" sz="1800" b="1" u="sng" kern="120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4171197" y="6109866"/>
            <a:ext cx="2743200" cy="684931"/>
          </a:xfrm>
          <a:prstGeom prst="rect">
            <a:avLst/>
          </a:prstGeom>
        </p:spPr>
      </p:pic>
      <p:sp>
        <p:nvSpPr>
          <p:cNvPr id="5" name="Zástupný symbol pro číslo snímku 4">
            <a:extLst>
              <a:ext uri="{FF2B5EF4-FFF2-40B4-BE49-F238E27FC236}">
                <a16:creationId xmlns:a16="http://schemas.microsoft.com/office/drawing/2014/main" id="{83F911A2-5525-4D0B-A5FF-AF65406C1E80}"/>
              </a:ext>
            </a:extLst>
          </p:cNvPr>
          <p:cNvSpPr>
            <a:spLocks noGrp="1"/>
          </p:cNvSpPr>
          <p:nvPr>
            <p:ph type="sldNum" sz="quarter" idx="12"/>
          </p:nvPr>
        </p:nvSpPr>
        <p:spPr/>
        <p:txBody>
          <a:bodyPr/>
          <a:lstStyle/>
          <a:p>
            <a:fld id="{92860EB2-85D9-40DF-A6A9-558CCE481E13}" type="slidenum">
              <a:rPr lang="cs-CZ" smtClean="0"/>
              <a:t>61</a:t>
            </a:fld>
            <a:endParaRPr lang="cs-CZ"/>
          </a:p>
        </p:txBody>
      </p:sp>
    </p:spTree>
    <p:extLst>
      <p:ext uri="{BB962C8B-B14F-4D97-AF65-F5344CB8AC3E}">
        <p14:creationId xmlns:p14="http://schemas.microsoft.com/office/powerpoint/2010/main" val="2603924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186FCB7-BE4D-45FA-9D15-5C1FD94D213D}"/>
              </a:ext>
            </a:extLst>
          </p:cNvPr>
          <p:cNvPicPr>
            <a:picLocks noChangeAspect="1"/>
          </p:cNvPicPr>
          <p:nvPr/>
        </p:nvPicPr>
        <p:blipFill>
          <a:blip r:embed="rId2"/>
          <a:stretch>
            <a:fillRect/>
          </a:stretch>
        </p:blipFill>
        <p:spPr>
          <a:xfrm>
            <a:off x="1360371" y="5336188"/>
            <a:ext cx="1144648" cy="1144648"/>
          </a:xfrm>
          <a:prstGeom prst="rect">
            <a:avLst/>
          </a:prstGeom>
        </p:spPr>
      </p:pic>
      <p:pic>
        <p:nvPicPr>
          <p:cNvPr id="14" name="Obrázek 13">
            <a:extLst>
              <a:ext uri="{FF2B5EF4-FFF2-40B4-BE49-F238E27FC236}">
                <a16:creationId xmlns:a16="http://schemas.microsoft.com/office/drawing/2014/main" id="{3D55CD67-8B0B-4599-AEAE-349B6DE2876A}"/>
              </a:ext>
            </a:extLst>
          </p:cNvPr>
          <p:cNvPicPr>
            <a:picLocks noChangeAspect="1"/>
          </p:cNvPicPr>
          <p:nvPr/>
        </p:nvPicPr>
        <p:blipFill>
          <a:blip r:embed="rId3"/>
          <a:stretch>
            <a:fillRect/>
          </a:stretch>
        </p:blipFill>
        <p:spPr>
          <a:xfrm>
            <a:off x="10878373" y="5338996"/>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810070323"/>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Změny v průběhu realizace malého projektu</a:t>
                      </a:r>
                    </a:p>
                    <a:p>
                      <a:pPr marL="285750" indent="-285750" algn="just">
                        <a:buFont typeface="Wingdings" panose="05000000000000000000" pitchFamily="2" charset="2"/>
                        <a:buChar char="Ø"/>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indent="0" algn="just">
                        <a:buFont typeface="Wingdings" panose="05000000000000000000" pitchFamily="2" charset="2"/>
                        <a:buNone/>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cs-CZ" sz="1400" b="0" kern="1200" dirty="0">
                          <a:solidFill>
                            <a:srgbClr val="000099"/>
                          </a:solidFill>
                          <a:effectLst/>
                          <a:latin typeface="+mn-lt"/>
                          <a:ea typeface="+mn-ea"/>
                          <a:cs typeface="+mn-cs"/>
                        </a:rPr>
                        <a:t>Jakékoliv změny v malém projektu, ke kterým v průběhu realizace dojde, musí příjemce bezodkladně, nejpozději do 7 kalendářních dní, oznámit Správci. Ke změně v projektu by mělo docházet jen ve výjimečných případech, proto na schválení změny nemá žádný z partnerů automatický nárok. </a:t>
                      </a:r>
                    </a:p>
                    <a:p>
                      <a:pPr marL="0" indent="0" algn="just">
                        <a:buFont typeface="Wingdings" panose="05000000000000000000" pitchFamily="2" charset="2"/>
                        <a:buNone/>
                      </a:pPr>
                      <a:endParaRPr lang="cs-CZ" sz="1400" b="0" kern="1200" dirty="0">
                        <a:solidFill>
                          <a:srgbClr val="000099"/>
                        </a:solidFill>
                        <a:effectLst/>
                        <a:latin typeface="+mn-lt"/>
                        <a:ea typeface="+mn-ea"/>
                        <a:cs typeface="+mn-cs"/>
                      </a:endParaRPr>
                    </a:p>
                    <a:p>
                      <a:pPr marL="285750" indent="-285750" algn="just">
                        <a:buFont typeface="Wingdings" panose="05000000000000000000" pitchFamily="2" charset="2"/>
                        <a:buChar char="Ø"/>
                      </a:pPr>
                      <a:r>
                        <a:rPr lang="cs-CZ" sz="1400" b="0" kern="1200" dirty="0">
                          <a:solidFill>
                            <a:srgbClr val="000099"/>
                          </a:solidFill>
                          <a:effectLst/>
                          <a:latin typeface="+mn-lt"/>
                          <a:ea typeface="+mn-ea"/>
                          <a:cs typeface="+mn-cs"/>
                        </a:rPr>
                        <a:t>V případě závažných změn ovlivňujících cíle malého projektu, měnících jeho charakter, strukturu nebo rozsah ukazatelů musí změnu projektu schválit EŘV. </a:t>
                      </a:r>
                    </a:p>
                    <a:p>
                      <a:pPr marL="0" indent="0" algn="just">
                        <a:buFont typeface="Wingdings" panose="05000000000000000000" pitchFamily="2" charset="2"/>
                        <a:buNone/>
                      </a:pPr>
                      <a:endParaRPr lang="cs-CZ" sz="1400" b="0" kern="1200" dirty="0">
                        <a:solidFill>
                          <a:srgbClr val="000099"/>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cs-CZ" sz="1400" b="0" kern="1200" dirty="0">
                          <a:solidFill>
                            <a:srgbClr val="000099"/>
                          </a:solidFill>
                          <a:effectLst/>
                          <a:latin typeface="+mn-lt"/>
                          <a:ea typeface="+mn-ea"/>
                          <a:cs typeface="+mn-cs"/>
                        </a:rPr>
                        <a:t>Popis změn musí být uveden v Závěrečné zprávě za malý projekt, kterou vyhotovuje příjemce po ukončení malého projektu</a:t>
                      </a:r>
                      <a:r>
                        <a:rPr lang="cs-CZ" sz="1700" b="0" kern="1200" dirty="0">
                          <a:solidFill>
                            <a:srgbClr val="000099"/>
                          </a:solidFill>
                          <a:effectLst/>
                          <a:latin typeface="+mn-lt"/>
                          <a:ea typeface="+mn-ea"/>
                          <a:cs typeface="+mn-cs"/>
                        </a:rPr>
                        <a:t>.</a:t>
                      </a:r>
                    </a:p>
                    <a:p>
                      <a:pPr algn="just"/>
                      <a:endParaRPr lang="cs-CZ" altLang="cs-CZ" sz="1900" b="0" i="0" u="sng" dirty="0">
                        <a:solidFill>
                          <a:srgbClr val="000099"/>
                        </a:solidFill>
                        <a:effectLst>
                          <a:outerShdw blurRad="38100" dist="38100" dir="2700000" algn="tl">
                            <a:srgbClr val="000000">
                              <a:alpha val="43137"/>
                            </a:srgbClr>
                          </a:outerShdw>
                        </a:effectLst>
                      </a:endParaRPr>
                    </a:p>
                  </a:txBody>
                  <a:tcPr/>
                </a:tc>
                <a:tc>
                  <a:txBody>
                    <a:bodyPr/>
                    <a:lstStyle/>
                    <a:p>
                      <a:pPr marL="0" indent="0" algn="ctr">
                        <a:buFont typeface="Arial" panose="020B0604020202020204" pitchFamily="34" charset="0"/>
                        <a:buNone/>
                      </a:pP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Zmiany w trakcie realizacji małego projektu</a:t>
                      </a:r>
                    </a:p>
                    <a:p>
                      <a:pPr marL="0" indent="0" algn="ctr">
                        <a:buFont typeface="Arial" panose="020B0604020202020204" pitchFamily="34" charset="0"/>
                        <a:buNone/>
                      </a:pPr>
                      <a:endParaRPr lang="pl-PL" altLang="cs-CZ" sz="14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0" indent="0" algn="ctr">
                        <a:buFont typeface="Arial" panose="020B0604020202020204" pitchFamily="34" charset="0"/>
                        <a:buNone/>
                      </a:pPr>
                      <a:endParaRPr lang="pl-PL" altLang="cs-CZ" sz="14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pl-PL" sz="1400" b="0" kern="1200" noProof="0" dirty="0">
                          <a:solidFill>
                            <a:srgbClr val="FF6600"/>
                          </a:solidFill>
                          <a:effectLst/>
                          <a:latin typeface="+mn-lt"/>
                          <a:ea typeface="+mn-ea"/>
                          <a:cs typeface="+mn-cs"/>
                        </a:rPr>
                        <a:t>Wszelkie zmiany w małym projekcie, które wystąpią w trakcie realizacji, beneficjent musi zgłosić Zarządzającemu niezwłocznie, nie później niż w ciągu 7 dni kalendarzowych. Zmiany w projekcie powinny mieć miejsce tylko w wyjątkowych sytuacjach, dlatego też żaden z Partnerów nie może zgłaszać roszczeń do ich automatycznego zatwierdzenia. </a:t>
                      </a:r>
                    </a:p>
                    <a:p>
                      <a:pPr marL="0" indent="0" algn="just">
                        <a:buFont typeface="Wingdings" panose="05000000000000000000" pitchFamily="2" charset="2"/>
                        <a:buNone/>
                      </a:pPr>
                      <a:endParaRPr lang="pl-PL" sz="1400" b="0" kern="1200" noProof="0" dirty="0">
                        <a:solidFill>
                          <a:srgbClr val="FF6600"/>
                        </a:solidFill>
                        <a:effectLst/>
                        <a:latin typeface="+mn-lt"/>
                        <a:ea typeface="+mn-ea"/>
                        <a:cs typeface="+mn-cs"/>
                      </a:endParaRPr>
                    </a:p>
                    <a:p>
                      <a:pPr marL="285750" indent="-285750" algn="just">
                        <a:buFont typeface="Wingdings" panose="05000000000000000000" pitchFamily="2" charset="2"/>
                        <a:buChar char="Ø"/>
                      </a:pPr>
                      <a:r>
                        <a:rPr lang="pl-PL" sz="1400" b="0" kern="1200" noProof="0" dirty="0">
                          <a:solidFill>
                            <a:srgbClr val="FF6600"/>
                          </a:solidFill>
                          <a:effectLst/>
                          <a:latin typeface="+mn-lt"/>
                          <a:ea typeface="+mn-ea"/>
                          <a:cs typeface="+mn-cs"/>
                        </a:rPr>
                        <a:t>W przypadku istotnych zmian wpływających na cele małego projektu, zmieniających jego charakter, strukturę lub zakres wskaźników, zmiana projektu musi zostać zatwierdzona przez EKS. </a:t>
                      </a:r>
                    </a:p>
                    <a:p>
                      <a:pPr marL="0" indent="0" algn="just">
                        <a:buFont typeface="Wingdings" panose="05000000000000000000" pitchFamily="2" charset="2"/>
                        <a:buNone/>
                      </a:pPr>
                      <a:endParaRPr lang="pl-PL" sz="1400" b="0" kern="1200" noProof="0" dirty="0">
                        <a:solidFill>
                          <a:srgbClr val="FF6600"/>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400" b="0" kern="1200" noProof="0" dirty="0">
                          <a:solidFill>
                            <a:srgbClr val="FF6600"/>
                          </a:solidFill>
                          <a:effectLst/>
                          <a:latin typeface="+mn-lt"/>
                          <a:ea typeface="+mn-ea"/>
                          <a:cs typeface="+mn-cs"/>
                        </a:rPr>
                        <a:t>Opis zmian musi być zawarty w raporcie końcowym za mały projekt, który beneficjent małego projektu sporządza po zakończeniu małego projektu. </a:t>
                      </a:r>
                    </a:p>
                    <a:p>
                      <a:pPr marL="0" indent="0" algn="just">
                        <a:buFont typeface="Arial" panose="020B0604020202020204" pitchFamily="34" charset="0"/>
                        <a:buNone/>
                      </a:pPr>
                      <a:endParaRPr lang="cs-CZ" altLang="cs-CZ" sz="19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6BD6CE27-6759-4962-A477-3863F3398D01}"/>
              </a:ext>
            </a:extLst>
          </p:cNvPr>
          <p:cNvSpPr>
            <a:spLocks noGrp="1"/>
          </p:cNvSpPr>
          <p:nvPr>
            <p:ph type="sldNum" sz="quarter" idx="12"/>
          </p:nvPr>
        </p:nvSpPr>
        <p:spPr/>
        <p:txBody>
          <a:bodyPr/>
          <a:lstStyle/>
          <a:p>
            <a:fld id="{92860EB2-85D9-40DF-A6A9-558CCE481E13}" type="slidenum">
              <a:rPr lang="cs-CZ" smtClean="0"/>
              <a:t>62</a:t>
            </a:fld>
            <a:endParaRPr lang="cs-CZ"/>
          </a:p>
        </p:txBody>
      </p:sp>
    </p:spTree>
    <p:extLst>
      <p:ext uri="{BB962C8B-B14F-4D97-AF65-F5344CB8AC3E}">
        <p14:creationId xmlns:p14="http://schemas.microsoft.com/office/powerpoint/2010/main" val="1472809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186FCB7-BE4D-45FA-9D15-5C1FD94D213D}"/>
              </a:ext>
            </a:extLst>
          </p:cNvPr>
          <p:cNvPicPr>
            <a:picLocks noChangeAspect="1"/>
          </p:cNvPicPr>
          <p:nvPr/>
        </p:nvPicPr>
        <p:blipFill>
          <a:blip r:embed="rId2"/>
          <a:stretch>
            <a:fillRect/>
          </a:stretch>
        </p:blipFill>
        <p:spPr>
          <a:xfrm>
            <a:off x="1360371" y="5336188"/>
            <a:ext cx="1144648" cy="1144648"/>
          </a:xfrm>
          <a:prstGeom prst="rect">
            <a:avLst/>
          </a:prstGeom>
        </p:spPr>
      </p:pic>
      <p:pic>
        <p:nvPicPr>
          <p:cNvPr id="14" name="Obrázek 13">
            <a:extLst>
              <a:ext uri="{FF2B5EF4-FFF2-40B4-BE49-F238E27FC236}">
                <a16:creationId xmlns:a16="http://schemas.microsoft.com/office/drawing/2014/main" id="{3D55CD67-8B0B-4599-AEAE-349B6DE2876A}"/>
              </a:ext>
            </a:extLst>
          </p:cNvPr>
          <p:cNvPicPr>
            <a:picLocks noChangeAspect="1"/>
          </p:cNvPicPr>
          <p:nvPr/>
        </p:nvPicPr>
        <p:blipFill>
          <a:blip r:embed="rId3"/>
          <a:stretch>
            <a:fillRect/>
          </a:stretch>
        </p:blipFill>
        <p:spPr>
          <a:xfrm>
            <a:off x="10878373" y="5338996"/>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953711509"/>
              </p:ext>
            </p:extLst>
          </p:nvPr>
        </p:nvGraphicFramePr>
        <p:xfrm>
          <a:off x="418744" y="1033801"/>
          <a:ext cx="11382453" cy="4257143"/>
        </p:xfrm>
        <a:graphic>
          <a:graphicData uri="http://schemas.openxmlformats.org/drawingml/2006/table">
            <a:tbl>
              <a:tblPr firstRow="1" bandRow="1">
                <a:tableStyleId>{3B4B98B0-60AC-42C2-AFA5-B58CD77FA1E5}</a:tableStyleId>
              </a:tblPr>
              <a:tblGrid>
                <a:gridCol w="5686221">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Změny v průběhu realizace malého projektu</a:t>
                      </a:r>
                    </a:p>
                    <a:p>
                      <a:pPr marL="285750" indent="-285750" algn="just">
                        <a:buFont typeface="Wingdings" panose="05000000000000000000" pitchFamily="2" charset="2"/>
                        <a:buChar char="Ø"/>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algn="just">
                        <a:lnSpc>
                          <a:spcPct val="130000"/>
                        </a:lnSpc>
                        <a:spcAft>
                          <a:spcPts val="600"/>
                        </a:spcAft>
                      </a:pPr>
                      <a:r>
                        <a:rPr lang="cs-CZ" sz="1800" b="0" dirty="0">
                          <a:solidFill>
                            <a:srgbClr val="000099"/>
                          </a:solidFill>
                          <a:effectLst/>
                          <a:latin typeface="Arial" panose="020B0604020202020204" pitchFamily="34" charset="0"/>
                          <a:ea typeface="Calibri" panose="020F0502020204030204" pitchFamily="34" charset="0"/>
                        </a:rPr>
                        <a:t>V průběhu realizace projektů mohou nastat dva typy změn: </a:t>
                      </a:r>
                      <a:endParaRPr lang="cs-CZ" sz="3600" b="0" dirty="0">
                        <a:solidFill>
                          <a:srgbClr val="000099"/>
                        </a:solidFill>
                        <a:effectLst/>
                        <a:latin typeface="Calibri" panose="020F0502020204030204" pitchFamily="34" charset="0"/>
                        <a:ea typeface="Calibri" panose="020F0502020204030204" pitchFamily="34" charset="0"/>
                      </a:endParaRPr>
                    </a:p>
                    <a:p>
                      <a:pPr algn="just">
                        <a:lnSpc>
                          <a:spcPct val="130000"/>
                        </a:lnSpc>
                        <a:spcAft>
                          <a:spcPts val="600"/>
                        </a:spcAft>
                      </a:pPr>
                      <a:r>
                        <a:rPr lang="cs-CZ" sz="1800" b="1" dirty="0">
                          <a:solidFill>
                            <a:srgbClr val="000099"/>
                          </a:solidFill>
                          <a:effectLst/>
                          <a:latin typeface="Calibri" panose="020F0502020204030204" pitchFamily="34" charset="0"/>
                          <a:ea typeface="Calibri" panose="020F0502020204030204" pitchFamily="34" charset="0"/>
                        </a:rPr>
                        <a:t>1. </a:t>
                      </a:r>
                      <a:r>
                        <a:rPr lang="cs-CZ" sz="1800" b="1" dirty="0">
                          <a:solidFill>
                            <a:srgbClr val="000099"/>
                          </a:solidFill>
                          <a:effectLst/>
                          <a:latin typeface="Arial" panose="020B0604020202020204" pitchFamily="34" charset="0"/>
                          <a:ea typeface="Calibri" panose="020F0502020204030204" pitchFamily="34" charset="0"/>
                        </a:rPr>
                        <a:t>Nepodstatné změny</a:t>
                      </a:r>
                    </a:p>
                    <a:p>
                      <a:r>
                        <a:rPr lang="cs-CZ" sz="1600" b="0" kern="1200" dirty="0">
                          <a:solidFill>
                            <a:srgbClr val="000099"/>
                          </a:solidFill>
                          <a:effectLst/>
                          <a:latin typeface="+mn-lt"/>
                          <a:ea typeface="+mn-ea"/>
                          <a:cs typeface="+mn-cs"/>
                        </a:rPr>
                        <a:t>Jedná se např. o následující změny: </a:t>
                      </a:r>
                    </a:p>
                    <a:p>
                      <a:pPr marL="285750" lvl="0" indent="-285750">
                        <a:buFont typeface="Arial" panose="020B0604020202020204" pitchFamily="34" charset="0"/>
                        <a:buChar char="•"/>
                      </a:pPr>
                      <a:r>
                        <a:rPr lang="cs-CZ" sz="1600" b="0" kern="1200" dirty="0">
                          <a:solidFill>
                            <a:srgbClr val="000099"/>
                          </a:solidFill>
                          <a:effectLst/>
                          <a:latin typeface="+mn-lt"/>
                          <a:ea typeface="+mn-ea"/>
                          <a:cs typeface="+mn-cs"/>
                        </a:rPr>
                        <a:t>změna bankovního účtu pro přijímání dotace (z EFRR nebo ze SR u polských partnerů)</a:t>
                      </a:r>
                    </a:p>
                    <a:p>
                      <a:pPr marL="285750" lvl="0" indent="-285750">
                        <a:buFont typeface="Arial" panose="020B0604020202020204" pitchFamily="34" charset="0"/>
                        <a:buChar char="•"/>
                      </a:pPr>
                      <a:r>
                        <a:rPr lang="cs-CZ" sz="1600" b="0" kern="1200" dirty="0">
                          <a:solidFill>
                            <a:srgbClr val="000099"/>
                          </a:solidFill>
                          <a:effectLst/>
                          <a:latin typeface="+mn-lt"/>
                          <a:ea typeface="+mn-ea"/>
                          <a:cs typeface="+mn-cs"/>
                        </a:rPr>
                        <a:t>změna statutárních zástupců, kontaktních osob, adresy sídla</a:t>
                      </a:r>
                    </a:p>
                    <a:p>
                      <a:pPr marL="285750" lvl="0" indent="-285750">
                        <a:buFont typeface="Arial" panose="020B0604020202020204" pitchFamily="34" charset="0"/>
                        <a:buChar char="•"/>
                      </a:pPr>
                      <a:r>
                        <a:rPr lang="cs-CZ" sz="1600" b="0" kern="1200" dirty="0">
                          <a:solidFill>
                            <a:srgbClr val="000099"/>
                          </a:solidFill>
                          <a:effectLst/>
                          <a:latin typeface="+mn-lt"/>
                          <a:ea typeface="+mn-ea"/>
                          <a:cs typeface="+mn-cs"/>
                        </a:rPr>
                        <a:t>změna názvu, právní formy, struktury vlastnictví</a:t>
                      </a:r>
                    </a:p>
                    <a:p>
                      <a:pPr lvl="0"/>
                      <a:endParaRPr lang="cs-CZ" sz="1600" b="0" kern="1200" dirty="0">
                        <a:solidFill>
                          <a:srgbClr val="000099"/>
                        </a:solidFill>
                        <a:effectLst/>
                        <a:latin typeface="+mn-lt"/>
                        <a:ea typeface="+mn-ea"/>
                        <a:cs typeface="+mn-cs"/>
                      </a:endParaRPr>
                    </a:p>
                    <a:p>
                      <a:pPr marL="0" indent="0" algn="just">
                        <a:buFont typeface="Wingdings" panose="05000000000000000000" pitchFamily="2" charset="2"/>
                        <a:buNone/>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txBody>
                  <a:tcPr/>
                </a:tc>
                <a:tc>
                  <a:txBody>
                    <a:bodyPr/>
                    <a:lstStyle/>
                    <a:p>
                      <a:pPr marL="0" indent="0" algn="ctr">
                        <a:buFont typeface="Arial" panose="020B0604020202020204" pitchFamily="34" charset="0"/>
                        <a:buNone/>
                      </a:pP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Zmiany w trakcie realizacji małego projektu</a:t>
                      </a:r>
                    </a:p>
                    <a:p>
                      <a:pPr marL="0" indent="0" algn="ctr">
                        <a:buFont typeface="Arial" panose="020B0604020202020204" pitchFamily="34" charset="0"/>
                        <a:buNone/>
                      </a:pPr>
                      <a:endParaRPr lang="pl-PL" altLang="cs-CZ" sz="14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0" indent="0" algn="just">
                        <a:buFont typeface="Arial" panose="020B0604020202020204" pitchFamily="34" charset="0"/>
                        <a:buNone/>
                      </a:pPr>
                      <a:r>
                        <a:rPr lang="pl-PL" altLang="cs-CZ" sz="1900" b="0" u="none" dirty="0">
                          <a:solidFill>
                            <a:srgbClr val="FF6600"/>
                          </a:solidFill>
                          <a:effectLst/>
                          <a:latin typeface="+mn-lt"/>
                          <a:cs typeface="Arial" charset="0"/>
                        </a:rPr>
                        <a:t>W trakcie realizacji projektów mogą się pojawić dwa typy zmian: </a:t>
                      </a:r>
                    </a:p>
                    <a:p>
                      <a:pPr marL="0" indent="0" algn="just">
                        <a:buFont typeface="Arial" panose="020B0604020202020204" pitchFamily="34" charset="0"/>
                        <a:buNone/>
                      </a:pPr>
                      <a:endParaRPr lang="pl-PL" altLang="cs-CZ" sz="1600" b="0" u="none" dirty="0">
                        <a:solidFill>
                          <a:srgbClr val="FF6600"/>
                        </a:solidFill>
                        <a:effectLst/>
                        <a:latin typeface="+mn-lt"/>
                        <a:cs typeface="Arial" charset="0"/>
                      </a:endParaRPr>
                    </a:p>
                    <a:p>
                      <a:pPr marL="342900" indent="-342900" algn="just">
                        <a:buFont typeface="Arial" panose="020B0604020202020204" pitchFamily="34" charset="0"/>
                        <a:buAutoNum type="arabicPeriod"/>
                      </a:pPr>
                      <a:r>
                        <a:rPr lang="pl-PL" altLang="cs-CZ" sz="1800" b="1" u="none" dirty="0">
                          <a:solidFill>
                            <a:srgbClr val="FF6600"/>
                          </a:solidFill>
                          <a:effectLst/>
                          <a:latin typeface="Arial" panose="020B0604020202020204" pitchFamily="34" charset="0"/>
                          <a:cs typeface="Arial" panose="020B0604020202020204" pitchFamily="34" charset="0"/>
                        </a:rPr>
                        <a:t>Zmiany nieistotne</a:t>
                      </a:r>
                    </a:p>
                    <a:p>
                      <a:pPr marL="0" indent="0" algn="just">
                        <a:buFont typeface="Arial" panose="020B0604020202020204" pitchFamily="34" charset="0"/>
                        <a:buNone/>
                      </a:pPr>
                      <a:endParaRPr lang="pl-PL" altLang="cs-CZ" sz="1800" b="1" u="none" dirty="0">
                        <a:solidFill>
                          <a:srgbClr val="FF6600"/>
                        </a:solidFill>
                        <a:effectLst/>
                        <a:latin typeface="Arial" panose="020B0604020202020204" pitchFamily="34" charset="0"/>
                        <a:cs typeface="Arial" panose="020B0604020202020204" pitchFamily="34" charset="0"/>
                      </a:endParaRPr>
                    </a:p>
                    <a:p>
                      <a:r>
                        <a:rPr lang="pl-PL" sz="1600" b="0" kern="1200" noProof="0" dirty="0">
                          <a:solidFill>
                            <a:srgbClr val="FF6600"/>
                          </a:solidFill>
                          <a:effectLst/>
                          <a:latin typeface="+mn-lt"/>
                          <a:ea typeface="+mn-ea"/>
                          <a:cs typeface="+mn-cs"/>
                        </a:rPr>
                        <a:t>Dotyczy to poniższych zmian: </a:t>
                      </a:r>
                    </a:p>
                    <a:p>
                      <a:pPr marL="285750" lvl="0" indent="-285750">
                        <a:buFont typeface="Arial" panose="020B0604020202020204" pitchFamily="34" charset="0"/>
                        <a:buChar char="•"/>
                      </a:pPr>
                      <a:r>
                        <a:rPr lang="pl-PL" sz="1600" b="0" kern="1200" noProof="0" dirty="0">
                          <a:solidFill>
                            <a:srgbClr val="FF6600"/>
                          </a:solidFill>
                          <a:effectLst/>
                          <a:latin typeface="+mn-lt"/>
                          <a:ea typeface="+mn-ea"/>
                          <a:cs typeface="+mn-cs"/>
                        </a:rPr>
                        <a:t>zmiana rachunku bankowego do przyjmowania środków dofinansowania (z EFRR lub z BP w przypadku polskich Partnerów)</a:t>
                      </a:r>
                    </a:p>
                    <a:p>
                      <a:pPr marL="285750" lvl="0" indent="-285750">
                        <a:buFont typeface="Arial" panose="020B0604020202020204" pitchFamily="34" charset="0"/>
                        <a:buChar char="•"/>
                      </a:pPr>
                      <a:r>
                        <a:rPr lang="pl-PL" sz="1600" b="0" kern="1200" noProof="0" dirty="0">
                          <a:solidFill>
                            <a:srgbClr val="FF6600"/>
                          </a:solidFill>
                          <a:effectLst/>
                          <a:latin typeface="+mn-lt"/>
                          <a:ea typeface="+mn-ea"/>
                          <a:cs typeface="+mn-cs"/>
                        </a:rPr>
                        <a:t>zmiana przedstawicieli statutowych, osób do kontaktu, adresów siedziby</a:t>
                      </a:r>
                    </a:p>
                    <a:p>
                      <a:pPr marL="285750" lvl="0" indent="-285750">
                        <a:buFont typeface="Arial" panose="020B0604020202020204" pitchFamily="34" charset="0"/>
                        <a:buChar char="•"/>
                      </a:pPr>
                      <a:r>
                        <a:rPr lang="pl-PL" sz="1600" b="0" kern="1200" noProof="0" dirty="0">
                          <a:solidFill>
                            <a:srgbClr val="FF6600"/>
                          </a:solidFill>
                          <a:effectLst/>
                          <a:latin typeface="+mn-lt"/>
                          <a:ea typeface="+mn-ea"/>
                          <a:cs typeface="+mn-cs"/>
                        </a:rPr>
                        <a:t>zmiana nazwy, formy prawnej, struktury własności</a:t>
                      </a:r>
                    </a:p>
                    <a:p>
                      <a:pPr marL="0" indent="0" algn="just">
                        <a:buFont typeface="Arial" panose="020B0604020202020204" pitchFamily="34" charset="0"/>
                        <a:buNone/>
                      </a:pPr>
                      <a:endParaRPr lang="pl-PL" altLang="cs-CZ" sz="19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0C72986E-A489-441C-B44D-A363B58888A1}"/>
              </a:ext>
            </a:extLst>
          </p:cNvPr>
          <p:cNvSpPr>
            <a:spLocks noGrp="1"/>
          </p:cNvSpPr>
          <p:nvPr>
            <p:ph type="sldNum" sz="quarter" idx="12"/>
          </p:nvPr>
        </p:nvSpPr>
        <p:spPr/>
        <p:txBody>
          <a:bodyPr/>
          <a:lstStyle/>
          <a:p>
            <a:fld id="{92860EB2-85D9-40DF-A6A9-558CCE481E13}" type="slidenum">
              <a:rPr lang="cs-CZ" smtClean="0"/>
              <a:t>63</a:t>
            </a:fld>
            <a:endParaRPr lang="cs-CZ"/>
          </a:p>
        </p:txBody>
      </p:sp>
    </p:spTree>
    <p:extLst>
      <p:ext uri="{BB962C8B-B14F-4D97-AF65-F5344CB8AC3E}">
        <p14:creationId xmlns:p14="http://schemas.microsoft.com/office/powerpoint/2010/main" val="1443676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186FCB7-BE4D-45FA-9D15-5C1FD94D213D}"/>
              </a:ext>
            </a:extLst>
          </p:cNvPr>
          <p:cNvPicPr>
            <a:picLocks noChangeAspect="1"/>
          </p:cNvPicPr>
          <p:nvPr/>
        </p:nvPicPr>
        <p:blipFill>
          <a:blip r:embed="rId2"/>
          <a:stretch>
            <a:fillRect/>
          </a:stretch>
        </p:blipFill>
        <p:spPr>
          <a:xfrm>
            <a:off x="1027604" y="5824198"/>
            <a:ext cx="1033801" cy="1033801"/>
          </a:xfrm>
          <a:prstGeom prst="rect">
            <a:avLst/>
          </a:prstGeom>
        </p:spPr>
      </p:pic>
      <p:pic>
        <p:nvPicPr>
          <p:cNvPr id="14" name="Obrázek 13">
            <a:extLst>
              <a:ext uri="{FF2B5EF4-FFF2-40B4-BE49-F238E27FC236}">
                <a16:creationId xmlns:a16="http://schemas.microsoft.com/office/drawing/2014/main" id="{3D55CD67-8B0B-4599-AEAE-349B6DE2876A}"/>
              </a:ext>
            </a:extLst>
          </p:cNvPr>
          <p:cNvPicPr>
            <a:picLocks noChangeAspect="1"/>
          </p:cNvPicPr>
          <p:nvPr/>
        </p:nvPicPr>
        <p:blipFill>
          <a:blip r:embed="rId3"/>
          <a:stretch>
            <a:fillRect/>
          </a:stretch>
        </p:blipFill>
        <p:spPr>
          <a:xfrm>
            <a:off x="10837138" y="5718577"/>
            <a:ext cx="915539" cy="915539"/>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65556" y="5824199"/>
            <a:ext cx="1026042" cy="1026042"/>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863450" y="5816439"/>
            <a:ext cx="692596" cy="103380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567502960"/>
              </p:ext>
            </p:extLst>
          </p:nvPr>
        </p:nvGraphicFramePr>
        <p:xfrm>
          <a:off x="418744" y="1033801"/>
          <a:ext cx="11382453" cy="4684776"/>
        </p:xfrm>
        <a:graphic>
          <a:graphicData uri="http://schemas.openxmlformats.org/drawingml/2006/table">
            <a:tbl>
              <a:tblPr firstRow="1" bandRow="1">
                <a:tableStyleId>{3B4B98B0-60AC-42C2-AFA5-B58CD77FA1E5}</a:tableStyleId>
              </a:tblPr>
              <a:tblGrid>
                <a:gridCol w="5686221">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Změny v průběhu realizace malého projektu</a:t>
                      </a:r>
                    </a:p>
                    <a:p>
                      <a:pPr marL="285750" indent="-285750" algn="just">
                        <a:buFont typeface="Wingdings" panose="05000000000000000000" pitchFamily="2" charset="2"/>
                        <a:buChar char="Ø"/>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30000"/>
                        </a:lnSpc>
                        <a:spcBef>
                          <a:spcPts val="0"/>
                        </a:spcBef>
                        <a:spcAft>
                          <a:spcPts val="600"/>
                        </a:spcAft>
                        <a:buClrTx/>
                        <a:buSzTx/>
                        <a:buFontTx/>
                        <a:buNone/>
                        <a:tabLst/>
                        <a:defRPr/>
                      </a:pPr>
                      <a:r>
                        <a:rPr lang="cs-CZ" sz="1800" b="1" dirty="0">
                          <a:solidFill>
                            <a:srgbClr val="000099"/>
                          </a:solidFill>
                          <a:effectLst/>
                          <a:latin typeface="Calibri" panose="020F0502020204030204" pitchFamily="34" charset="0"/>
                          <a:ea typeface="Calibri" panose="020F0502020204030204" pitchFamily="34" charset="0"/>
                        </a:rPr>
                        <a:t>2. </a:t>
                      </a:r>
                      <a:r>
                        <a:rPr lang="cs-CZ" sz="1800" b="1" kern="1200" dirty="0">
                          <a:solidFill>
                            <a:srgbClr val="000099"/>
                          </a:solidFill>
                          <a:effectLst/>
                          <a:latin typeface="+mn-lt"/>
                          <a:ea typeface="+mn-ea"/>
                          <a:cs typeface="+mn-cs"/>
                        </a:rPr>
                        <a:t>Podstatné změny </a:t>
                      </a:r>
                    </a:p>
                    <a:p>
                      <a:pPr marL="0" marR="0" lvl="0" indent="0" algn="just" defTabSz="914400" rtl="0" eaLnBrk="1" fontAlgn="auto" latinLnBrk="0" hangingPunct="1">
                        <a:lnSpc>
                          <a:spcPct val="130000"/>
                        </a:lnSpc>
                        <a:spcBef>
                          <a:spcPts val="0"/>
                        </a:spcBef>
                        <a:spcAft>
                          <a:spcPts val="600"/>
                        </a:spcAft>
                        <a:buClrTx/>
                        <a:buSzTx/>
                        <a:buFontTx/>
                        <a:buNone/>
                        <a:tabLst/>
                        <a:defRPr/>
                      </a:pPr>
                      <a:r>
                        <a:rPr lang="cs-CZ" sz="1800" b="1" kern="1200" dirty="0">
                          <a:solidFill>
                            <a:srgbClr val="000099"/>
                          </a:solidFill>
                          <a:effectLst/>
                          <a:latin typeface="+mn-lt"/>
                          <a:ea typeface="+mn-ea"/>
                          <a:cs typeface="+mn-cs"/>
                        </a:rPr>
                        <a:t>- </a:t>
                      </a:r>
                      <a:r>
                        <a:rPr lang="cs-CZ" sz="1800" b="0" kern="1200" dirty="0">
                          <a:solidFill>
                            <a:srgbClr val="000099"/>
                          </a:solidFill>
                          <a:effectLst/>
                          <a:latin typeface="+mn-lt"/>
                          <a:ea typeface="+mn-ea"/>
                          <a:cs typeface="+mn-cs"/>
                        </a:rPr>
                        <a:t>jsou takové změny, které svým charakterem mají nebo mohou mít vliv na naplnění cíle projektu a jeho aktivit. U této kategorie změn je nutné provést změnu smlouvy o financování. O schválení změny rozhoduje Správce nebo Euroregionální řídící výbor. Schválené podstatné změny malého projektu budou v případě schválení potvrzeny formou podpisu dodatku ke smlouvě o financování malého projektu. </a:t>
                      </a:r>
                    </a:p>
                    <a:p>
                      <a:pPr algn="just">
                        <a:lnSpc>
                          <a:spcPct val="130000"/>
                        </a:lnSpc>
                        <a:spcAft>
                          <a:spcPts val="600"/>
                        </a:spcAft>
                      </a:pPr>
                      <a:endParaRPr lang="cs-CZ" sz="1600" b="0" kern="1200" dirty="0">
                        <a:solidFill>
                          <a:srgbClr val="000099"/>
                        </a:solidFill>
                        <a:effectLst/>
                        <a:latin typeface="+mn-lt"/>
                        <a:ea typeface="+mn-ea"/>
                        <a:cs typeface="+mn-cs"/>
                      </a:endParaRPr>
                    </a:p>
                    <a:p>
                      <a:pPr marL="0" indent="0" algn="just">
                        <a:buFont typeface="Wingdings" panose="05000000000000000000" pitchFamily="2" charset="2"/>
                        <a:buNone/>
                      </a:pPr>
                      <a:endParaRPr lang="cs-CZ" altLang="cs-CZ" sz="1800" b="0" i="0" u="sng" kern="1200" dirty="0">
                        <a:solidFill>
                          <a:srgbClr val="000099"/>
                        </a:solidFill>
                        <a:effectLst>
                          <a:outerShdw blurRad="38100" dist="38100" dir="2700000" algn="tl">
                            <a:srgbClr val="000000">
                              <a:alpha val="43137"/>
                            </a:srgbClr>
                          </a:outerShdw>
                        </a:effectLst>
                        <a:latin typeface="+mn-lt"/>
                        <a:ea typeface="+mn-ea"/>
                        <a:cs typeface="+mn-cs"/>
                      </a:endParaRPr>
                    </a:p>
                  </a:txBody>
                  <a:tcPr/>
                </a:tc>
                <a:tc>
                  <a:txBody>
                    <a:bodyPr/>
                    <a:lstStyle/>
                    <a:p>
                      <a:pPr marL="0" indent="0" algn="ctr">
                        <a:buFont typeface="Arial" panose="020B0604020202020204" pitchFamily="34" charset="0"/>
                        <a:buNone/>
                      </a:pP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Zmiany w trakcie realizacji małego projektu</a:t>
                      </a:r>
                    </a:p>
                    <a:p>
                      <a:pPr marL="0" indent="0" algn="ctr">
                        <a:buFont typeface="Arial" panose="020B0604020202020204" pitchFamily="34" charset="0"/>
                        <a:buNone/>
                      </a:pPr>
                      <a:endParaRPr lang="pl-PL" altLang="cs-CZ" sz="1400" b="1" u="sng" kern="1200" noProof="0" dirty="0">
                        <a:solidFill>
                          <a:srgbClr val="FF6600"/>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altLang="cs-CZ" sz="1600" b="1" u="none" dirty="0">
                          <a:solidFill>
                            <a:srgbClr val="FF6600"/>
                          </a:solidFill>
                          <a:effectLst/>
                          <a:latin typeface="+mn-lt"/>
                          <a:cs typeface="Arial" charset="0"/>
                        </a:rPr>
                        <a:t>2. </a:t>
                      </a:r>
                      <a:r>
                        <a:rPr lang="cs-CZ" sz="1800" b="1" kern="1200" dirty="0" err="1">
                          <a:solidFill>
                            <a:srgbClr val="FF6600"/>
                          </a:solidFill>
                          <a:effectLst/>
                          <a:latin typeface="+mn-lt"/>
                          <a:ea typeface="+mn-ea"/>
                          <a:cs typeface="+mn-cs"/>
                        </a:rPr>
                        <a:t>Zmiany</a:t>
                      </a:r>
                      <a:r>
                        <a:rPr lang="cs-CZ" sz="1800" b="1" kern="1200" dirty="0">
                          <a:solidFill>
                            <a:srgbClr val="FF6600"/>
                          </a:solidFill>
                          <a:effectLst/>
                          <a:latin typeface="+mn-lt"/>
                          <a:ea typeface="+mn-ea"/>
                          <a:cs typeface="+mn-cs"/>
                        </a:rPr>
                        <a:t> </a:t>
                      </a:r>
                      <a:r>
                        <a:rPr lang="cs-CZ" sz="1800" b="1" kern="1200" dirty="0" err="1">
                          <a:solidFill>
                            <a:srgbClr val="FF6600"/>
                          </a:solidFill>
                          <a:effectLst/>
                          <a:latin typeface="+mn-lt"/>
                          <a:ea typeface="+mn-ea"/>
                          <a:cs typeface="+mn-cs"/>
                        </a:rPr>
                        <a:t>istotne</a:t>
                      </a:r>
                      <a:r>
                        <a:rPr lang="cs-CZ" sz="1800" b="1" kern="1200" dirty="0">
                          <a:solidFill>
                            <a:srgbClr val="FF6600"/>
                          </a:solidFill>
                          <a:effectLst/>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cs-CZ" sz="1800" b="1"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1800" b="0" kern="1200" dirty="0">
                          <a:solidFill>
                            <a:srgbClr val="FF6600"/>
                          </a:solidFill>
                          <a:effectLst/>
                          <a:latin typeface="+mn-lt"/>
                          <a:ea typeface="+mn-ea"/>
                          <a:cs typeface="+mn-cs"/>
                        </a:rPr>
                        <a:t>- to </a:t>
                      </a:r>
                      <a:r>
                        <a:rPr lang="cs-CZ" sz="1800" b="0" kern="1200" dirty="0" err="1">
                          <a:solidFill>
                            <a:srgbClr val="FF6600"/>
                          </a:solidFill>
                          <a:effectLst/>
                          <a:latin typeface="+mn-lt"/>
                          <a:ea typeface="+mn-ea"/>
                          <a:cs typeface="+mn-cs"/>
                        </a:rPr>
                        <a:t>takie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zmiany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które</a:t>
                      </a:r>
                      <a:r>
                        <a:rPr lang="cs-CZ" sz="1800" b="0" kern="1200" dirty="0">
                          <a:solidFill>
                            <a:srgbClr val="FF6600"/>
                          </a:solidFill>
                          <a:effectLst/>
                          <a:latin typeface="+mn-lt"/>
                          <a:ea typeface="+mn-ea"/>
                          <a:cs typeface="+mn-cs"/>
                        </a:rPr>
                        <a:t> ze </a:t>
                      </a:r>
                      <a:r>
                        <a:rPr lang="cs-CZ" sz="1800" b="0" kern="1200" dirty="0" err="1">
                          <a:solidFill>
                            <a:srgbClr val="FF6600"/>
                          </a:solidFill>
                          <a:effectLst/>
                          <a:latin typeface="+mn-lt"/>
                          <a:ea typeface="+mn-ea"/>
                          <a:cs typeface="+mn-cs"/>
                        </a:rPr>
                        <a:t>względu</a:t>
                      </a:r>
                      <a:r>
                        <a:rPr lang="cs-CZ" sz="1800" b="0" kern="1200" dirty="0">
                          <a:solidFill>
                            <a:srgbClr val="FF6600"/>
                          </a:solidFill>
                          <a:effectLst/>
                          <a:latin typeface="+mn-lt"/>
                          <a:ea typeface="+mn-ea"/>
                          <a:cs typeface="+mn-cs"/>
                        </a:rPr>
                        <a:t> na </a:t>
                      </a:r>
                      <a:r>
                        <a:rPr lang="cs-CZ" sz="1800" b="0" kern="1200" dirty="0" err="1">
                          <a:solidFill>
                            <a:srgbClr val="FF6600"/>
                          </a:solidFill>
                          <a:effectLst/>
                          <a:latin typeface="+mn-lt"/>
                          <a:ea typeface="+mn-ea"/>
                          <a:cs typeface="+mn-cs"/>
                        </a:rPr>
                        <a:t>swój</a:t>
                      </a:r>
                      <a:r>
                        <a:rPr lang="cs-CZ" sz="1800" b="0" kern="1200" dirty="0">
                          <a:solidFill>
                            <a:srgbClr val="FF6600"/>
                          </a:solidFill>
                          <a:effectLst/>
                          <a:latin typeface="+mn-lt"/>
                          <a:ea typeface="+mn-ea"/>
                          <a:cs typeface="+mn-cs"/>
                        </a:rPr>
                        <a:t> charakter </a:t>
                      </a:r>
                      <a:r>
                        <a:rPr lang="cs-CZ" sz="1800" b="0" kern="1200" dirty="0" err="1">
                          <a:solidFill>
                            <a:srgbClr val="FF6600"/>
                          </a:solidFill>
                          <a:effectLst/>
                          <a:latin typeface="+mn-lt"/>
                          <a:ea typeface="+mn-ea"/>
                          <a:cs typeface="+mn-cs"/>
                        </a:rPr>
                        <a:t>mają</a:t>
                      </a:r>
                      <a:r>
                        <a:rPr lang="cs-CZ" sz="1800" b="0" kern="1200" dirty="0">
                          <a:solidFill>
                            <a:srgbClr val="FF6600"/>
                          </a:solidFill>
                          <a:effectLst/>
                          <a:latin typeface="+mn-lt"/>
                          <a:ea typeface="+mn-ea"/>
                          <a:cs typeface="+mn-cs"/>
                        </a:rPr>
                        <a:t> lub </a:t>
                      </a:r>
                      <a:r>
                        <a:rPr lang="cs-CZ" sz="1800" b="0" kern="1200" dirty="0" err="1">
                          <a:solidFill>
                            <a:srgbClr val="FF6600"/>
                          </a:solidFill>
                          <a:effectLst/>
                          <a:latin typeface="+mn-lt"/>
                          <a:ea typeface="+mn-ea"/>
                          <a:cs typeface="+mn-cs"/>
                        </a:rPr>
                        <a:t>mogą</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mieć</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wpływ</a:t>
                      </a:r>
                      <a:r>
                        <a:rPr lang="cs-CZ" sz="1800" b="0" kern="1200" dirty="0">
                          <a:solidFill>
                            <a:srgbClr val="FF6600"/>
                          </a:solidFill>
                          <a:effectLst/>
                          <a:latin typeface="+mn-lt"/>
                          <a:ea typeface="+mn-ea"/>
                          <a:cs typeface="+mn-cs"/>
                        </a:rPr>
                        <a:t> na </a:t>
                      </a:r>
                      <a:r>
                        <a:rPr lang="cs-CZ" sz="1800" b="0" kern="1200" dirty="0" err="1">
                          <a:solidFill>
                            <a:srgbClr val="FF6600"/>
                          </a:solidFill>
                          <a:effectLst/>
                          <a:latin typeface="+mn-lt"/>
                          <a:ea typeface="+mn-ea"/>
                          <a:cs typeface="+mn-cs"/>
                        </a:rPr>
                        <a:t>osiągnięcie</a:t>
                      </a:r>
                      <a:r>
                        <a:rPr lang="cs-CZ" sz="1800" b="0" kern="1200" dirty="0">
                          <a:solidFill>
                            <a:srgbClr val="FF6600"/>
                          </a:solidFill>
                          <a:effectLst/>
                          <a:latin typeface="+mn-lt"/>
                          <a:ea typeface="+mn-ea"/>
                          <a:cs typeface="+mn-cs"/>
                        </a:rPr>
                        <a:t> celu projektu i </a:t>
                      </a:r>
                      <a:r>
                        <a:rPr lang="cs-CZ" sz="1800" b="0" kern="1200" dirty="0" err="1">
                          <a:solidFill>
                            <a:srgbClr val="FF6600"/>
                          </a:solidFill>
                          <a:effectLst/>
                          <a:latin typeface="+mn-lt"/>
                          <a:ea typeface="+mn-ea"/>
                          <a:cs typeface="+mn-cs"/>
                        </a:rPr>
                        <a:t>jego</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działań</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przypadku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tej</a:t>
                      </a:r>
                      <a:r>
                        <a:rPr lang="cs-CZ" sz="1800" b="0" kern="1200" dirty="0">
                          <a:solidFill>
                            <a:srgbClr val="FF6600"/>
                          </a:solidFill>
                          <a:effectLst/>
                          <a:latin typeface="+mn-lt"/>
                          <a:ea typeface="+mn-ea"/>
                          <a:cs typeface="+mn-cs"/>
                        </a:rPr>
                        <a:t> kategorii </a:t>
                      </a:r>
                      <a:r>
                        <a:rPr lang="cs-CZ" sz="1800" b="0" kern="1200" dirty="0" err="1">
                          <a:solidFill>
                            <a:srgbClr val="FF6600"/>
                          </a:solidFill>
                          <a:effectLst/>
                          <a:latin typeface="+mn-lt"/>
                          <a:ea typeface="+mn-ea"/>
                          <a:cs typeface="+mn-cs"/>
                        </a:rPr>
                        <a:t>zmian</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należy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dokonać</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zmiany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dofinansowanie</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zatwierdzeniu</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zmiany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decyduje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Zarządzający</a:t>
                      </a:r>
                      <a:r>
                        <a:rPr lang="cs-CZ" sz="1800" b="0" kern="1200" dirty="0">
                          <a:solidFill>
                            <a:srgbClr val="FF6600"/>
                          </a:solidFill>
                          <a:effectLst/>
                          <a:latin typeface="+mn-lt"/>
                          <a:ea typeface="+mn-ea"/>
                          <a:cs typeface="+mn-cs"/>
                        </a:rPr>
                        <a:t> albo </a:t>
                      </a:r>
                      <a:r>
                        <a:rPr lang="cs-CZ" sz="1800" b="0" kern="1200" dirty="0" err="1">
                          <a:solidFill>
                            <a:srgbClr val="FF6600"/>
                          </a:solidFill>
                          <a:effectLst/>
                          <a:latin typeface="+mn-lt"/>
                          <a:ea typeface="+mn-ea"/>
                          <a:cs typeface="+mn-cs"/>
                        </a:rPr>
                        <a:t>Euroregionalny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Komitet</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Sterujący</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Zatwierdzone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istotne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zmiany</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małym</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projekcie</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ile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zostaną</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zatwierdzone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zostaną</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potwierdzone</a:t>
                      </a:r>
                      <a:r>
                        <a:rPr lang="cs-CZ" sz="1800" b="0" kern="1200" dirty="0">
                          <a:solidFill>
                            <a:srgbClr val="FF6600"/>
                          </a:solidFill>
                          <a:effectLst/>
                          <a:latin typeface="+mn-lt"/>
                          <a:ea typeface="+mn-ea"/>
                          <a:cs typeface="+mn-cs"/>
                        </a:rPr>
                        <a:t> w </a:t>
                      </a:r>
                      <a:r>
                        <a:rPr lang="cs-CZ" sz="1800" b="0" kern="1200" dirty="0" err="1">
                          <a:solidFill>
                            <a:srgbClr val="FF6600"/>
                          </a:solidFill>
                          <a:effectLst/>
                          <a:latin typeface="+mn-lt"/>
                          <a:ea typeface="+mn-ea"/>
                          <a:cs typeface="+mn-cs"/>
                        </a:rPr>
                        <a:t>drodze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podpisania</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aneksu</a:t>
                      </a:r>
                      <a:r>
                        <a:rPr lang="cs-CZ" sz="1800" b="0" kern="1200" dirty="0">
                          <a:solidFill>
                            <a:srgbClr val="FF6600"/>
                          </a:solidFill>
                          <a:effectLst/>
                          <a:latin typeface="+mn-lt"/>
                          <a:ea typeface="+mn-ea"/>
                          <a:cs typeface="+mn-cs"/>
                        </a:rPr>
                        <a:t> do </a:t>
                      </a:r>
                      <a:r>
                        <a:rPr lang="cs-CZ" sz="1800" b="0" kern="1200" dirty="0" err="1">
                          <a:solidFill>
                            <a:srgbClr val="FF6600"/>
                          </a:solidFill>
                          <a:effectLst/>
                          <a:latin typeface="+mn-lt"/>
                          <a:ea typeface="+mn-ea"/>
                          <a:cs typeface="+mn-cs"/>
                        </a:rPr>
                        <a:t>umowy</a:t>
                      </a:r>
                      <a:r>
                        <a:rPr lang="cs-CZ" sz="1800" b="0" kern="1200" dirty="0">
                          <a:solidFill>
                            <a:srgbClr val="FF6600"/>
                          </a:solidFill>
                          <a:effectLst/>
                          <a:latin typeface="+mn-lt"/>
                          <a:ea typeface="+mn-ea"/>
                          <a:cs typeface="+mn-cs"/>
                        </a:rPr>
                        <a:t> o </a:t>
                      </a:r>
                      <a:r>
                        <a:rPr lang="cs-CZ" sz="1800" b="0" kern="1200" dirty="0" err="1">
                          <a:solidFill>
                            <a:srgbClr val="FF6600"/>
                          </a:solidFill>
                          <a:effectLst/>
                          <a:latin typeface="+mn-lt"/>
                          <a:ea typeface="+mn-ea"/>
                          <a:cs typeface="+mn-cs"/>
                        </a:rPr>
                        <a:t>dofinansowanie</a:t>
                      </a:r>
                      <a:r>
                        <a:rPr lang="cs-CZ" sz="1800" b="0" kern="1200" dirty="0">
                          <a:solidFill>
                            <a:srgbClr val="FF6600"/>
                          </a:solidFill>
                          <a:effectLst/>
                          <a:latin typeface="+mn-lt"/>
                          <a:ea typeface="+mn-ea"/>
                          <a:cs typeface="+mn-cs"/>
                        </a:rPr>
                        <a:t> </a:t>
                      </a:r>
                      <a:r>
                        <a:rPr lang="cs-CZ" sz="1800" b="0" kern="1200" dirty="0" err="1">
                          <a:solidFill>
                            <a:srgbClr val="FF6600"/>
                          </a:solidFill>
                          <a:effectLst/>
                          <a:latin typeface="+mn-lt"/>
                          <a:ea typeface="+mn-ea"/>
                          <a:cs typeface="+mn-cs"/>
                        </a:rPr>
                        <a:t>małego</a:t>
                      </a:r>
                      <a:r>
                        <a:rPr lang="cs-CZ" sz="1800" b="0" kern="1200" dirty="0">
                          <a:solidFill>
                            <a:srgbClr val="FF6600"/>
                          </a:solidFill>
                          <a:effectLst/>
                          <a:latin typeface="+mn-lt"/>
                          <a:ea typeface="+mn-ea"/>
                          <a:cs typeface="+mn-cs"/>
                        </a:rPr>
                        <a:t> projektu. </a:t>
                      </a:r>
                    </a:p>
                    <a:p>
                      <a:pPr marL="0" indent="0" algn="just">
                        <a:buFont typeface="Arial" panose="020B0604020202020204" pitchFamily="34" charset="0"/>
                        <a:buNone/>
                      </a:pPr>
                      <a:endParaRPr lang="pl-PL" altLang="cs-CZ" sz="19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719035"/>
            <a:ext cx="3666806" cy="915539"/>
          </a:xfrm>
          <a:prstGeom prst="rect">
            <a:avLst/>
          </a:prstGeom>
        </p:spPr>
      </p:pic>
      <p:sp>
        <p:nvSpPr>
          <p:cNvPr id="11" name="Zástupný symbol pro číslo snímku 10">
            <a:extLst>
              <a:ext uri="{FF2B5EF4-FFF2-40B4-BE49-F238E27FC236}">
                <a16:creationId xmlns:a16="http://schemas.microsoft.com/office/drawing/2014/main" id="{57B93DC2-0971-4409-AC8A-6DDE0983EAA3}"/>
              </a:ext>
            </a:extLst>
          </p:cNvPr>
          <p:cNvSpPr>
            <a:spLocks noGrp="1"/>
          </p:cNvSpPr>
          <p:nvPr>
            <p:ph type="sldNum" sz="quarter" idx="12"/>
          </p:nvPr>
        </p:nvSpPr>
        <p:spPr/>
        <p:txBody>
          <a:bodyPr/>
          <a:lstStyle/>
          <a:p>
            <a:fld id="{92860EB2-85D9-40DF-A6A9-558CCE481E13}" type="slidenum">
              <a:rPr lang="cs-CZ" smtClean="0"/>
              <a:t>64</a:t>
            </a:fld>
            <a:endParaRPr lang="cs-CZ"/>
          </a:p>
        </p:txBody>
      </p:sp>
    </p:spTree>
    <p:extLst>
      <p:ext uri="{BB962C8B-B14F-4D97-AF65-F5344CB8AC3E}">
        <p14:creationId xmlns:p14="http://schemas.microsoft.com/office/powerpoint/2010/main" val="1152001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0584ACF9-3011-4446-9D60-109A1D84FFF2}"/>
              </a:ext>
            </a:extLst>
          </p:cNvPr>
          <p:cNvPicPr>
            <a:picLocks noChangeAspect="1"/>
          </p:cNvPicPr>
          <p:nvPr/>
        </p:nvPicPr>
        <p:blipFill>
          <a:blip r:embed="rId2"/>
          <a:stretch>
            <a:fillRect/>
          </a:stretch>
        </p:blipFill>
        <p:spPr>
          <a:xfrm>
            <a:off x="1290542" y="5361618"/>
            <a:ext cx="1144648" cy="1144648"/>
          </a:xfrm>
          <a:prstGeom prst="rect">
            <a:avLst/>
          </a:prstGeom>
        </p:spPr>
      </p:pic>
      <p:pic>
        <p:nvPicPr>
          <p:cNvPr id="14" name="Obrázek 13">
            <a:extLst>
              <a:ext uri="{FF2B5EF4-FFF2-40B4-BE49-F238E27FC236}">
                <a16:creationId xmlns:a16="http://schemas.microsoft.com/office/drawing/2014/main" id="{054CEF79-76B6-412D-8921-710F56F45567}"/>
              </a:ext>
            </a:extLst>
          </p:cNvPr>
          <p:cNvPicPr>
            <a:picLocks noChangeAspect="1"/>
          </p:cNvPicPr>
          <p:nvPr/>
        </p:nvPicPr>
        <p:blipFill>
          <a:blip r:embed="rId3"/>
          <a:stretch>
            <a:fillRect/>
          </a:stretch>
        </p:blipFill>
        <p:spPr>
          <a:xfrm>
            <a:off x="10959173" y="5374202"/>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59027068"/>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na místě ze strany Správce</a:t>
                      </a:r>
                    </a:p>
                    <a:p>
                      <a:pPr marL="0" indent="0" algn="just">
                        <a:buFont typeface="Wingdings" panose="05000000000000000000" pitchFamily="2" charset="2"/>
                        <a:buNone/>
                      </a:pPr>
                      <a:endParaRPr lang="cs-CZ" altLang="cs-CZ" sz="16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indent="0" algn="just">
                        <a:buFont typeface="Wingdings" panose="05000000000000000000" pitchFamily="2" charset="2"/>
                        <a:buNone/>
                      </a:pPr>
                      <a:endParaRPr lang="cs-CZ" altLang="cs-CZ" sz="16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Každý realizátor malého projektu (žadatel / konečný uživatel) je povinen předem informovat Správce o každé pořádané aktivitě uskutečňované v rámci realizace malého projektu, tzn. pozvat jej na akci tak, aby měl Správce reálnou možnost se akce účastnit formou kontroly na místě / monitorovací návštěvy. </a:t>
                      </a:r>
                    </a:p>
                    <a:p>
                      <a:pPr marL="0" indent="0" algn="just">
                        <a:buFont typeface="Wingdings" panose="05000000000000000000" pitchFamily="2" charset="2"/>
                        <a:buNone/>
                      </a:pPr>
                      <a:endParaRPr lang="cs-CZ" sz="1600" b="0" kern="1200" dirty="0">
                        <a:solidFill>
                          <a:srgbClr val="000099"/>
                        </a:solidFill>
                        <a:effectLst/>
                        <a:latin typeface="+mn-lt"/>
                        <a:ea typeface="+mn-ea"/>
                        <a:cs typeface="+mn-cs"/>
                      </a:endParaRPr>
                    </a:p>
                    <a:p>
                      <a:pPr marL="0" indent="0" algn="just">
                        <a:buFont typeface="Wingdings" panose="05000000000000000000" pitchFamily="2" charset="2"/>
                        <a:buNone/>
                      </a:pPr>
                      <a:endParaRPr lang="cs-CZ" sz="1600" b="0" kern="1200" dirty="0">
                        <a:solidFill>
                          <a:srgbClr val="000099"/>
                        </a:solidFill>
                        <a:effectLst/>
                        <a:latin typeface="+mn-lt"/>
                        <a:ea typeface="+mn-ea"/>
                        <a:cs typeface="+mn-cs"/>
                      </a:endParaRP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Pro naplnění této povinnosti musí žadatel/konečný uživatel zaslat pozvánku nejpozději 10 pracovních dní před konáním akce. Pozvánku je třeba odeslat Správci prostřednictvím emailu</a:t>
                      </a:r>
                    </a:p>
                    <a:p>
                      <a:pPr marL="285750" indent="-285750" algn="just">
                        <a:buFont typeface="Wingdings" panose="05000000000000000000" pitchFamily="2" charset="2"/>
                        <a:buChar char="Ø"/>
                      </a:pPr>
                      <a:endParaRPr lang="cs-CZ" sz="1600" b="0" kern="1200" dirty="0">
                        <a:solidFill>
                          <a:srgbClr val="000099"/>
                        </a:solidFill>
                        <a:effectLst/>
                        <a:latin typeface="+mn-lt"/>
                        <a:ea typeface="+mn-ea"/>
                        <a:cs typeface="+mn-cs"/>
                      </a:endParaRP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Kontrola malého projektu bude probíhat přímo na pořádané akci/aktivitě. </a:t>
                      </a: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Kontrola na miejscu przeprowadzana przez Zarządzającego</a:t>
                      </a:r>
                    </a:p>
                    <a:p>
                      <a:pPr algn="ctr"/>
                      <a:endParaRPr lang="pl-PL" altLang="cs-CZ" sz="1900" b="1" u="sng" kern="1200"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Każdy realizator małego projektu (wnioskodawca/beneficjent małego projektu) zobowiązany jest do wcześniejszego poinformowania Zarządzającego o każdym działaniu organizowanym w ramach realizacji małego projektu, tj. do zaproszenia go na wydarzenie, tak aby Zarządzający miał realną możliwość uczestniczenia w wydarzeniu w formie kontroli na miejscu/wizyty monitorującej. </a:t>
                      </a:r>
                      <a:endParaRPr lang="cs-CZ" sz="1600" b="0" kern="1200" dirty="0">
                        <a:solidFill>
                          <a:srgbClr val="FF6600"/>
                        </a:solidFill>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Aby spełnić ten obowiązek, wnioskodawca/beneficjent małego projektu musi wysłać zaproszenie najpóźniej 10 dni roboczych przed wydarzeniem. Zaproszenie należy przesłać do Zarządzającego za pośrednictwem poczty elektronicznej.</a:t>
                      </a: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Kontrola małego projektu będzie przebiegała bezpośrednio na organizowanym wydarzeniu/działaniu. </a:t>
                      </a:r>
                      <a:endParaRPr lang="cs-CZ" sz="1600" b="0" kern="120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722C9108-4A22-493A-BF14-4E21870509BF}"/>
              </a:ext>
            </a:extLst>
          </p:cNvPr>
          <p:cNvSpPr>
            <a:spLocks noGrp="1"/>
          </p:cNvSpPr>
          <p:nvPr>
            <p:ph type="sldNum" sz="quarter" idx="12"/>
          </p:nvPr>
        </p:nvSpPr>
        <p:spPr/>
        <p:txBody>
          <a:bodyPr/>
          <a:lstStyle/>
          <a:p>
            <a:fld id="{92860EB2-85D9-40DF-A6A9-558CCE481E13}" type="slidenum">
              <a:rPr lang="cs-CZ" smtClean="0"/>
              <a:t>65</a:t>
            </a:fld>
            <a:endParaRPr lang="cs-CZ"/>
          </a:p>
        </p:txBody>
      </p:sp>
    </p:spTree>
    <p:extLst>
      <p:ext uri="{BB962C8B-B14F-4D97-AF65-F5344CB8AC3E}">
        <p14:creationId xmlns:p14="http://schemas.microsoft.com/office/powerpoint/2010/main" val="339294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F947445-B9B3-4A2F-9027-81F3515BC600}"/>
              </a:ext>
            </a:extLst>
          </p:cNvPr>
          <p:cNvPicPr>
            <a:picLocks noChangeAspect="1"/>
          </p:cNvPicPr>
          <p:nvPr/>
        </p:nvPicPr>
        <p:blipFill>
          <a:blip r:embed="rId2"/>
          <a:stretch>
            <a:fillRect/>
          </a:stretch>
        </p:blipFill>
        <p:spPr>
          <a:xfrm>
            <a:off x="1189892" y="5361618"/>
            <a:ext cx="1144648" cy="1144648"/>
          </a:xfrm>
          <a:prstGeom prst="rect">
            <a:avLst/>
          </a:prstGeom>
        </p:spPr>
      </p:pic>
      <p:pic>
        <p:nvPicPr>
          <p:cNvPr id="14" name="Obrázek 13">
            <a:extLst>
              <a:ext uri="{FF2B5EF4-FFF2-40B4-BE49-F238E27FC236}">
                <a16:creationId xmlns:a16="http://schemas.microsoft.com/office/drawing/2014/main" id="{0F916C03-885F-4567-8B93-EFFFFDF7A484}"/>
              </a:ext>
            </a:extLst>
          </p:cNvPr>
          <p:cNvPicPr>
            <a:picLocks noChangeAspect="1"/>
          </p:cNvPicPr>
          <p:nvPr/>
        </p:nvPicPr>
        <p:blipFill>
          <a:blip r:embed="rId3"/>
          <a:stretch>
            <a:fillRect/>
          </a:stretch>
        </p:blipFill>
        <p:spPr>
          <a:xfrm>
            <a:off x="10868577" y="5374202"/>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112716288"/>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PUBLICITA PROJEKTU</a:t>
                      </a:r>
                    </a:p>
                    <a:p>
                      <a:pPr marL="0" indent="0" algn="just">
                        <a:buFont typeface="Wingdings" panose="05000000000000000000" pitchFamily="2" charset="2"/>
                        <a:buNone/>
                      </a:pPr>
                      <a:endParaRPr lang="cs-CZ" altLang="cs-CZ" sz="1600" b="0" i="0" u="none" kern="1200" dirty="0">
                        <a:solidFill>
                          <a:srgbClr val="000099"/>
                        </a:solidFill>
                        <a:effectLst/>
                        <a:latin typeface="+mn-lt"/>
                        <a:ea typeface="+mn-ea"/>
                        <a:cs typeface="+mn-cs"/>
                      </a:endParaRPr>
                    </a:p>
                    <a:p>
                      <a:pPr algn="just"/>
                      <a:endParaRPr lang="cs-CZ" altLang="cs-CZ" sz="1600" b="0" i="0" u="none" dirty="0">
                        <a:solidFill>
                          <a:srgbClr val="000099"/>
                        </a:solidFill>
                        <a:effectLst/>
                      </a:endParaRPr>
                    </a:p>
                    <a:p>
                      <a:pPr algn="just"/>
                      <a:r>
                        <a:rPr lang="cs-CZ" altLang="cs-CZ" sz="1600" b="0" i="0" u="none" dirty="0">
                          <a:solidFill>
                            <a:srgbClr val="000099"/>
                          </a:solidFill>
                          <a:effectLst/>
                        </a:rPr>
                        <a:t>Platí zásada, že poskytnutí dotace z programu musí být dostatečně prezentováno a zviditelněno.</a:t>
                      </a:r>
                    </a:p>
                    <a:p>
                      <a:pPr algn="just"/>
                      <a:endParaRPr lang="cs-CZ" altLang="cs-CZ" sz="1600" b="0" i="0" u="none" dirty="0">
                        <a:solidFill>
                          <a:srgbClr val="000099"/>
                        </a:solidFill>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i="0" u="none" strike="noStrike" kern="1200" baseline="0" dirty="0">
                          <a:solidFill>
                            <a:srgbClr val="000099"/>
                          </a:solidFill>
                          <a:latin typeface="+mn-lt"/>
                          <a:ea typeface="+mn-ea"/>
                          <a:cs typeface="+mn-cs"/>
                        </a:rPr>
                        <a:t>Logo programu se skládá ze symbolu EU, informace o spolufinancování z Evropské unie, označení </a:t>
                      </a:r>
                      <a:r>
                        <a:rPr lang="cs-CZ" sz="1600" b="0" i="0" u="none" strike="noStrike" kern="1200" baseline="0" dirty="0" err="1">
                          <a:solidFill>
                            <a:srgbClr val="000099"/>
                          </a:solidFill>
                          <a:latin typeface="+mn-lt"/>
                          <a:ea typeface="+mn-ea"/>
                          <a:cs typeface="+mn-cs"/>
                        </a:rPr>
                        <a:t>Interreg</a:t>
                      </a:r>
                      <a:r>
                        <a:rPr lang="cs-CZ" sz="1600" b="0" i="0" u="none" strike="noStrike" kern="1200" baseline="0" dirty="0">
                          <a:solidFill>
                            <a:srgbClr val="000099"/>
                          </a:solidFill>
                          <a:latin typeface="+mn-lt"/>
                          <a:ea typeface="+mn-ea"/>
                          <a:cs typeface="+mn-cs"/>
                        </a:rPr>
                        <a:t> a názvu programu. Logo může být ve třech jazykových verzích: anglická, česká a polská v souladu s grafickými normami stanovenými v </a:t>
                      </a:r>
                      <a:r>
                        <a:rPr lang="cs-CZ" sz="1600" b="1" i="0" u="none" strike="noStrike" kern="1200" baseline="0" dirty="0">
                          <a:solidFill>
                            <a:srgbClr val="000099"/>
                          </a:solidFill>
                          <a:latin typeface="+mn-lt"/>
                          <a:ea typeface="+mn-ea"/>
                          <a:cs typeface="+mn-cs"/>
                        </a:rPr>
                        <a:t>Manuálu k použití loga programu </a:t>
                      </a:r>
                      <a:r>
                        <a:rPr lang="cs-CZ" sz="1600" b="0" i="0" u="none" strike="noStrike" kern="1200" baseline="0" dirty="0">
                          <a:solidFill>
                            <a:srgbClr val="000099"/>
                          </a:solidFill>
                          <a:latin typeface="+mn-lt"/>
                          <a:ea typeface="+mn-ea"/>
                          <a:cs typeface="+mn-cs"/>
                        </a:rPr>
                        <a:t>dostupným na stránkách Euroregionu </a:t>
                      </a:r>
                      <a:r>
                        <a:rPr lang="cs-CZ" sz="1600" b="0" i="0" u="none" strike="noStrike" kern="1200" baseline="0" dirty="0" err="1">
                          <a:solidFill>
                            <a:srgbClr val="000099"/>
                          </a:solidFill>
                          <a:latin typeface="+mn-lt"/>
                          <a:ea typeface="+mn-ea"/>
                          <a:cs typeface="+mn-cs"/>
                        </a:rPr>
                        <a:t>Glacensis</a:t>
                      </a:r>
                      <a:r>
                        <a:rPr lang="cs-CZ" sz="1600" b="0" i="0" u="none" strike="noStrike" kern="1200" baseline="0" dirty="0">
                          <a:solidFill>
                            <a:srgbClr val="000099"/>
                          </a:solidFill>
                          <a:latin typeface="+mn-lt"/>
                          <a:ea typeface="+mn-ea"/>
                          <a:cs typeface="+mn-cs"/>
                        </a:rPr>
                        <a:t>.	</a:t>
                      </a:r>
                    </a:p>
                    <a:p>
                      <a:pPr algn="just"/>
                      <a:endParaRPr lang="cs-CZ" altLang="cs-CZ" sz="1600" b="0" i="0" u="none" dirty="0">
                        <a:solidFill>
                          <a:srgbClr val="000099"/>
                        </a:solidFill>
                        <a:effectLst/>
                      </a:endParaRP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PROMOCJA NA PROJEKTU</a:t>
                      </a:r>
                    </a:p>
                    <a:p>
                      <a:pPr algn="just"/>
                      <a:endParaRPr lang="pl-PL" altLang="cs-CZ" sz="1600" b="0" u="none" dirty="0">
                        <a:solidFill>
                          <a:srgbClr val="FF6600"/>
                        </a:solidFill>
                        <a:effectLst/>
                        <a:latin typeface="+mn-lt"/>
                        <a:cs typeface="Arial" charset="0"/>
                      </a:endParaRPr>
                    </a:p>
                    <a:p>
                      <a:pPr algn="just"/>
                      <a:endParaRPr lang="pl-PL" altLang="cs-CZ" sz="1600" b="0" u="none" dirty="0">
                        <a:solidFill>
                          <a:srgbClr val="FF6600"/>
                        </a:solidFill>
                        <a:effectLst/>
                        <a:latin typeface="+mn-lt"/>
                        <a:cs typeface="Arial" charset="0"/>
                      </a:endParaRPr>
                    </a:p>
                    <a:p>
                      <a:pPr algn="just"/>
                      <a:r>
                        <a:rPr lang="pl-PL" altLang="cs-CZ" sz="1600" b="0" u="none" dirty="0">
                          <a:solidFill>
                            <a:srgbClr val="FF6600"/>
                          </a:solidFill>
                          <a:effectLst/>
                          <a:latin typeface="+mn-lt"/>
                          <a:cs typeface="Arial" charset="0"/>
                        </a:rPr>
                        <a:t>Obowiązuje zasada, że przyznanie dofinansowania z programu musi być odpowiednio prezentowane i uwidocznione.</a:t>
                      </a:r>
                    </a:p>
                    <a:p>
                      <a:pPr algn="just"/>
                      <a:endParaRPr lang="pl-PL" altLang="cs-CZ" sz="16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a:solidFill>
                            <a:srgbClr val="FF6600"/>
                          </a:solidFill>
                          <a:latin typeface="+mn-lt"/>
                          <a:ea typeface="+mn-ea"/>
                          <a:cs typeface="+mn-cs"/>
                        </a:rPr>
                        <a:t>Logotyp programu składa się z symbolu Unii Europejskiej, informacji o dofinansowaniu z Unii Europejskiej, terminu Interreg i nazwy programu. Logotyp może występować w trzech wersjach językowych: angielska, czeska i polska, zgodnie z normami graficznymi określonymi w </a:t>
                      </a:r>
                      <a:r>
                        <a:rPr lang="pl-PL" sz="1600" b="1" i="0" u="none" strike="noStrike" kern="1200" baseline="0" dirty="0">
                          <a:solidFill>
                            <a:srgbClr val="FF6600"/>
                          </a:solidFill>
                          <a:latin typeface="+mn-lt"/>
                          <a:ea typeface="+mn-ea"/>
                          <a:cs typeface="+mn-cs"/>
                        </a:rPr>
                        <a:t>Instrukcji używania logotypu programu </a:t>
                      </a:r>
                      <a:r>
                        <a:rPr lang="pl-PL" sz="1600" b="0" i="0" u="none" strike="noStrike" kern="1200" baseline="0" dirty="0">
                          <a:solidFill>
                            <a:srgbClr val="FF6600"/>
                          </a:solidFill>
                          <a:latin typeface="+mn-lt"/>
                          <a:ea typeface="+mn-ea"/>
                          <a:cs typeface="+mn-cs"/>
                        </a:rPr>
                        <a:t>dostępnej na stronie Euroregionu Glacensis.	</a:t>
                      </a:r>
                    </a:p>
                    <a:p>
                      <a:pPr algn="just"/>
                      <a:endParaRPr lang="cs-CZ" altLang="cs-CZ" sz="16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46B266D4-46C2-461E-8B09-41C91FB72BD1}"/>
              </a:ext>
            </a:extLst>
          </p:cNvPr>
          <p:cNvSpPr>
            <a:spLocks noGrp="1"/>
          </p:cNvSpPr>
          <p:nvPr>
            <p:ph type="sldNum" sz="quarter" idx="12"/>
          </p:nvPr>
        </p:nvSpPr>
        <p:spPr/>
        <p:txBody>
          <a:bodyPr/>
          <a:lstStyle/>
          <a:p>
            <a:fld id="{92860EB2-85D9-40DF-A6A9-558CCE481E13}" type="slidenum">
              <a:rPr lang="cs-CZ" smtClean="0"/>
              <a:t>66</a:t>
            </a:fld>
            <a:endParaRPr lang="cs-CZ"/>
          </a:p>
        </p:txBody>
      </p:sp>
    </p:spTree>
    <p:extLst>
      <p:ext uri="{BB962C8B-B14F-4D97-AF65-F5344CB8AC3E}">
        <p14:creationId xmlns:p14="http://schemas.microsoft.com/office/powerpoint/2010/main" val="2313443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727288A8-36E7-4238-9AB3-91B2F55CD33E}"/>
              </a:ext>
            </a:extLst>
          </p:cNvPr>
          <p:cNvPicPr>
            <a:picLocks noChangeAspect="1"/>
          </p:cNvPicPr>
          <p:nvPr/>
        </p:nvPicPr>
        <p:blipFill>
          <a:blip r:embed="rId2"/>
          <a:stretch>
            <a:fillRect/>
          </a:stretch>
        </p:blipFill>
        <p:spPr>
          <a:xfrm>
            <a:off x="1383303" y="5336188"/>
            <a:ext cx="1144648" cy="1144648"/>
          </a:xfrm>
          <a:prstGeom prst="rect">
            <a:avLst/>
          </a:prstGeom>
        </p:spPr>
      </p:pic>
      <p:pic>
        <p:nvPicPr>
          <p:cNvPr id="15" name="Obrázek 14">
            <a:extLst>
              <a:ext uri="{FF2B5EF4-FFF2-40B4-BE49-F238E27FC236}">
                <a16:creationId xmlns:a16="http://schemas.microsoft.com/office/drawing/2014/main" id="{E1403D9F-3A9B-4582-B5B0-80FE8DE295AB}"/>
              </a:ext>
            </a:extLst>
          </p:cNvPr>
          <p:cNvPicPr>
            <a:picLocks noChangeAspect="1"/>
          </p:cNvPicPr>
          <p:nvPr/>
        </p:nvPicPr>
        <p:blipFill>
          <a:blip r:embed="rId3"/>
          <a:stretch>
            <a:fillRect/>
          </a:stretch>
        </p:blipFill>
        <p:spPr>
          <a:xfrm>
            <a:off x="10959173" y="5374202"/>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135274653"/>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endParaRPr lang="cs-CZ" sz="1900" b="1" u="sng" kern="1200" dirty="0">
                        <a:solidFill>
                          <a:srgbClr val="000099"/>
                        </a:solidFill>
                        <a:effectLst>
                          <a:outerShdw blurRad="38100" dist="38100" dir="2700000" algn="tl">
                            <a:srgbClr val="000000">
                              <a:alpha val="43137"/>
                            </a:srgbClr>
                          </a:outerShdw>
                        </a:effectLst>
                        <a:latin typeface="+mn-lt"/>
                        <a:ea typeface="+mn-ea"/>
                        <a:cs typeface="+mn-cs"/>
                      </a:endParaRPr>
                    </a:p>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PUBLICITA PROJEKTU</a:t>
                      </a:r>
                    </a:p>
                    <a:p>
                      <a:pPr marL="0" indent="0" algn="just">
                        <a:buFont typeface="Wingdings" panose="05000000000000000000" pitchFamily="2" charset="2"/>
                        <a:buNone/>
                      </a:pPr>
                      <a:endParaRPr lang="cs-CZ" altLang="cs-CZ" sz="1600" b="0" i="0" u="sng" kern="1200" dirty="0">
                        <a:solidFill>
                          <a:srgbClr val="000099"/>
                        </a:solidFill>
                        <a:effectLst>
                          <a:outerShdw blurRad="38100" dist="38100" dir="2700000" algn="tl">
                            <a:srgbClr val="000000">
                              <a:alpha val="43137"/>
                            </a:srgbClr>
                          </a:outerShdw>
                        </a:effectLst>
                        <a:latin typeface="+mn-lt"/>
                        <a:ea typeface="+mn-ea"/>
                        <a:cs typeface="+mn-cs"/>
                      </a:endParaRPr>
                    </a:p>
                    <a:p>
                      <a:pPr algn="just"/>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algn="ctr"/>
                      <a:endParaRPr lang="pl-PL" sz="1900" b="1" u="sng" kern="1200" dirty="0">
                        <a:solidFill>
                          <a:srgbClr val="FF6600"/>
                        </a:solidFill>
                        <a:effectLst>
                          <a:outerShdw blurRad="38100" dist="38100" dir="2700000" algn="tl">
                            <a:srgbClr val="000000">
                              <a:alpha val="43137"/>
                            </a:srgbClr>
                          </a:outerShdw>
                        </a:effectLst>
                        <a:latin typeface="+mn-lt"/>
                        <a:ea typeface="+mn-ea"/>
                        <a:cs typeface="+mn-cs"/>
                      </a:endParaRPr>
                    </a:p>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PROMOCJA NA PROJEKTU</a:t>
                      </a:r>
                    </a:p>
                    <a:p>
                      <a:pPr algn="just"/>
                      <a:endParaRPr lang="cs-CZ" altLang="cs-CZ" sz="19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B5C9489D-59FB-4F7A-9FDC-4D9E36F8305B}"/>
              </a:ext>
            </a:extLst>
          </p:cNvPr>
          <p:cNvPicPr>
            <a:picLocks noChangeAspect="1"/>
          </p:cNvPicPr>
          <p:nvPr/>
        </p:nvPicPr>
        <p:blipFill>
          <a:blip r:embed="rId9"/>
          <a:stretch>
            <a:fillRect/>
          </a:stretch>
        </p:blipFill>
        <p:spPr>
          <a:xfrm>
            <a:off x="2210482" y="2187723"/>
            <a:ext cx="7535951" cy="2217189"/>
          </a:xfrm>
          <a:prstGeom prst="rect">
            <a:avLst/>
          </a:prstGeom>
        </p:spPr>
      </p:pic>
      <p:sp>
        <p:nvSpPr>
          <p:cNvPr id="11" name="Zástupný symbol pro číslo snímku 10">
            <a:extLst>
              <a:ext uri="{FF2B5EF4-FFF2-40B4-BE49-F238E27FC236}">
                <a16:creationId xmlns:a16="http://schemas.microsoft.com/office/drawing/2014/main" id="{43FB214E-9568-4CD1-8C32-1CDE830B0CB5}"/>
              </a:ext>
            </a:extLst>
          </p:cNvPr>
          <p:cNvSpPr>
            <a:spLocks noGrp="1"/>
          </p:cNvSpPr>
          <p:nvPr>
            <p:ph type="sldNum" sz="quarter" idx="12"/>
          </p:nvPr>
        </p:nvSpPr>
        <p:spPr/>
        <p:txBody>
          <a:bodyPr/>
          <a:lstStyle/>
          <a:p>
            <a:fld id="{92860EB2-85D9-40DF-A6A9-558CCE481E13}" type="slidenum">
              <a:rPr lang="cs-CZ" smtClean="0"/>
              <a:t>67</a:t>
            </a:fld>
            <a:endParaRPr lang="cs-CZ"/>
          </a:p>
        </p:txBody>
      </p:sp>
    </p:spTree>
    <p:extLst>
      <p:ext uri="{BB962C8B-B14F-4D97-AF65-F5344CB8AC3E}">
        <p14:creationId xmlns:p14="http://schemas.microsoft.com/office/powerpoint/2010/main" val="1895006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a:extLst>
              <a:ext uri="{FF2B5EF4-FFF2-40B4-BE49-F238E27FC236}">
                <a16:creationId xmlns:a16="http://schemas.microsoft.com/office/drawing/2014/main" id="{C0177E8A-BC05-4E0C-B53D-8DB8EC9ED9C4}"/>
              </a:ext>
            </a:extLst>
          </p:cNvPr>
          <p:cNvPicPr>
            <a:picLocks noChangeAspect="1"/>
          </p:cNvPicPr>
          <p:nvPr/>
        </p:nvPicPr>
        <p:blipFill>
          <a:blip r:embed="rId2"/>
          <a:stretch>
            <a:fillRect/>
          </a:stretch>
        </p:blipFill>
        <p:spPr>
          <a:xfrm>
            <a:off x="1274019" y="5713351"/>
            <a:ext cx="922033" cy="922033"/>
          </a:xfrm>
          <a:prstGeom prst="rect">
            <a:avLst/>
          </a:prstGeom>
        </p:spPr>
      </p:pic>
      <p:pic>
        <p:nvPicPr>
          <p:cNvPr id="16" name="Obrázek 15">
            <a:extLst>
              <a:ext uri="{FF2B5EF4-FFF2-40B4-BE49-F238E27FC236}">
                <a16:creationId xmlns:a16="http://schemas.microsoft.com/office/drawing/2014/main" id="{2EA03380-1311-4EFC-BF45-4A3DDA762179}"/>
              </a:ext>
            </a:extLst>
          </p:cNvPr>
          <p:cNvPicPr>
            <a:picLocks noChangeAspect="1"/>
          </p:cNvPicPr>
          <p:nvPr/>
        </p:nvPicPr>
        <p:blipFill>
          <a:blip r:embed="rId3"/>
          <a:stretch>
            <a:fillRect/>
          </a:stretch>
        </p:blipFill>
        <p:spPr>
          <a:xfrm>
            <a:off x="10917981" y="5604386"/>
            <a:ext cx="1059305" cy="1059305"/>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1985747197"/>
              </p:ext>
            </p:extLst>
          </p:nvPr>
        </p:nvGraphicFramePr>
        <p:xfrm>
          <a:off x="390804" y="947544"/>
          <a:ext cx="11410394" cy="4541520"/>
        </p:xfrm>
        <a:graphic>
          <a:graphicData uri="http://schemas.openxmlformats.org/drawingml/2006/table">
            <a:tbl>
              <a:tblPr firstRow="1" bandRow="1">
                <a:tableStyleId>{3B4B98B0-60AC-42C2-AFA5-B58CD77FA1E5}</a:tableStyleId>
              </a:tblPr>
              <a:tblGrid>
                <a:gridCol w="5560477">
                  <a:extLst>
                    <a:ext uri="{9D8B030D-6E8A-4147-A177-3AD203B41FA5}">
                      <a16:colId xmlns:a16="http://schemas.microsoft.com/office/drawing/2014/main" val="3983641993"/>
                    </a:ext>
                  </a:extLst>
                </a:gridCol>
                <a:gridCol w="5849917">
                  <a:extLst>
                    <a:ext uri="{9D8B030D-6E8A-4147-A177-3AD203B41FA5}">
                      <a16:colId xmlns:a16="http://schemas.microsoft.com/office/drawing/2014/main" val="2326915147"/>
                    </a:ext>
                  </a:extLst>
                </a:gridCol>
              </a:tblGrid>
              <a:tr h="4252454">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POVINNÉ ZAJIŠTĚNÍ PUBLICITY PROJEKTU</a:t>
                      </a:r>
                    </a:p>
                    <a:p>
                      <a:pPr marL="0" indent="0" algn="just">
                        <a:buFont typeface="Wingdings" panose="05000000000000000000" pitchFamily="2" charset="2"/>
                        <a:buNone/>
                      </a:pPr>
                      <a:endParaRPr lang="cs-CZ" altLang="cs-CZ" sz="13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i="0" u="none" strike="noStrike" kern="1200" baseline="0" dirty="0">
                          <a:solidFill>
                            <a:srgbClr val="000099"/>
                          </a:solidFill>
                          <a:latin typeface="+mn-lt"/>
                          <a:ea typeface="+mn-ea"/>
                          <a:cs typeface="+mn-cs"/>
                        </a:rPr>
                        <a:t>1. Umístit plakát o minimální velikosti A3 v místě konání každé aktivity a během realizace projektu také v sídle žadatele/všech příjemců</a:t>
                      </a:r>
                    </a:p>
                    <a:p>
                      <a:pPr marL="285750" indent="-285750" algn="just">
                        <a:buFont typeface="Calibri" panose="020F0502020204030204" pitchFamily="34" charset="0"/>
                        <a:buChar char="‐"/>
                      </a:pPr>
                      <a:r>
                        <a:rPr lang="cs-CZ" sz="1300" b="0" i="0" u="none" strike="noStrike" kern="1200" baseline="0" dirty="0">
                          <a:solidFill>
                            <a:srgbClr val="000099"/>
                          </a:solidFill>
                          <a:latin typeface="+mn-lt"/>
                          <a:ea typeface="+mn-ea"/>
                          <a:cs typeface="+mn-cs"/>
                        </a:rPr>
                        <a:t>minimální informace v česko-polské mutaci, které musí být zveřejněny, jsou následující: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název projektu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hlavní cíl projektu</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logo programu</a:t>
                      </a:r>
                    </a:p>
                    <a:p>
                      <a:pPr marL="0" indent="0" algn="just">
                        <a:buFont typeface="Calibri" panose="020F0502020204030204" pitchFamily="34" charset="0"/>
                        <a:buNone/>
                      </a:pPr>
                      <a:endParaRPr lang="cs-CZ" sz="1300" b="0" i="0" u="none" strike="noStrike" kern="1200" baseline="0" dirty="0">
                        <a:solidFill>
                          <a:srgbClr val="000099"/>
                        </a:solidFill>
                        <a:latin typeface="+mn-lt"/>
                        <a:ea typeface="+mn-ea"/>
                        <a:cs typeface="+mn-cs"/>
                      </a:endParaRPr>
                    </a:p>
                    <a:p>
                      <a:pPr marL="0" indent="0" algn="just">
                        <a:buFont typeface="Calibri" panose="020F0502020204030204" pitchFamily="34" charset="0"/>
                        <a:buNone/>
                      </a:pPr>
                      <a:r>
                        <a:rPr lang="cs-CZ" sz="1300" b="1" i="0" u="none" strike="noStrike" kern="1200" baseline="0" dirty="0">
                          <a:solidFill>
                            <a:srgbClr val="000099"/>
                          </a:solidFill>
                          <a:latin typeface="+mn-lt"/>
                          <a:ea typeface="+mn-ea"/>
                          <a:cs typeface="+mn-cs"/>
                        </a:rPr>
                        <a:t>2. Webové stránky a post na sociální síti (existují-li)</a:t>
                      </a:r>
                    </a:p>
                    <a:p>
                      <a:pPr marL="285750" indent="-285750" algn="just">
                        <a:buFont typeface="Calibri" panose="020F0502020204030204" pitchFamily="34" charset="0"/>
                        <a:buChar char="‐"/>
                      </a:pPr>
                      <a:r>
                        <a:rPr lang="cs-CZ" sz="1300" b="0" i="0" u="none" strike="noStrike" kern="1200" baseline="0" dirty="0">
                          <a:solidFill>
                            <a:srgbClr val="000099"/>
                          </a:solidFill>
                          <a:latin typeface="+mn-lt"/>
                          <a:ea typeface="+mn-ea"/>
                          <a:cs typeface="+mn-cs"/>
                        </a:rPr>
                        <a:t>minimální informace, které musí být zveřejněny, jsou </a:t>
                      </a:r>
                    </a:p>
                    <a:p>
                      <a:pPr algn="just"/>
                      <a:r>
                        <a:rPr lang="cs-CZ" sz="1300" b="0" i="0" u="none" strike="noStrike" kern="1200" baseline="0" dirty="0">
                          <a:solidFill>
                            <a:srgbClr val="000099"/>
                          </a:solidFill>
                          <a:latin typeface="+mn-lt"/>
                          <a:ea typeface="+mn-ea"/>
                          <a:cs typeface="+mn-cs"/>
                        </a:rPr>
                        <a:t>        následující: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název projektu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hlavní cíl a výsledky projektu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300" b="0" i="0" u="none" strike="noStrike" kern="1200" baseline="0" dirty="0">
                          <a:solidFill>
                            <a:srgbClr val="000099"/>
                          </a:solidFill>
                          <a:latin typeface="+mn-lt"/>
                          <a:ea typeface="+mn-ea"/>
                          <a:cs typeface="+mn-cs"/>
                        </a:rPr>
                        <a:t>stručný popis projektu </a:t>
                      </a:r>
                    </a:p>
                    <a:p>
                      <a:pPr marL="285750" indent="-285750" algn="just">
                        <a:buFont typeface="Arial" panose="020B0604020202020204" pitchFamily="34" charset="0"/>
                        <a:buChar char="•"/>
                      </a:pPr>
                      <a:r>
                        <a:rPr lang="cs-CZ" sz="1300" b="0" i="0" u="none" strike="noStrike" kern="1200" baseline="0" dirty="0">
                          <a:solidFill>
                            <a:srgbClr val="000099"/>
                          </a:solidFill>
                          <a:latin typeface="+mn-lt"/>
                          <a:ea typeface="+mn-ea"/>
                          <a:cs typeface="+mn-cs"/>
                        </a:rPr>
                        <a:t>logo programu. </a:t>
                      </a:r>
                    </a:p>
                    <a:p>
                      <a:pPr algn="just"/>
                      <a:r>
                        <a:rPr lang="cs-CZ" sz="1300" b="0" i="0" u="none" strike="noStrike" kern="1200" baseline="0" dirty="0">
                          <a:solidFill>
                            <a:schemeClr val="tx1"/>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i="0" u="none" strike="noStrike" kern="1200" baseline="0" dirty="0">
                          <a:solidFill>
                            <a:srgbClr val="000099"/>
                          </a:solidFill>
                          <a:latin typeface="+mn-lt"/>
                          <a:ea typeface="+mn-ea"/>
                          <a:cs typeface="+mn-cs"/>
                        </a:rPr>
                        <a:t>3. Prohlášení zdůrazňující podporu z fondu </a:t>
                      </a:r>
                      <a:r>
                        <a:rPr lang="cs-CZ" sz="1300" b="1" i="0" u="none" strike="noStrike" kern="1200" baseline="0" dirty="0" err="1">
                          <a:solidFill>
                            <a:srgbClr val="000099"/>
                          </a:solidFill>
                          <a:latin typeface="+mn-lt"/>
                          <a:ea typeface="+mn-ea"/>
                          <a:cs typeface="+mn-cs"/>
                        </a:rPr>
                        <a:t>Interreg</a:t>
                      </a:r>
                      <a:r>
                        <a:rPr lang="cs-CZ" sz="1300" b="1" i="0" u="none" strike="noStrike" kern="1200" baseline="0" dirty="0">
                          <a:solidFill>
                            <a:srgbClr val="000099"/>
                          </a:solidFill>
                          <a:latin typeface="+mn-lt"/>
                          <a:ea typeface="+mn-ea"/>
                          <a:cs typeface="+mn-cs"/>
                        </a:rPr>
                        <a:t> na dokumentech a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i="0" u="none" strike="noStrike" kern="1200" baseline="0" dirty="0">
                          <a:solidFill>
                            <a:srgbClr val="000099"/>
                          </a:solidFill>
                          <a:latin typeface="+mn-lt"/>
                          <a:ea typeface="+mn-ea"/>
                          <a:cs typeface="+mn-cs"/>
                        </a:rPr>
                        <a:t>    komunikačních materiálech určených pro širokou veřejnost nebo pro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300" b="1" i="0" u="none" strike="noStrike" kern="1200" baseline="0" dirty="0">
                          <a:solidFill>
                            <a:srgbClr val="000099"/>
                          </a:solidFill>
                          <a:latin typeface="+mn-lt"/>
                          <a:ea typeface="+mn-ea"/>
                          <a:cs typeface="+mn-cs"/>
                        </a:rPr>
                        <a:t>    účastníky projektových aktivit)</a:t>
                      </a:r>
                    </a:p>
                  </a:txBody>
                  <a:tcPr/>
                </a:tc>
                <a:tc>
                  <a:txBody>
                    <a:bodyPr/>
                    <a:lstStyle/>
                    <a:p>
                      <a:pPr algn="just"/>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OBOWIĄZKOWE ZAPEWNIENIE PROMOCJI NA PROJEKTU</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pl-PL" altLang="cs-CZ" sz="1300" b="1" i="0" u="none" strike="noStrike" kern="1200" baseline="0" dirty="0">
                          <a:solidFill>
                            <a:srgbClr val="FF6600"/>
                          </a:solidFill>
                          <a:effectLst/>
                          <a:latin typeface="+mn-lt"/>
                          <a:ea typeface="+mn-ea"/>
                          <a:cs typeface="+mn-cs"/>
                        </a:rPr>
                        <a:t>U</a:t>
                      </a:r>
                      <a:r>
                        <a:rPr lang="pl-PL" sz="1300" b="1" i="0" u="none" strike="noStrike" kern="1200" baseline="0" dirty="0">
                          <a:solidFill>
                            <a:srgbClr val="FF6600"/>
                          </a:solidFill>
                          <a:effectLst/>
                          <a:latin typeface="+mn-lt"/>
                          <a:ea typeface="+mn-ea"/>
                          <a:cs typeface="+mn-cs"/>
                        </a:rPr>
                        <a:t>mieścić plakat o minimalnym formacie A3 w miejscu realizacji  każdego działania i podczas realizacji projektu też w siedzibie wnioskodawcy/wszystkich beneficjentów</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pl-PL" sz="1300" b="0" i="0" u="none" strike="noStrike" kern="1200" baseline="0" dirty="0">
                          <a:solidFill>
                            <a:srgbClr val="FF6600"/>
                          </a:solidFill>
                          <a:effectLst/>
                          <a:latin typeface="+mn-lt"/>
                          <a:ea typeface="+mn-ea"/>
                          <a:cs typeface="+mn-cs"/>
                        </a:rPr>
                        <a:t> minimalny zakres informacji w języku czesko-polskim, które muszą być umieszczone, jest następujący: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 tytuł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 główny cel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 logotyp programu</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300" b="0" i="0" u="none" strike="noStrike" kern="1200" baseline="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2.   Strona internetowa i strona w mediach społecznościowych (jeśli takie </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       istnieją)</a:t>
                      </a:r>
                    </a:p>
                    <a:p>
                      <a:pPr marL="285750" marR="0" lvl="0" indent="-28575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pl-PL" sz="1300" b="0" i="0" u="none" strike="noStrike" kern="1200" baseline="0" dirty="0">
                          <a:solidFill>
                            <a:srgbClr val="FF6600"/>
                          </a:solidFill>
                          <a:effectLst/>
                          <a:latin typeface="+mn-lt"/>
                          <a:ea typeface="+mn-ea"/>
                          <a:cs typeface="+mn-cs"/>
                        </a:rPr>
                        <a:t>minimalny zakres informacji, które muszą być umieszczone, jest następujący: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tytuł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główny cel projektu i rezultaty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krótki opis projektu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300" b="0" i="0" u="none" strike="noStrike" kern="1200" baseline="0" dirty="0">
                          <a:solidFill>
                            <a:srgbClr val="FF6600"/>
                          </a:solidFill>
                          <a:effectLst/>
                          <a:latin typeface="+mn-lt"/>
                          <a:ea typeface="+mn-ea"/>
                          <a:cs typeface="+mn-cs"/>
                        </a:rPr>
                        <a:t>logotyp programu</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300" b="0" i="0" u="none" strike="noStrike" kern="1200" baseline="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3.  Zamieszczenie w widoczny sposób informacji o wsparciu z funduszu Interreg w  </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      dokumentach i materiałach informacyjnych dotyczących wdrażania operacji  </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      Interreg, przeznaczonych dla opinii publicznej lub uczestników działań  </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300" b="1" i="0" u="none" strike="noStrike" kern="1200" baseline="0" dirty="0">
                          <a:solidFill>
                            <a:srgbClr val="FF6600"/>
                          </a:solidFill>
                          <a:effectLst/>
                          <a:latin typeface="+mn-lt"/>
                          <a:ea typeface="+mn-ea"/>
                          <a:cs typeface="+mn-cs"/>
                        </a:rPr>
                        <a:t>      projektu</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7" name="Obrázek 16">
            <a:extLst>
              <a:ext uri="{FF2B5EF4-FFF2-40B4-BE49-F238E27FC236}">
                <a16:creationId xmlns:a16="http://schemas.microsoft.com/office/drawing/2014/main" id="{EF952A25-0C7F-4527-8EBD-6940D216AC35}"/>
              </a:ext>
            </a:extLst>
          </p:cNvPr>
          <p:cNvPicPr>
            <a:picLocks noChangeAspect="1"/>
          </p:cNvPicPr>
          <p:nvPr/>
        </p:nvPicPr>
        <p:blipFill>
          <a:blip r:embed="rId6"/>
          <a:stretch>
            <a:fillRect/>
          </a:stretch>
        </p:blipFill>
        <p:spPr>
          <a:xfrm>
            <a:off x="0" y="5910456"/>
            <a:ext cx="949354" cy="949354"/>
          </a:xfrm>
          <a:prstGeom prst="rect">
            <a:avLst/>
          </a:prstGeom>
        </p:spPr>
      </p:pic>
      <p:pic>
        <p:nvPicPr>
          <p:cNvPr id="18" name="Obrázek 17">
            <a:extLst>
              <a:ext uri="{FF2B5EF4-FFF2-40B4-BE49-F238E27FC236}">
                <a16:creationId xmlns:a16="http://schemas.microsoft.com/office/drawing/2014/main" id="{37EFFBA8-D826-4439-9BC5-9C932FCC4D28}"/>
              </a:ext>
            </a:extLst>
          </p:cNvPr>
          <p:cNvPicPr>
            <a:picLocks noChangeAspect="1"/>
          </p:cNvPicPr>
          <p:nvPr/>
        </p:nvPicPr>
        <p:blipFill>
          <a:blip r:embed="rId7"/>
          <a:stretch>
            <a:fillRect/>
          </a:stretch>
        </p:blipFill>
        <p:spPr>
          <a:xfrm>
            <a:off x="9901142" y="5798694"/>
            <a:ext cx="709683" cy="1059306"/>
          </a:xfrm>
          <a:prstGeom prst="rect">
            <a:avLst/>
          </a:prstGeom>
        </p:spPr>
      </p:pic>
      <p:pic>
        <p:nvPicPr>
          <p:cNvPr id="19" name="Obrázek 18" descr="Obsah obrázku text&#10;&#10;Popis byl vytvořen automaticky">
            <a:extLst>
              <a:ext uri="{FF2B5EF4-FFF2-40B4-BE49-F238E27FC236}">
                <a16:creationId xmlns:a16="http://schemas.microsoft.com/office/drawing/2014/main" id="{95C2667D-5472-42BE-8EC0-0E15B4CD2826}"/>
              </a:ext>
            </a:extLst>
          </p:cNvPr>
          <p:cNvPicPr>
            <a:picLocks noChangeAspect="1"/>
          </p:cNvPicPr>
          <p:nvPr/>
        </p:nvPicPr>
        <p:blipFill>
          <a:blip r:embed="rId8"/>
          <a:stretch>
            <a:fillRect/>
          </a:stretch>
        </p:blipFill>
        <p:spPr>
          <a:xfrm>
            <a:off x="4087317" y="5687660"/>
            <a:ext cx="4017366" cy="1003068"/>
          </a:xfrm>
          <a:prstGeom prst="rect">
            <a:avLst/>
          </a:prstGeom>
        </p:spPr>
      </p:pic>
      <p:sp>
        <p:nvSpPr>
          <p:cNvPr id="5" name="Zástupný symbol pro číslo snímku 4">
            <a:extLst>
              <a:ext uri="{FF2B5EF4-FFF2-40B4-BE49-F238E27FC236}">
                <a16:creationId xmlns:a16="http://schemas.microsoft.com/office/drawing/2014/main" id="{4DC2DDD1-7D12-475B-90AB-9EFF362AC8A3}"/>
              </a:ext>
            </a:extLst>
          </p:cNvPr>
          <p:cNvSpPr>
            <a:spLocks noGrp="1"/>
          </p:cNvSpPr>
          <p:nvPr>
            <p:ph type="sldNum" sz="quarter" idx="12"/>
          </p:nvPr>
        </p:nvSpPr>
        <p:spPr/>
        <p:txBody>
          <a:bodyPr/>
          <a:lstStyle/>
          <a:p>
            <a:fld id="{92860EB2-85D9-40DF-A6A9-558CCE481E13}" type="slidenum">
              <a:rPr lang="cs-CZ" smtClean="0"/>
              <a:t>68</a:t>
            </a:fld>
            <a:endParaRPr lang="cs-CZ"/>
          </a:p>
        </p:txBody>
      </p:sp>
    </p:spTree>
    <p:extLst>
      <p:ext uri="{BB962C8B-B14F-4D97-AF65-F5344CB8AC3E}">
        <p14:creationId xmlns:p14="http://schemas.microsoft.com/office/powerpoint/2010/main" val="2561831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2"/>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3"/>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704003679"/>
              </p:ext>
            </p:extLst>
          </p:nvPr>
        </p:nvGraphicFramePr>
        <p:xfrm>
          <a:off x="390803" y="1033801"/>
          <a:ext cx="11410394" cy="4257144"/>
        </p:xfrm>
        <a:graphic>
          <a:graphicData uri="http://schemas.openxmlformats.org/drawingml/2006/table">
            <a:tbl>
              <a:tblPr firstRow="1" bandRow="1">
                <a:tableStyleId>{3B4B98B0-60AC-42C2-AFA5-B58CD77FA1E5}</a:tableStyleId>
              </a:tblPr>
              <a:tblGrid>
                <a:gridCol w="5648265">
                  <a:extLst>
                    <a:ext uri="{9D8B030D-6E8A-4147-A177-3AD203B41FA5}">
                      <a16:colId xmlns:a16="http://schemas.microsoft.com/office/drawing/2014/main" val="3983641993"/>
                    </a:ext>
                  </a:extLst>
                </a:gridCol>
                <a:gridCol w="5762129">
                  <a:extLst>
                    <a:ext uri="{9D8B030D-6E8A-4147-A177-3AD203B41FA5}">
                      <a16:colId xmlns:a16="http://schemas.microsoft.com/office/drawing/2014/main" val="2326915147"/>
                    </a:ext>
                  </a:extLst>
                </a:gridCol>
              </a:tblGrid>
              <a:tr h="4257144">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NEPOVINNÉ ZAJIŠTĚNÍ PUBLICITY PROJEKTU</a:t>
                      </a:r>
                    </a:p>
                    <a:p>
                      <a:pPr marL="0" indent="0" algn="just">
                        <a:buFont typeface="Wingdings" panose="05000000000000000000" pitchFamily="2" charset="2"/>
                        <a:buNone/>
                      </a:pPr>
                      <a:endParaRPr lang="cs-CZ" altLang="cs-CZ" sz="14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800" b="0" i="0" u="none" strike="noStrike" kern="1200" baseline="0" dirty="0">
                        <a:solidFill>
                          <a:schemeClr val="tx1"/>
                        </a:solidFill>
                        <a:latin typeface="+mn-lt"/>
                        <a:ea typeface="+mn-ea"/>
                        <a:cs typeface="+mn-cs"/>
                      </a:endParaRPr>
                    </a:p>
                    <a:p>
                      <a:r>
                        <a:rPr lang="cs-CZ" sz="1600" b="0" i="0" u="none" strike="noStrike" kern="1200" baseline="0" dirty="0">
                          <a:solidFill>
                            <a:srgbClr val="000099"/>
                          </a:solidFill>
                          <a:latin typeface="+mn-lt"/>
                          <a:ea typeface="+mn-ea"/>
                          <a:cs typeface="+mn-cs"/>
                        </a:rPr>
                        <a:t>Všechny ostatní propagační aktivity spadají mezi nepovinné nástroje publicity.</a:t>
                      </a:r>
                    </a:p>
                    <a:p>
                      <a:pPr algn="just"/>
                      <a:r>
                        <a:rPr lang="cs-CZ" sz="1600" b="0" i="0" u="none" strike="noStrike" kern="1200" baseline="0" dirty="0">
                          <a:solidFill>
                            <a:srgbClr val="000099"/>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1" i="0" u="none" strike="noStrike" kern="1200" baseline="0" dirty="0">
                          <a:solidFill>
                            <a:srgbClr val="000099"/>
                          </a:solidFill>
                          <a:latin typeface="+mn-lt"/>
                          <a:ea typeface="+mn-ea"/>
                          <a:cs typeface="+mn-cs"/>
                        </a:rPr>
                        <a:t>Nepovinná publicita </a:t>
                      </a:r>
                      <a:r>
                        <a:rPr lang="cs-CZ" sz="1600" b="0" i="0" u="none" strike="noStrike" kern="1200" baseline="0" dirty="0">
                          <a:solidFill>
                            <a:srgbClr val="000099"/>
                          </a:solidFill>
                          <a:latin typeface="+mn-lt"/>
                          <a:ea typeface="+mn-ea"/>
                          <a:cs typeface="+mn-cs"/>
                        </a:rPr>
                        <a:t>spočívá v tom, že si partneři mohou dle potřeb projektu zvolit propagaci nad rámec povinné publicity. Pokud se takto rozhodnou, pak i jednotlivé nástroje nepovinné publicity musí splňovat veškerá pravidla pro vzhled a umísťování loga dle manuálu k použití loga programu. </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i="0" u="none" strike="noStrike" kern="1200" baseline="0" dirty="0">
                          <a:solidFill>
                            <a:srgbClr val="000099"/>
                          </a:solidFill>
                          <a:latin typeface="+mn-lt"/>
                          <a:ea typeface="+mn-ea"/>
                          <a:cs typeface="+mn-cs"/>
                        </a:rPr>
                        <a:t>V opačném případě se partneři vystavují riziku finančních oprav. 	</a:t>
                      </a: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NIEOBOWIĄZKOWE ZAPEWNIENIE PROMOCJI NA PROJEKTU</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600" b="0" i="0" u="none" strike="noStrike" kern="1200" baseline="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a:solidFill>
                            <a:srgbClr val="FF6600"/>
                          </a:solidFill>
                          <a:latin typeface="+mn-lt"/>
                          <a:ea typeface="+mn-ea"/>
                          <a:cs typeface="+mn-cs"/>
                        </a:rPr>
                        <a:t>Wszystkie pozostałe działania promocyjne są narzędziami  nieobowiązkowymi promocji.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600" b="0" i="0" u="none" strike="noStrike" kern="1200" baseline="0" dirty="0">
                        <a:solidFill>
                          <a:srgbClr val="FF6600"/>
                        </a:solidFill>
                        <a:latin typeface="+mn-lt"/>
                        <a:ea typeface="+mn-ea"/>
                        <a:cs typeface="+mn-cs"/>
                      </a:endParaRPr>
                    </a:p>
                    <a:p>
                      <a:pPr algn="just"/>
                      <a:r>
                        <a:rPr lang="pl-PL" sz="1600" b="1" i="0" u="none" strike="noStrike" kern="1200" baseline="0" dirty="0">
                          <a:solidFill>
                            <a:srgbClr val="FF6600"/>
                          </a:solidFill>
                          <a:latin typeface="+mn-lt"/>
                          <a:ea typeface="+mn-ea"/>
                          <a:cs typeface="+mn-cs"/>
                        </a:rPr>
                        <a:t>Nieobowiązkowa promocja </a:t>
                      </a:r>
                      <a:r>
                        <a:rPr lang="pl-PL" sz="1600" b="0" i="0" u="none" strike="noStrike" kern="1200" baseline="0" dirty="0">
                          <a:solidFill>
                            <a:srgbClr val="FF6600"/>
                          </a:solidFill>
                          <a:latin typeface="+mn-lt"/>
                          <a:ea typeface="+mn-ea"/>
                          <a:cs typeface="+mn-cs"/>
                        </a:rPr>
                        <a:t>polega na tym, że partnerzy mogą zdecydować się na promocję wykraczającą poza zakres obowiązkowej promocji zgodnie z potrzebami projektu. Jeśli zdecydują się na takie rozwiązanie, poszczególne narzędzia nieobowiązkowej promocji muszą również spełniać wszystkie zasady dotyczące wyglądu i umieszczania logotypu zawarte w Instrukcji używania logotypu programu. </a:t>
                      </a:r>
                    </a:p>
                    <a:p>
                      <a:pPr algn="just"/>
                      <a:r>
                        <a:rPr lang="pl-PL" sz="1600" b="0" i="0" u="none" strike="noStrike" kern="1200" baseline="0" dirty="0">
                          <a:solidFill>
                            <a:srgbClr val="FF6600"/>
                          </a:solidFill>
                          <a:latin typeface="+mn-lt"/>
                          <a:ea typeface="+mn-ea"/>
                          <a:cs typeface="+mn-cs"/>
                        </a:rPr>
                        <a:t>W przeciwnym razie partnerzy wystawiają się na ryzyko korekt finansowych. </a:t>
                      </a:r>
                      <a:endParaRPr lang="cs-CZ" altLang="cs-CZ" sz="1600" b="1" u="sng" dirty="0">
                        <a:solidFill>
                          <a:srgbClr val="FF6600"/>
                        </a:solidFill>
                        <a:effectLst>
                          <a:outerShdw blurRad="38100" dist="38100" dir="2700000" algn="tl">
                            <a:srgbClr val="000000">
                              <a:alpha val="43137"/>
                            </a:srgbClr>
                          </a:outerShdw>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7" name="Obrázek 16">
            <a:extLst>
              <a:ext uri="{FF2B5EF4-FFF2-40B4-BE49-F238E27FC236}">
                <a16:creationId xmlns:a16="http://schemas.microsoft.com/office/drawing/2014/main" id="{697C0BAF-2DF8-47B8-A296-A8FA0779C0CE}"/>
              </a:ext>
            </a:extLst>
          </p:cNvPr>
          <p:cNvPicPr>
            <a:picLocks noChangeAspect="1"/>
          </p:cNvPicPr>
          <p:nvPr/>
        </p:nvPicPr>
        <p:blipFill>
          <a:blip r:embed="rId6"/>
          <a:stretch>
            <a:fillRect/>
          </a:stretch>
        </p:blipFill>
        <p:spPr>
          <a:xfrm>
            <a:off x="1400265" y="5361619"/>
            <a:ext cx="1144648" cy="1144648"/>
          </a:xfrm>
          <a:prstGeom prst="rect">
            <a:avLst/>
          </a:prstGeom>
        </p:spPr>
      </p:pic>
      <p:pic>
        <p:nvPicPr>
          <p:cNvPr id="18" name="Obrázek 17">
            <a:extLst>
              <a:ext uri="{FF2B5EF4-FFF2-40B4-BE49-F238E27FC236}">
                <a16:creationId xmlns:a16="http://schemas.microsoft.com/office/drawing/2014/main" id="{EDA51CD9-63F7-4695-9038-854913B06641}"/>
              </a:ext>
            </a:extLst>
          </p:cNvPr>
          <p:cNvPicPr>
            <a:picLocks noChangeAspect="1"/>
          </p:cNvPicPr>
          <p:nvPr/>
        </p:nvPicPr>
        <p:blipFill>
          <a:blip r:embed="rId7"/>
          <a:stretch>
            <a:fillRect/>
          </a:stretch>
        </p:blipFill>
        <p:spPr>
          <a:xfrm>
            <a:off x="10868577" y="5349020"/>
            <a:ext cx="1189892" cy="1189892"/>
          </a:xfrm>
          <a:prstGeom prst="rect">
            <a:avLst/>
          </a:prstGeom>
        </p:spPr>
      </p:pic>
      <p:pic>
        <p:nvPicPr>
          <p:cNvPr id="19" name="Obrázek 18" descr="Obsah obrázku text&#10;&#10;Popis byl vytvořen automaticky">
            <a:extLst>
              <a:ext uri="{FF2B5EF4-FFF2-40B4-BE49-F238E27FC236}">
                <a16:creationId xmlns:a16="http://schemas.microsoft.com/office/drawing/2014/main" id="{DBA8E9DF-BC9C-41DF-8EBD-3EFE918DB9CA}"/>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79C12985-6259-4378-98AB-F5D434C20018}"/>
              </a:ext>
            </a:extLst>
          </p:cNvPr>
          <p:cNvSpPr>
            <a:spLocks noGrp="1"/>
          </p:cNvSpPr>
          <p:nvPr>
            <p:ph type="sldNum" sz="quarter" idx="12"/>
          </p:nvPr>
        </p:nvSpPr>
        <p:spPr/>
        <p:txBody>
          <a:bodyPr/>
          <a:lstStyle/>
          <a:p>
            <a:fld id="{92860EB2-85D9-40DF-A6A9-558CCE481E13}" type="slidenum">
              <a:rPr lang="cs-CZ" smtClean="0"/>
              <a:t>69</a:t>
            </a:fld>
            <a:endParaRPr lang="cs-CZ"/>
          </a:p>
        </p:txBody>
      </p:sp>
    </p:spTree>
    <p:extLst>
      <p:ext uri="{BB962C8B-B14F-4D97-AF65-F5344CB8AC3E}">
        <p14:creationId xmlns:p14="http://schemas.microsoft.com/office/powerpoint/2010/main" val="1168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0A99F20B-5FFE-412D-A305-5494EFFDEE7B}"/>
              </a:ext>
            </a:extLst>
          </p:cNvPr>
          <p:cNvPicPr>
            <a:picLocks noChangeAspect="1"/>
          </p:cNvPicPr>
          <p:nvPr/>
        </p:nvPicPr>
        <p:blipFill>
          <a:blip r:embed="rId2"/>
          <a:stretch>
            <a:fillRect/>
          </a:stretch>
        </p:blipFill>
        <p:spPr>
          <a:xfrm>
            <a:off x="1295860" y="5458090"/>
            <a:ext cx="1144648" cy="1144648"/>
          </a:xfrm>
          <a:prstGeom prst="rect">
            <a:avLst/>
          </a:prstGeom>
        </p:spPr>
      </p:pic>
      <p:pic>
        <p:nvPicPr>
          <p:cNvPr id="16" name="Obrázek 15">
            <a:extLst>
              <a:ext uri="{FF2B5EF4-FFF2-40B4-BE49-F238E27FC236}">
                <a16:creationId xmlns:a16="http://schemas.microsoft.com/office/drawing/2014/main" id="{20D954F4-B867-4EB0-A054-B966E01203F5}"/>
              </a:ext>
            </a:extLst>
          </p:cNvPr>
          <p:cNvPicPr>
            <a:picLocks noChangeAspect="1"/>
          </p:cNvPicPr>
          <p:nvPr/>
        </p:nvPicPr>
        <p:blipFill>
          <a:blip r:embed="rId3"/>
          <a:stretch>
            <a:fillRect/>
          </a:stretch>
        </p:blipFill>
        <p:spPr>
          <a:xfrm>
            <a:off x="10954205" y="5435468"/>
            <a:ext cx="1189892" cy="1189892"/>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9836895"/>
              </p:ext>
            </p:extLst>
          </p:nvPr>
        </p:nvGraphicFramePr>
        <p:xfrm>
          <a:off x="390803" y="1038490"/>
          <a:ext cx="11410394" cy="4419600"/>
        </p:xfrm>
        <a:graphic>
          <a:graphicData uri="http://schemas.openxmlformats.org/drawingml/2006/table">
            <a:tbl>
              <a:tblPr firstRow="1" bandRow="1">
                <a:tableStyleId>{3B4B98B0-60AC-42C2-AFA5-B58CD77FA1E5}</a:tableStyleId>
              </a:tblPr>
              <a:tblGrid>
                <a:gridCol w="5557394">
                  <a:extLst>
                    <a:ext uri="{9D8B030D-6E8A-4147-A177-3AD203B41FA5}">
                      <a16:colId xmlns:a16="http://schemas.microsoft.com/office/drawing/2014/main" val="3983641993"/>
                    </a:ext>
                  </a:extLst>
                </a:gridCol>
                <a:gridCol w="5853000">
                  <a:extLst>
                    <a:ext uri="{9D8B030D-6E8A-4147-A177-3AD203B41FA5}">
                      <a16:colId xmlns:a16="http://schemas.microsoft.com/office/drawing/2014/main" val="2326915147"/>
                    </a:ext>
                  </a:extLst>
                </a:gridCol>
              </a:tblGrid>
              <a:tr h="4257143">
                <a:tc>
                  <a:txBody>
                    <a:bodyPr/>
                    <a:lstStyle/>
                    <a:p>
                      <a:pPr algn="ctr">
                        <a:lnSpc>
                          <a:spcPct val="100000"/>
                        </a:lnSpc>
                        <a:spcBef>
                          <a:spcPts val="0"/>
                        </a:spcBef>
                        <a:spcAft>
                          <a:spcPts val="0"/>
                        </a:spcAft>
                      </a:pPr>
                      <a:r>
                        <a:rPr lang="cs-CZ" sz="2200" b="1" u="sng" kern="1200" cap="all" dirty="0">
                          <a:solidFill>
                            <a:srgbClr val="000099"/>
                          </a:solidFill>
                          <a:effectLst>
                            <a:outerShdw blurRad="38100" dist="38100" dir="2700000" algn="tl">
                              <a:srgbClr val="000000">
                                <a:alpha val="43137"/>
                              </a:srgbClr>
                            </a:outerShdw>
                          </a:effectLst>
                          <a:latin typeface="+mn-lt"/>
                          <a:ea typeface="+mn-ea"/>
                          <a:cs typeface="+mn-cs"/>
                        </a:rPr>
                        <a:t>Vhodný žadatel a partner projektu</a:t>
                      </a:r>
                    </a:p>
                    <a:p>
                      <a:pPr algn="ctr">
                        <a:lnSpc>
                          <a:spcPct val="100000"/>
                        </a:lnSpc>
                        <a:spcBef>
                          <a:spcPts val="0"/>
                        </a:spcBef>
                        <a:spcAft>
                          <a:spcPts val="0"/>
                        </a:spcAft>
                      </a:pPr>
                      <a:endParaRPr lang="cs-CZ" sz="2200" b="1" u="sng" kern="1200" cap="all" dirty="0">
                        <a:solidFill>
                          <a:srgbClr val="000099"/>
                        </a:solidFill>
                        <a:effectLst>
                          <a:outerShdw blurRad="38100" dist="38100" dir="2700000" algn="tl">
                            <a:srgbClr val="000000">
                              <a:alpha val="43137"/>
                            </a:srgbClr>
                          </a:outerShdw>
                        </a:effectLst>
                        <a:latin typeface="+mn-lt"/>
                        <a:ea typeface="+mn-ea"/>
                        <a:cs typeface="+mn-cs"/>
                      </a:endParaRPr>
                    </a:p>
                    <a:p>
                      <a:pPr algn="just">
                        <a:lnSpc>
                          <a:spcPct val="100000"/>
                        </a:lnSpc>
                        <a:spcBef>
                          <a:spcPts val="0"/>
                        </a:spcBef>
                        <a:spcAft>
                          <a:spcPts val="0"/>
                        </a:spcAft>
                      </a:pPr>
                      <a:r>
                        <a:rPr lang="cs-CZ" sz="1600" b="0" kern="1200" dirty="0">
                          <a:solidFill>
                            <a:srgbClr val="000099"/>
                          </a:solidFill>
                          <a:effectLst/>
                          <a:latin typeface="+mn-lt"/>
                          <a:ea typeface="+mn-ea"/>
                          <a:cs typeface="+mn-cs"/>
                        </a:rPr>
                        <a:t>Malé projekty musí být realizovány alespoň jedním českým projektovým partnerem a alespoň jedním polským projektovým partnerem. </a:t>
                      </a:r>
                    </a:p>
                    <a:p>
                      <a:pPr algn="just">
                        <a:lnSpc>
                          <a:spcPct val="100000"/>
                        </a:lnSpc>
                        <a:spcBef>
                          <a:spcPts val="0"/>
                        </a:spcBef>
                        <a:spcAft>
                          <a:spcPts val="0"/>
                        </a:spcAft>
                      </a:pPr>
                      <a:endParaRPr lang="cs-CZ" sz="1600" b="0" kern="1200" dirty="0">
                        <a:solidFill>
                          <a:srgbClr val="000099"/>
                        </a:solidFill>
                        <a:effectLst/>
                        <a:latin typeface="+mn-lt"/>
                        <a:ea typeface="+mn-ea"/>
                        <a:cs typeface="+mn-cs"/>
                      </a:endParaRPr>
                    </a:p>
                    <a:p>
                      <a:pPr algn="just">
                        <a:lnSpc>
                          <a:spcPct val="100000"/>
                        </a:lnSpc>
                        <a:spcBef>
                          <a:spcPts val="0"/>
                        </a:spcBef>
                        <a:spcAft>
                          <a:spcPts val="0"/>
                        </a:spcAft>
                      </a:pPr>
                      <a:r>
                        <a:rPr lang="cs-CZ" sz="1600" b="1" kern="1200" dirty="0">
                          <a:solidFill>
                            <a:srgbClr val="000099"/>
                          </a:solidFill>
                          <a:effectLst/>
                          <a:latin typeface="+mn-lt"/>
                          <a:ea typeface="+mn-ea"/>
                          <a:cs typeface="+mn-cs"/>
                        </a:rPr>
                        <a:t>Pro podporu malého projektu není rozhodující, zda má partner sídlo v programovém území. Důležité je, aby malé projekty měly příznivý dopad ve společném programovém území. </a:t>
                      </a:r>
                    </a:p>
                    <a:p>
                      <a:pPr algn="just">
                        <a:lnSpc>
                          <a:spcPct val="100000"/>
                        </a:lnSpc>
                        <a:spcBef>
                          <a:spcPts val="0"/>
                        </a:spcBef>
                        <a:spcAft>
                          <a:spcPts val="0"/>
                        </a:spcAft>
                      </a:pPr>
                      <a:endParaRPr lang="cs-CZ" sz="1600" b="1" kern="1200" dirty="0">
                        <a:solidFill>
                          <a:srgbClr val="000099"/>
                        </a:solidFill>
                        <a:effectLst/>
                        <a:latin typeface="+mn-lt"/>
                        <a:ea typeface="+mn-ea"/>
                        <a:cs typeface="+mn-cs"/>
                      </a:endParaRP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600" b="0" i="0" u="none" strike="noStrike" kern="1200" cap="none" spc="0" normalizeH="0" baseline="0" noProof="0" dirty="0">
                          <a:ln>
                            <a:noFill/>
                          </a:ln>
                          <a:solidFill>
                            <a:srgbClr val="000099"/>
                          </a:solidFill>
                          <a:effectLst/>
                          <a:uLnTx/>
                          <a:uFillTx/>
                          <a:latin typeface="+mn-lt"/>
                          <a:ea typeface="+mn-ea"/>
                          <a:cs typeface="Arial" pitchFamily="34" charset="0"/>
                        </a:rPr>
                        <a:t>Vhodný žadatel malého projektu musí mít právní subjektivitu. </a:t>
                      </a: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pl-PL" sz="1600" b="0" i="0" u="none" strike="noStrike" kern="1200" cap="none" spc="0" normalizeH="0" baseline="0" noProof="0" dirty="0">
                        <a:ln>
                          <a:noFill/>
                        </a:ln>
                        <a:solidFill>
                          <a:srgbClr val="000099"/>
                        </a:solidFill>
                        <a:effectLst/>
                        <a:uLnTx/>
                        <a:uFillTx/>
                        <a:latin typeface="+mn-lt"/>
                        <a:ea typeface="+mn-ea"/>
                        <a:cs typeface="Arial" pitchFamily="34" charset="0"/>
                      </a:endParaRP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pl-PL" sz="1600" b="0" i="0" u="none" strike="noStrike" kern="1200" cap="none" spc="0" normalizeH="0" baseline="0" noProof="0" dirty="0">
                          <a:ln>
                            <a:noFill/>
                          </a:ln>
                          <a:solidFill>
                            <a:srgbClr val="000099"/>
                          </a:solidFill>
                          <a:effectLst/>
                          <a:uLnTx/>
                          <a:uFillTx/>
                          <a:latin typeface="+mn-lt"/>
                          <a:ea typeface="+mn-ea"/>
                          <a:cs typeface="Arial" pitchFamily="34" charset="0"/>
                        </a:rPr>
                        <a:t>Výjimkou jsou organizační složky bez právní subjektivity, které jsou složkami subjektů se sídlem mimo území působnosti příslušného Správce, ale na území příslušného Správce působí. </a:t>
                      </a:r>
                    </a:p>
                  </a:txBody>
                  <a:tcPr/>
                </a:tc>
                <a:tc>
                  <a:txBody>
                    <a:bodyPr/>
                    <a:lstStyle/>
                    <a:p>
                      <a:pPr algn="ctr">
                        <a:lnSpc>
                          <a:spcPct val="100000"/>
                        </a:lnSpc>
                        <a:spcBef>
                          <a:spcPts val="0"/>
                        </a:spcBef>
                        <a:spcAft>
                          <a:spcPts val="0"/>
                        </a:spcAft>
                      </a:pPr>
                      <a:r>
                        <a:rPr lang="pl-PL" sz="2200" b="1" u="sng" kern="1200" cap="all" dirty="0">
                          <a:solidFill>
                            <a:srgbClr val="FF6600"/>
                          </a:solidFill>
                          <a:effectLst>
                            <a:outerShdw blurRad="38100" dist="38100" dir="2700000" algn="tl">
                              <a:srgbClr val="000000">
                                <a:alpha val="43137"/>
                              </a:srgbClr>
                            </a:outerShdw>
                          </a:effectLst>
                          <a:latin typeface="+mn-lt"/>
                          <a:ea typeface="+mn-ea"/>
                          <a:cs typeface="+mn-cs"/>
                        </a:rPr>
                        <a:t>Kwalifikowalny wnioskodawca i partner projektu</a:t>
                      </a:r>
                      <a:endParaRPr lang="pl-PL" sz="1500" b="0" kern="1200" dirty="0">
                        <a:solidFill>
                          <a:srgbClr val="FF6600"/>
                        </a:solidFill>
                        <a:effectLst/>
                        <a:latin typeface="+mn-lt"/>
                        <a:ea typeface="+mn-ea"/>
                        <a:cs typeface="+mn-cs"/>
                      </a:endParaRPr>
                    </a:p>
                    <a:p>
                      <a:pPr algn="just">
                        <a:lnSpc>
                          <a:spcPct val="100000"/>
                        </a:lnSpc>
                        <a:spcBef>
                          <a:spcPts val="0"/>
                        </a:spcBef>
                        <a:spcAft>
                          <a:spcPts val="0"/>
                        </a:spcAft>
                      </a:pPr>
                      <a:r>
                        <a:rPr lang="pl-PL" sz="1500" b="0" kern="1200" dirty="0">
                          <a:solidFill>
                            <a:srgbClr val="FF6600"/>
                          </a:solidFill>
                          <a:effectLst/>
                          <a:latin typeface="+mn-lt"/>
                          <a:ea typeface="+mn-ea"/>
                          <a:cs typeface="+mn-cs"/>
                        </a:rPr>
                        <a:t>Małe projekty muszą być realizowane przez co najmniej jednego czeskiego partnera projektu i co najmniej jednego polskiego partnera projektu.</a:t>
                      </a:r>
                    </a:p>
                    <a:p>
                      <a:pPr algn="just">
                        <a:lnSpc>
                          <a:spcPct val="100000"/>
                        </a:lnSpc>
                        <a:spcBef>
                          <a:spcPts val="0"/>
                        </a:spcBef>
                        <a:spcAft>
                          <a:spcPts val="0"/>
                        </a:spcAft>
                      </a:pPr>
                      <a:endParaRPr lang="pl-PL" sz="1500" b="0" kern="1200" dirty="0">
                        <a:solidFill>
                          <a:srgbClr val="FF6600"/>
                        </a:solidFill>
                        <a:effectLst/>
                        <a:latin typeface="+mn-lt"/>
                        <a:ea typeface="+mn-ea"/>
                        <a:cs typeface="+mn-cs"/>
                      </a:endParaRPr>
                    </a:p>
                    <a:p>
                      <a:pPr algn="just">
                        <a:lnSpc>
                          <a:spcPct val="100000"/>
                        </a:lnSpc>
                        <a:spcBef>
                          <a:spcPts val="0"/>
                        </a:spcBef>
                        <a:spcAft>
                          <a:spcPts val="0"/>
                        </a:spcAft>
                      </a:pPr>
                      <a:r>
                        <a:rPr lang="pl-PL" sz="1500" b="1" kern="1200" dirty="0">
                          <a:solidFill>
                            <a:srgbClr val="FF6600"/>
                          </a:solidFill>
                          <a:effectLst/>
                          <a:latin typeface="+mn-lt"/>
                          <a:ea typeface="+mn-ea"/>
                          <a:cs typeface="+mn-cs"/>
                        </a:rPr>
                        <a:t>Dla dofinansowania małego projektu nie jest decydujące, czy partner ma siedzibę na obszarze objętym programem. Ważne jest, aby mały projekt miał korzystny wpływ na wspólny obszar programowania.</a:t>
                      </a:r>
                      <a:endParaRPr lang="cs-CZ" sz="1500" b="1" kern="1200" dirty="0">
                        <a:solidFill>
                          <a:srgbClr val="FF6600"/>
                        </a:solidFill>
                        <a:effectLst/>
                        <a:latin typeface="+mn-lt"/>
                        <a:ea typeface="+mn-ea"/>
                        <a:cs typeface="+mn-cs"/>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rPr>
                        <a:t>Kwalifikowalny wnioskodawca małego projektu musi mieć osobowość prawną. </a:t>
                      </a: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endParaRPr>
                    </a:p>
                    <a:p>
                      <a:pPr marL="0" marR="0" lvl="0" indent="0" algn="just"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rPr>
                        <a:t>Wyjątek stanowią jednostki organizacyjne bez osobowości prawnej, które są jednostkami instytucji mających siedzibę poza obszarem działania danego Zarządzającego, ale na terenie danego Zarządzającego prowadzą działalność.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pl-PL" sz="1500" b="0" i="0" u="none" strike="noStrike" kern="1200" cap="none" spc="0" normalizeH="0" baseline="0" noProof="0" dirty="0">
                        <a:ln>
                          <a:noFill/>
                        </a:ln>
                        <a:solidFill>
                          <a:srgbClr val="FF6600"/>
                        </a:solidFill>
                        <a:effectLst/>
                        <a:uLnTx/>
                        <a:uFillTx/>
                        <a:latin typeface="+mn-lt"/>
                        <a:ea typeface="+mn-ea"/>
                        <a:cs typeface="Arial" pitchFamily="34"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8AD97DF6-938C-46B8-A25B-3A39CC55CFBC}"/>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50287478-9883-41E5-B13A-D0CEAE360F51}"/>
              </a:ext>
            </a:extLst>
          </p:cNvPr>
          <p:cNvPicPr>
            <a:picLocks noChangeAspect="1"/>
          </p:cNvPicPr>
          <p:nvPr/>
        </p:nvPicPr>
        <p:blipFill>
          <a:blip r:embed="rId8"/>
          <a:stretch>
            <a:fillRect/>
          </a:stretch>
        </p:blipFill>
        <p:spPr>
          <a:xfrm>
            <a:off x="9901142" y="5713352"/>
            <a:ext cx="766858" cy="1144648"/>
          </a:xfrm>
          <a:prstGeom prst="rect">
            <a:avLst/>
          </a:prstGeom>
        </p:spPr>
      </p:pic>
      <p:sp>
        <p:nvSpPr>
          <p:cNvPr id="5" name="Zástupný symbol pro číslo snímku 4">
            <a:extLst>
              <a:ext uri="{FF2B5EF4-FFF2-40B4-BE49-F238E27FC236}">
                <a16:creationId xmlns:a16="http://schemas.microsoft.com/office/drawing/2014/main" id="{375051AF-2876-4902-8A84-BDDDFED36591}"/>
              </a:ext>
            </a:extLst>
          </p:cNvPr>
          <p:cNvSpPr>
            <a:spLocks noGrp="1"/>
          </p:cNvSpPr>
          <p:nvPr>
            <p:ph type="sldNum" sz="quarter" idx="12"/>
          </p:nvPr>
        </p:nvSpPr>
        <p:spPr/>
        <p:txBody>
          <a:bodyPr/>
          <a:lstStyle/>
          <a:p>
            <a:fld id="{92860EB2-85D9-40DF-A6A9-558CCE481E13}" type="slidenum">
              <a:rPr lang="cs-CZ" smtClean="0"/>
              <a:t>7</a:t>
            </a:fld>
            <a:endParaRPr lang="cs-CZ"/>
          </a:p>
        </p:txBody>
      </p:sp>
    </p:spTree>
    <p:extLst>
      <p:ext uri="{BB962C8B-B14F-4D97-AF65-F5344CB8AC3E}">
        <p14:creationId xmlns:p14="http://schemas.microsoft.com/office/powerpoint/2010/main" val="7563702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ECF6458-72DF-481B-AC58-9F2DEA8C4701}"/>
              </a:ext>
            </a:extLst>
          </p:cNvPr>
          <p:cNvPicPr>
            <a:picLocks noChangeAspect="1"/>
          </p:cNvPicPr>
          <p:nvPr/>
        </p:nvPicPr>
        <p:blipFill>
          <a:blip r:embed="rId2"/>
          <a:stretch>
            <a:fillRect/>
          </a:stretch>
        </p:blipFill>
        <p:spPr>
          <a:xfrm>
            <a:off x="1350745" y="5336188"/>
            <a:ext cx="1144648" cy="1144648"/>
          </a:xfrm>
          <a:prstGeom prst="rect">
            <a:avLst/>
          </a:prstGeom>
        </p:spPr>
      </p:pic>
      <p:pic>
        <p:nvPicPr>
          <p:cNvPr id="14" name="Obrázek 13">
            <a:extLst>
              <a:ext uri="{FF2B5EF4-FFF2-40B4-BE49-F238E27FC236}">
                <a16:creationId xmlns:a16="http://schemas.microsoft.com/office/drawing/2014/main" id="{CC1E2F9B-5791-476E-B8BE-B0E6957AB7C8}"/>
              </a:ext>
            </a:extLst>
          </p:cNvPr>
          <p:cNvPicPr>
            <a:picLocks noChangeAspect="1"/>
          </p:cNvPicPr>
          <p:nvPr/>
        </p:nvPicPr>
        <p:blipFill>
          <a:blip r:embed="rId3"/>
          <a:stretch>
            <a:fillRect/>
          </a:stretch>
        </p:blipFill>
        <p:spPr>
          <a:xfrm>
            <a:off x="10878373" y="5349020"/>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762496988"/>
              </p:ext>
            </p:extLst>
          </p:nvPr>
        </p:nvGraphicFramePr>
        <p:xfrm>
          <a:off x="390803" y="1033801"/>
          <a:ext cx="11410394" cy="4257144"/>
        </p:xfrm>
        <a:graphic>
          <a:graphicData uri="http://schemas.openxmlformats.org/drawingml/2006/table">
            <a:tbl>
              <a:tblPr firstRow="1" bandRow="1">
                <a:tableStyleId>{3B4B98B0-60AC-42C2-AFA5-B58CD77FA1E5}</a:tableStyleId>
              </a:tblPr>
              <a:tblGrid>
                <a:gridCol w="5648265">
                  <a:extLst>
                    <a:ext uri="{9D8B030D-6E8A-4147-A177-3AD203B41FA5}">
                      <a16:colId xmlns:a16="http://schemas.microsoft.com/office/drawing/2014/main" val="3983641993"/>
                    </a:ext>
                  </a:extLst>
                </a:gridCol>
                <a:gridCol w="5762129">
                  <a:extLst>
                    <a:ext uri="{9D8B030D-6E8A-4147-A177-3AD203B41FA5}">
                      <a16:colId xmlns:a16="http://schemas.microsoft.com/office/drawing/2014/main" val="2326915147"/>
                    </a:ext>
                  </a:extLst>
                </a:gridCol>
              </a:tblGrid>
              <a:tr h="4257144">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NEPOVINNÉ ZAJIŠTĚNÍ PUBLICITY PROJEKTU</a:t>
                      </a:r>
                    </a:p>
                    <a:p>
                      <a:pPr marL="0" indent="0" algn="just">
                        <a:buFont typeface="Wingdings" panose="05000000000000000000" pitchFamily="2" charset="2"/>
                        <a:buNone/>
                      </a:pPr>
                      <a:endParaRPr lang="cs-CZ" altLang="cs-CZ" sz="14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800" b="0" i="0" u="none" strike="noStrike" kern="1200" baseline="0" dirty="0">
                        <a:solidFill>
                          <a:srgbClr val="000099"/>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800" b="0" i="0" u="none" strike="noStrike" kern="1200" baseline="0" dirty="0">
                        <a:solidFill>
                          <a:srgbClr val="000099"/>
                        </a:solidFill>
                        <a:latin typeface="+mn-lt"/>
                        <a:ea typeface="+mn-ea"/>
                        <a:cs typeface="+mn-cs"/>
                      </a:endParaRPr>
                    </a:p>
                    <a:p>
                      <a:pPr algn="just"/>
                      <a:r>
                        <a:rPr lang="cs-CZ" sz="1600" b="1" i="0" u="none" strike="noStrike" kern="1200" baseline="0" dirty="0">
                          <a:solidFill>
                            <a:srgbClr val="000099"/>
                          </a:solidFill>
                          <a:latin typeface="+mn-lt"/>
                          <a:ea typeface="+mn-ea"/>
                          <a:cs typeface="+mn-cs"/>
                        </a:rPr>
                        <a:t>Mezi nástroje nepovinné publicity patří:</a:t>
                      </a:r>
                    </a:p>
                    <a:p>
                      <a:pPr marL="285750" indent="-285750" algn="just">
                        <a:buFont typeface="Arial" panose="020B0604020202020204" pitchFamily="34" charset="0"/>
                        <a:buChar char="•"/>
                      </a:pPr>
                      <a:r>
                        <a:rPr lang="cs-CZ" sz="1600" b="0" i="0" u="none" strike="noStrike" kern="1200" baseline="0" dirty="0">
                          <a:solidFill>
                            <a:srgbClr val="000099"/>
                          </a:solidFill>
                          <a:latin typeface="+mn-lt"/>
                          <a:ea typeface="+mn-ea"/>
                          <a:cs typeface="+mn-cs"/>
                        </a:rPr>
                        <a:t>zajištění informovanosti o financování výstupů projektu (publikace, kalendář, mobilní aplikace apod.) z prostředků programu;</a:t>
                      </a:r>
                    </a:p>
                    <a:p>
                      <a:pPr marL="285750" indent="-285750" algn="just">
                        <a:buFont typeface="Arial" panose="020B0604020202020204" pitchFamily="34" charset="0"/>
                        <a:buChar char="•"/>
                      </a:pPr>
                      <a:r>
                        <a:rPr lang="cs-CZ" sz="1600" b="0" i="0" u="none" strike="noStrike" kern="1200" baseline="0" dirty="0">
                          <a:solidFill>
                            <a:srgbClr val="000099"/>
                          </a:solidFill>
                          <a:latin typeface="+mn-lt"/>
                          <a:ea typeface="+mn-ea"/>
                          <a:cs typeface="+mn-cs"/>
                        </a:rPr>
                        <a:t>články v tisku;</a:t>
                      </a:r>
                    </a:p>
                    <a:p>
                      <a:pPr marL="285750" indent="-285750" algn="just">
                        <a:buFont typeface="Arial" panose="020B0604020202020204" pitchFamily="34" charset="0"/>
                        <a:buChar char="•"/>
                      </a:pPr>
                      <a:r>
                        <a:rPr lang="cs-CZ" sz="1600" b="0" i="0" u="none" strike="noStrike" kern="1200" baseline="0" dirty="0">
                          <a:solidFill>
                            <a:srgbClr val="000099"/>
                          </a:solidFill>
                          <a:latin typeface="+mn-lt"/>
                          <a:ea typeface="+mn-ea"/>
                          <a:cs typeface="+mn-cs"/>
                        </a:rPr>
                        <a:t>příspěvky v rozhlasovém či TV vysílání;</a:t>
                      </a:r>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algn="ctr"/>
                      <a:r>
                        <a:rPr lang="pl-PL" sz="1900" b="1" u="sng" kern="1200" dirty="0">
                          <a:solidFill>
                            <a:srgbClr val="FF6600"/>
                          </a:solidFill>
                          <a:effectLst>
                            <a:outerShdw blurRad="38100" dist="38100" dir="2700000" algn="tl">
                              <a:srgbClr val="000000">
                                <a:alpha val="43137"/>
                              </a:srgbClr>
                            </a:outerShdw>
                          </a:effectLst>
                          <a:latin typeface="+mn-lt"/>
                          <a:ea typeface="+mn-ea"/>
                          <a:cs typeface="+mn-cs"/>
                        </a:rPr>
                        <a:t>NIEOBOWIĄZKOWE ZAPEWNIENIE PROMOCJI NA PROJEKTU</a:t>
                      </a:r>
                    </a:p>
                    <a:p>
                      <a:endParaRPr lang="pl-PL" sz="1800" b="0" i="0" u="none" strike="noStrike" kern="1200" baseline="0" noProof="0" dirty="0">
                        <a:solidFill>
                          <a:schemeClr val="tx1"/>
                        </a:solidFill>
                        <a:latin typeface="+mn-lt"/>
                        <a:ea typeface="+mn-ea"/>
                        <a:cs typeface="+mn-cs"/>
                      </a:endParaRPr>
                    </a:p>
                    <a:p>
                      <a:pPr algn="just"/>
                      <a:endParaRPr lang="pl-PL" sz="1800" b="0" i="0" u="none" strike="noStrike" kern="1200" baseline="0" noProof="0" dirty="0">
                        <a:solidFill>
                          <a:schemeClr val="tx1"/>
                        </a:solidFill>
                        <a:latin typeface="+mn-lt"/>
                        <a:ea typeface="+mn-ea"/>
                        <a:cs typeface="+mn-cs"/>
                      </a:endParaRPr>
                    </a:p>
                    <a:p>
                      <a:pPr algn="just"/>
                      <a:r>
                        <a:rPr lang="pl-PL" sz="1600" b="1" i="0" u="none" strike="noStrike" kern="1200" baseline="0" noProof="0" dirty="0">
                          <a:solidFill>
                            <a:srgbClr val="FF6600"/>
                          </a:solidFill>
                          <a:latin typeface="+mn-lt"/>
                          <a:ea typeface="+mn-ea"/>
                          <a:cs typeface="+mn-cs"/>
                        </a:rPr>
                        <a:t>Nieobowiązkowe narzędzia promocyjne obejmują: </a:t>
                      </a:r>
                    </a:p>
                    <a:p>
                      <a:pPr marL="285750" indent="-285750" algn="just">
                        <a:buFont typeface="Arial" panose="020B0604020202020204" pitchFamily="34" charset="0"/>
                        <a:buChar char="•"/>
                      </a:pPr>
                      <a:r>
                        <a:rPr lang="pl-PL" sz="1600" b="0" i="0" u="none" strike="noStrike" kern="1200" baseline="0" noProof="0" dirty="0">
                          <a:solidFill>
                            <a:srgbClr val="FF6600"/>
                          </a:solidFill>
                          <a:latin typeface="+mn-lt"/>
                          <a:ea typeface="+mn-ea"/>
                          <a:cs typeface="+mn-cs"/>
                        </a:rPr>
                        <a:t>zapewnienie świadomości o finansowaniu produktów projektu (publikacje, kalendarz, aplikacja mobilna itp.) ze środków programu; </a:t>
                      </a:r>
                    </a:p>
                    <a:p>
                      <a:pPr marL="285750" indent="-285750" algn="just">
                        <a:buFont typeface="Arial" panose="020B0604020202020204" pitchFamily="34" charset="0"/>
                        <a:buChar char="•"/>
                      </a:pPr>
                      <a:r>
                        <a:rPr lang="pl-PL" sz="1600" b="0" i="0" u="none" strike="noStrike" kern="1200" baseline="0" noProof="0" dirty="0">
                          <a:solidFill>
                            <a:srgbClr val="FF6600"/>
                          </a:solidFill>
                          <a:latin typeface="+mn-lt"/>
                          <a:ea typeface="+mn-ea"/>
                          <a:cs typeface="+mn-cs"/>
                        </a:rPr>
                        <a:t>artykuły prasowe; </a:t>
                      </a:r>
                    </a:p>
                    <a:p>
                      <a:pPr marL="285750" indent="-285750" algn="just">
                        <a:buFont typeface="Arial" panose="020B0604020202020204" pitchFamily="34" charset="0"/>
                        <a:buChar char="•"/>
                      </a:pPr>
                      <a:r>
                        <a:rPr lang="pl-PL" sz="1600" b="0" i="0" u="none" strike="noStrike" kern="1200" baseline="0" noProof="0" dirty="0">
                          <a:solidFill>
                            <a:srgbClr val="FF6600"/>
                          </a:solidFill>
                          <a:latin typeface="+mn-lt"/>
                          <a:ea typeface="+mn-ea"/>
                          <a:cs typeface="+mn-cs"/>
                        </a:rPr>
                        <a:t>materiały/spoty radiowe lub telewizyjne; </a:t>
                      </a:r>
                      <a:r>
                        <a:rPr lang="cs-CZ" sz="1600" b="0" i="0" u="none" strike="noStrike" kern="1200" baseline="0" dirty="0">
                          <a:solidFill>
                            <a:srgbClr val="FF6600"/>
                          </a:solidFill>
                          <a:latin typeface="+mn-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600" b="0" i="0" u="none" strike="noStrike" kern="1200" baseline="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5" name="Obrázek 14" descr="Obsah obrázku text&#10;&#10;Popis byl vytvořen automaticky">
            <a:extLst>
              <a:ext uri="{FF2B5EF4-FFF2-40B4-BE49-F238E27FC236}">
                <a16:creationId xmlns:a16="http://schemas.microsoft.com/office/drawing/2014/main" id="{46DEE201-B364-4B72-AA49-11D73E8D071D}"/>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5B9670BA-93D5-494D-B919-C88BF6DEFCA6}"/>
              </a:ext>
            </a:extLst>
          </p:cNvPr>
          <p:cNvSpPr>
            <a:spLocks noGrp="1"/>
          </p:cNvSpPr>
          <p:nvPr>
            <p:ph type="sldNum" sz="quarter" idx="12"/>
          </p:nvPr>
        </p:nvSpPr>
        <p:spPr/>
        <p:txBody>
          <a:bodyPr/>
          <a:lstStyle/>
          <a:p>
            <a:fld id="{92860EB2-85D9-40DF-A6A9-558CCE481E13}" type="slidenum">
              <a:rPr lang="cs-CZ" smtClean="0"/>
              <a:t>70</a:t>
            </a:fld>
            <a:endParaRPr lang="cs-CZ"/>
          </a:p>
        </p:txBody>
      </p:sp>
    </p:spTree>
    <p:extLst>
      <p:ext uri="{BB962C8B-B14F-4D97-AF65-F5344CB8AC3E}">
        <p14:creationId xmlns:p14="http://schemas.microsoft.com/office/powerpoint/2010/main" val="2783616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E5D22F27-2447-45A8-9DB7-83AEB84AC086}"/>
              </a:ext>
            </a:extLst>
          </p:cNvPr>
          <p:cNvPicPr>
            <a:picLocks noChangeAspect="1"/>
          </p:cNvPicPr>
          <p:nvPr/>
        </p:nvPicPr>
        <p:blipFill>
          <a:blip r:embed="rId2"/>
          <a:stretch>
            <a:fillRect/>
          </a:stretch>
        </p:blipFill>
        <p:spPr>
          <a:xfrm>
            <a:off x="932527" y="5713352"/>
            <a:ext cx="722240" cy="722240"/>
          </a:xfrm>
          <a:prstGeom prst="rect">
            <a:avLst/>
          </a:prstGeom>
        </p:spPr>
      </p:pic>
      <p:pic>
        <p:nvPicPr>
          <p:cNvPr id="14" name="Obrázek 13">
            <a:extLst>
              <a:ext uri="{FF2B5EF4-FFF2-40B4-BE49-F238E27FC236}">
                <a16:creationId xmlns:a16="http://schemas.microsoft.com/office/drawing/2014/main" id="{BC624A9C-BCAE-48DA-9AD1-ECC19E92F1F0}"/>
              </a:ext>
            </a:extLst>
          </p:cNvPr>
          <p:cNvPicPr>
            <a:picLocks noChangeAspect="1"/>
          </p:cNvPicPr>
          <p:nvPr/>
        </p:nvPicPr>
        <p:blipFill>
          <a:blip r:embed="rId3"/>
          <a:stretch>
            <a:fillRect/>
          </a:stretch>
        </p:blipFill>
        <p:spPr>
          <a:xfrm>
            <a:off x="10904516" y="5693687"/>
            <a:ext cx="829315" cy="829315"/>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6037006"/>
            <a:ext cx="822804" cy="822804"/>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824198"/>
            <a:ext cx="692596" cy="103380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568117334"/>
              </p:ext>
            </p:extLst>
          </p:nvPr>
        </p:nvGraphicFramePr>
        <p:xfrm>
          <a:off x="390803" y="1033801"/>
          <a:ext cx="11410394" cy="461772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UKONČENÍ REALIZACE MALÉHO PROJEKTU</a:t>
                      </a:r>
                    </a:p>
                    <a:p>
                      <a:pPr marL="342900" indent="-342900" algn="ctr">
                        <a:buFont typeface="Wingdings" panose="05000000000000000000" pitchFamily="2" charset="2"/>
                        <a:buChar char="Ø"/>
                      </a:pPr>
                      <a:endParaRPr lang="cs-CZ" altLang="cs-CZ" sz="1900" b="1"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Ukončením malého projektu se rozumí prokazatelné uzavření všech aktivit malého projektu v souladu se Smlouvou o financování malého projektu. </a:t>
                      </a: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Konečný uživatel vyhotoví a doručí Správci prostřednictvím systému: </a:t>
                      </a:r>
                    </a:p>
                    <a:p>
                      <a:pPr marL="285750" indent="-285750" algn="just">
                        <a:buFont typeface="Arial" panose="020B0604020202020204" pitchFamily="34" charset="0"/>
                        <a:buChar char="•"/>
                      </a:pPr>
                      <a:r>
                        <a:rPr lang="cs-CZ" sz="1600" b="0" kern="1200" dirty="0">
                          <a:solidFill>
                            <a:srgbClr val="000099"/>
                          </a:solidFill>
                          <a:effectLst/>
                          <a:latin typeface="+mn-lt"/>
                          <a:ea typeface="+mn-ea"/>
                          <a:cs typeface="+mn-cs"/>
                        </a:rPr>
                        <a:t>Závěrečnou zprávu za malý projekt včetně příloh v CZ-PL mutaci</a:t>
                      </a:r>
                    </a:p>
                    <a:p>
                      <a:pPr marL="285750" lvl="0" indent="-285750" algn="just">
                        <a:buFont typeface="Arial" panose="020B0604020202020204" pitchFamily="34" charset="0"/>
                        <a:buChar char="•"/>
                      </a:pPr>
                      <a:r>
                        <a:rPr lang="cs-CZ" sz="1600" b="0" kern="1200" dirty="0">
                          <a:solidFill>
                            <a:srgbClr val="000099"/>
                          </a:solidFill>
                          <a:effectLst/>
                          <a:latin typeface="+mn-lt"/>
                          <a:ea typeface="+mn-ea"/>
                          <a:cs typeface="+mn-cs"/>
                        </a:rPr>
                        <a:t>Žádost o platbu </a:t>
                      </a:r>
                    </a:p>
                    <a:p>
                      <a:pPr marL="285750" indent="-285750" algn="just">
                        <a:buFont typeface="Wingdings" panose="05000000000000000000" pitchFamily="2" charset="2"/>
                        <a:buChar char="Ø"/>
                      </a:pPr>
                      <a:r>
                        <a:rPr lang="cs-CZ" sz="1600" b="0" kern="1200" dirty="0">
                          <a:solidFill>
                            <a:srgbClr val="000099"/>
                          </a:solidFill>
                          <a:effectLst/>
                          <a:latin typeface="+mn-lt"/>
                          <a:ea typeface="+mn-ea"/>
                          <a:cs typeface="+mn-cs"/>
                        </a:rPr>
                        <a:t>Konečný uživatel tyto dokumenty přes systém doručí nejpozději do 30 kalendářních dnů od ukončení realizace malého projektu dle Smlouvy o financování malého projektu. </a:t>
                      </a:r>
                    </a:p>
                    <a:p>
                      <a:pPr marL="0" indent="0" algn="just">
                        <a:buFont typeface="Wingdings" panose="05000000000000000000" pitchFamily="2" charset="2"/>
                        <a:buNone/>
                      </a:pPr>
                      <a:endParaRPr lang="cs-CZ" sz="1600" b="0" kern="1200" dirty="0">
                        <a:solidFill>
                          <a:srgbClr val="000099"/>
                        </a:solidFill>
                        <a:effectLst/>
                        <a:latin typeface="+mn-lt"/>
                        <a:ea typeface="+mn-ea"/>
                        <a:cs typeface="+mn-cs"/>
                      </a:endParaRPr>
                    </a:p>
                    <a:p>
                      <a:pPr algn="just"/>
                      <a:r>
                        <a:rPr lang="cs-CZ" altLang="cs-CZ" sz="1600" b="0" i="0" u="none" dirty="0">
                          <a:solidFill>
                            <a:srgbClr val="000099"/>
                          </a:solidFill>
                          <a:effectLst/>
                        </a:rPr>
                        <a:t>O předložení těchto dokumentů musí příjemce zároveň informovat Správce emailem.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900" b="1" u="sng" kern="1200" cap="all" dirty="0">
                          <a:solidFill>
                            <a:srgbClr val="FF6600"/>
                          </a:solidFill>
                          <a:effectLst>
                            <a:outerShdw blurRad="38100" dist="38100" dir="2700000" algn="tl">
                              <a:srgbClr val="000000">
                                <a:alpha val="43137"/>
                              </a:srgbClr>
                            </a:outerShdw>
                          </a:effectLst>
                          <a:latin typeface="+mn-lt"/>
                          <a:ea typeface="+mn-ea"/>
                          <a:cs typeface="+mn-cs"/>
                        </a:rPr>
                        <a:t>Zakończenie realizacji małego projektu</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sz="1900" b="1" u="sng" kern="1200" cap="all" dirty="0">
                        <a:solidFill>
                          <a:srgbClr val="FF6600"/>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Zakończenie małego projektu oznacza możliwe do wykazania zakończenie wszystkich działań małego projektu zgodnie z umową o dofinansowanie małego projektu. </a:t>
                      </a:r>
                      <a:endParaRPr lang="cs-CZ" sz="1600" b="0" kern="1200" dirty="0">
                        <a:solidFill>
                          <a:srgbClr val="FF6600"/>
                        </a:solidFill>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Beneficjent małego projektu sporządzi i dostarczy Zarządzającemu za pośrednictwem systemu: </a:t>
                      </a:r>
                      <a:endParaRPr lang="cs-CZ" sz="1600" b="0" kern="1200" dirty="0">
                        <a:solidFill>
                          <a:srgbClr val="FF6600"/>
                        </a:solidFill>
                        <a:effectLst/>
                        <a:latin typeface="+mn-lt"/>
                        <a:ea typeface="+mn-ea"/>
                        <a:cs typeface="+mn-cs"/>
                      </a:endParaRPr>
                    </a:p>
                    <a:p>
                      <a:pPr marL="285750" lvl="0" indent="-285750" algn="just">
                        <a:buFont typeface="Arial" panose="020B0604020202020204" pitchFamily="34" charset="0"/>
                        <a:buChar char="•"/>
                      </a:pPr>
                      <a:r>
                        <a:rPr lang="pl-PL" sz="1600" b="0" kern="1200" dirty="0">
                          <a:solidFill>
                            <a:srgbClr val="FF6600"/>
                          </a:solidFill>
                          <a:effectLst/>
                          <a:latin typeface="+mn-lt"/>
                          <a:ea typeface="+mn-ea"/>
                          <a:cs typeface="+mn-cs"/>
                        </a:rPr>
                        <a:t>Raport końcowy z małego projektu wraz z załącznikami w CZ-PL wersji</a:t>
                      </a:r>
                      <a:endParaRPr lang="cs-CZ" sz="1600" b="0" kern="1200" dirty="0">
                        <a:solidFill>
                          <a:srgbClr val="FF6600"/>
                        </a:solidFill>
                        <a:effectLst/>
                        <a:latin typeface="+mn-lt"/>
                        <a:ea typeface="+mn-ea"/>
                        <a:cs typeface="+mn-cs"/>
                      </a:endParaRPr>
                    </a:p>
                    <a:p>
                      <a:pPr marL="285750" lvl="0" indent="-285750" algn="just">
                        <a:buFont typeface="Arial" panose="020B0604020202020204" pitchFamily="34" charset="0"/>
                        <a:buChar char="•"/>
                      </a:pPr>
                      <a:r>
                        <a:rPr lang="pl-PL" sz="1600" b="0" kern="1200" dirty="0">
                          <a:solidFill>
                            <a:srgbClr val="FF6600"/>
                          </a:solidFill>
                          <a:effectLst/>
                          <a:latin typeface="+mn-lt"/>
                          <a:ea typeface="+mn-ea"/>
                          <a:cs typeface="+mn-cs"/>
                        </a:rPr>
                        <a:t>Wniosek o płatność</a:t>
                      </a:r>
                      <a:endParaRPr lang="cs-CZ" sz="1600" b="0" kern="1200" dirty="0">
                        <a:solidFill>
                          <a:srgbClr val="FF6600"/>
                        </a:solidFill>
                        <a:effectLst/>
                        <a:latin typeface="+mn-lt"/>
                        <a:ea typeface="+mn-ea"/>
                        <a:cs typeface="+mn-cs"/>
                      </a:endParaRPr>
                    </a:p>
                    <a:p>
                      <a:pPr marL="285750" indent="-285750" algn="just">
                        <a:buFont typeface="Wingdings" panose="05000000000000000000" pitchFamily="2" charset="2"/>
                        <a:buChar char="Ø"/>
                      </a:pPr>
                      <a:r>
                        <a:rPr lang="pl-PL" sz="1600" b="0" kern="1200" dirty="0">
                          <a:solidFill>
                            <a:srgbClr val="FF6600"/>
                          </a:solidFill>
                          <a:effectLst/>
                          <a:latin typeface="+mn-lt"/>
                          <a:ea typeface="+mn-ea"/>
                          <a:cs typeface="+mn-cs"/>
                        </a:rPr>
                        <a:t>Beneficjent małego projektu dostarczy te dokumenty za pośrednictwem systemu najpóźniej przed upływem 30 dni kalendarzowych od zakończenia realizacji małego projektu zgodnie z umową o dofinansowanie małego projektu. </a:t>
                      </a:r>
                    </a:p>
                    <a:p>
                      <a:pPr marL="0" indent="0" algn="just">
                        <a:buFont typeface="Wingdings" panose="05000000000000000000" pitchFamily="2" charset="2"/>
                        <a:buNone/>
                      </a:pPr>
                      <a:r>
                        <a:rPr lang="pl-PL" sz="1600" b="0" kern="1200" dirty="0">
                          <a:solidFill>
                            <a:srgbClr val="FF6600"/>
                          </a:solidFill>
                          <a:effectLst/>
                          <a:latin typeface="+mn-lt"/>
                          <a:ea typeface="+mn-ea"/>
                          <a:cs typeface="+mn-cs"/>
                        </a:rPr>
                        <a:t>Jednocześnie beneficjent ma obowiązek poinformować Zarządzającego o złożeniu tych dokumentów za pośrednictwem poczty elektronicznej.</a:t>
                      </a:r>
                      <a:endParaRPr lang="cs-CZ" sz="1600" b="0" kern="1200" dirty="0">
                        <a:solidFill>
                          <a:srgbClr val="FF6600"/>
                        </a:solidFill>
                        <a:effectLst/>
                        <a:latin typeface="+mn-lt"/>
                        <a:ea typeface="+mn-ea"/>
                        <a:cs typeface="+mn-cs"/>
                      </a:endParaRPr>
                    </a:p>
                    <a:p>
                      <a:pPr algn="just"/>
                      <a:endParaRPr lang="cs-CZ" altLang="cs-CZ" sz="1900" b="0" u="none" dirty="0">
                        <a:solidFill>
                          <a:srgbClr val="FF6600"/>
                        </a:solidFill>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5" name="Obrázek 14" descr="Obsah obrázku text&#10;&#10;Popis byl vytvořen automaticky">
            <a:extLst>
              <a:ext uri="{FF2B5EF4-FFF2-40B4-BE49-F238E27FC236}">
                <a16:creationId xmlns:a16="http://schemas.microsoft.com/office/drawing/2014/main" id="{0D93F275-B6BA-4008-A50C-C48018E54A13}"/>
              </a:ext>
            </a:extLst>
          </p:cNvPr>
          <p:cNvPicPr>
            <a:picLocks noChangeAspect="1"/>
          </p:cNvPicPr>
          <p:nvPr/>
        </p:nvPicPr>
        <p:blipFill>
          <a:blip r:embed="rId8"/>
          <a:stretch>
            <a:fillRect/>
          </a:stretch>
        </p:blipFill>
        <p:spPr>
          <a:xfrm>
            <a:off x="3994030" y="5778080"/>
            <a:ext cx="3778370" cy="943395"/>
          </a:xfrm>
          <a:prstGeom prst="rect">
            <a:avLst/>
          </a:prstGeom>
        </p:spPr>
      </p:pic>
      <p:sp>
        <p:nvSpPr>
          <p:cNvPr id="11" name="Zástupný symbol pro číslo snímku 10">
            <a:extLst>
              <a:ext uri="{FF2B5EF4-FFF2-40B4-BE49-F238E27FC236}">
                <a16:creationId xmlns:a16="http://schemas.microsoft.com/office/drawing/2014/main" id="{0A79039C-29A5-4819-9408-73A06BC0E570}"/>
              </a:ext>
            </a:extLst>
          </p:cNvPr>
          <p:cNvSpPr>
            <a:spLocks noGrp="1"/>
          </p:cNvSpPr>
          <p:nvPr>
            <p:ph type="sldNum" sz="quarter" idx="12"/>
          </p:nvPr>
        </p:nvSpPr>
        <p:spPr/>
        <p:txBody>
          <a:bodyPr/>
          <a:lstStyle/>
          <a:p>
            <a:fld id="{92860EB2-85D9-40DF-A6A9-558CCE481E13}" type="slidenum">
              <a:rPr lang="cs-CZ" smtClean="0"/>
              <a:t>71</a:t>
            </a:fld>
            <a:endParaRPr lang="cs-CZ"/>
          </a:p>
        </p:txBody>
      </p:sp>
    </p:spTree>
    <p:extLst>
      <p:ext uri="{BB962C8B-B14F-4D97-AF65-F5344CB8AC3E}">
        <p14:creationId xmlns:p14="http://schemas.microsoft.com/office/powerpoint/2010/main" val="13738916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ABDFE61-7B25-4384-A5D2-244CE347E498}"/>
              </a:ext>
            </a:extLst>
          </p:cNvPr>
          <p:cNvPicPr>
            <a:picLocks noChangeAspect="1"/>
          </p:cNvPicPr>
          <p:nvPr/>
        </p:nvPicPr>
        <p:blipFill>
          <a:blip r:embed="rId2"/>
          <a:stretch>
            <a:fillRect/>
          </a:stretch>
        </p:blipFill>
        <p:spPr>
          <a:xfrm>
            <a:off x="1129544" y="5576827"/>
            <a:ext cx="1144648" cy="1144648"/>
          </a:xfrm>
          <a:prstGeom prst="rect">
            <a:avLst/>
          </a:prstGeom>
        </p:spPr>
      </p:pic>
      <p:pic>
        <p:nvPicPr>
          <p:cNvPr id="14" name="Obrázek 13">
            <a:extLst>
              <a:ext uri="{FF2B5EF4-FFF2-40B4-BE49-F238E27FC236}">
                <a16:creationId xmlns:a16="http://schemas.microsoft.com/office/drawing/2014/main" id="{2FC272B7-89E6-4117-87E8-1A390513E566}"/>
              </a:ext>
            </a:extLst>
          </p:cNvPr>
          <p:cNvPicPr>
            <a:picLocks noChangeAspect="1"/>
          </p:cNvPicPr>
          <p:nvPr/>
        </p:nvPicPr>
        <p:blipFill>
          <a:blip r:embed="rId3"/>
          <a:stretch>
            <a:fillRect/>
          </a:stretch>
        </p:blipFill>
        <p:spPr>
          <a:xfrm>
            <a:off x="10789940" y="5566494"/>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62292"/>
            <a:ext cx="1097518" cy="109751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49649794"/>
              </p:ext>
            </p:extLst>
          </p:nvPr>
        </p:nvGraphicFramePr>
        <p:xfrm>
          <a:off x="390803" y="1020495"/>
          <a:ext cx="11410394" cy="4405312"/>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405312">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POSKYTNUTÝCH DOKUMENTŮ </a:t>
                      </a:r>
                    </a:p>
                    <a:p>
                      <a:pPr algn="ctr"/>
                      <a:r>
                        <a:rPr lang="cs-CZ" sz="1900" b="1" u="sng" cap="small" baseline="0" dirty="0">
                          <a:solidFill>
                            <a:srgbClr val="000099"/>
                          </a:solidFill>
                          <a:effectLst>
                            <a:outerShdw blurRad="38100" dist="38100" dir="2700000" algn="tl">
                              <a:srgbClr val="000000">
                                <a:alpha val="43137"/>
                              </a:srgbClr>
                            </a:outerShdw>
                          </a:effectLst>
                        </a:rPr>
                        <a:t>Pro Úzkou Cílovou Skupinu</a:t>
                      </a:r>
                      <a:endParaRPr lang="cs-CZ" sz="1900" b="1"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endParaRPr lang="cs-CZ" altLang="cs-CZ" sz="14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endParaRPr lang="cs-CZ" altLang="cs-CZ" sz="14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r>
                        <a:rPr lang="cs-CZ" sz="1400" b="0" u="none" kern="1200" dirty="0">
                          <a:solidFill>
                            <a:srgbClr val="000099"/>
                          </a:solidFill>
                          <a:effectLst/>
                          <a:latin typeface="+mn-lt"/>
                          <a:ea typeface="+mn-ea"/>
                          <a:cs typeface="+mn-cs"/>
                        </a:rPr>
                        <a:t>U malých projektů vykazovaných jednotkovými náklady probíhá kontrola ve zjednodušené formě. Není třeba vyplňovat/dokládat jednotlivé </a:t>
                      </a:r>
                      <a:r>
                        <a:rPr lang="cs-CZ" sz="1400" b="0" kern="1200" dirty="0">
                          <a:solidFill>
                            <a:srgbClr val="000099"/>
                          </a:solidFill>
                          <a:effectLst/>
                          <a:latin typeface="+mn-lt"/>
                          <a:ea typeface="+mn-ea"/>
                          <a:cs typeface="+mn-cs"/>
                        </a:rPr>
                        <a:t>doklady (objednávky, faktury, dodací listy, doklady o zaplacení atd.). </a:t>
                      </a:r>
                    </a:p>
                    <a:p>
                      <a:pPr marL="285750" indent="-285750" algn="just">
                        <a:buFont typeface="Wingdings" panose="05000000000000000000" pitchFamily="2" charset="2"/>
                        <a:buChar char="Ø"/>
                      </a:pPr>
                      <a:endParaRPr lang="cs-CZ" sz="1400" b="0" kern="1200" dirty="0">
                        <a:solidFill>
                          <a:srgbClr val="000099"/>
                        </a:solidFill>
                        <a:effectLst/>
                        <a:latin typeface="+mn-lt"/>
                        <a:ea typeface="+mn-ea"/>
                        <a:cs typeface="+mn-cs"/>
                      </a:endParaRPr>
                    </a:p>
                    <a:p>
                      <a:pPr marL="285750" indent="-285750" algn="just">
                        <a:buFont typeface="Wingdings" panose="05000000000000000000" pitchFamily="2" charset="2"/>
                        <a:buChar char="Ø"/>
                      </a:pPr>
                      <a:endParaRPr lang="cs-CZ" sz="1400" b="0" kern="1200" dirty="0">
                        <a:solidFill>
                          <a:srgbClr val="000099"/>
                        </a:solidFill>
                        <a:effectLst/>
                        <a:latin typeface="+mn-lt"/>
                        <a:ea typeface="+mn-ea"/>
                        <a:cs typeface="+mn-cs"/>
                      </a:endParaRPr>
                    </a:p>
                    <a:p>
                      <a:pPr marL="285750" indent="-285750" algn="just">
                        <a:buFont typeface="Wingdings" panose="05000000000000000000" pitchFamily="2" charset="2"/>
                        <a:buChar char="Ø"/>
                      </a:pPr>
                      <a:r>
                        <a:rPr lang="cs-CZ" sz="1400" b="0" kern="1200" dirty="0">
                          <a:solidFill>
                            <a:srgbClr val="000099"/>
                          </a:solidFill>
                          <a:effectLst/>
                          <a:latin typeface="+mn-lt"/>
                          <a:ea typeface="+mn-ea"/>
                          <a:cs typeface="+mn-cs"/>
                        </a:rPr>
                        <a:t>Žadatel předloží Žádost o platbu a Zprávu o realizaci s těmito přílohami: </a:t>
                      </a:r>
                    </a:p>
                    <a:p>
                      <a:pPr marL="0" indent="0" algn="just">
                        <a:buFont typeface="Wingdings" panose="05000000000000000000" pitchFamily="2" charset="2"/>
                        <a:buNone/>
                      </a:pPr>
                      <a:endParaRPr lang="cs-CZ" sz="1400" b="0" kern="1200" dirty="0">
                        <a:solidFill>
                          <a:srgbClr val="000099"/>
                        </a:solidFill>
                        <a:effectLst/>
                        <a:latin typeface="+mn-lt"/>
                        <a:ea typeface="+mn-ea"/>
                        <a:cs typeface="+mn-cs"/>
                      </a:endParaRPr>
                    </a:p>
                    <a:p>
                      <a:pPr marL="0" indent="0" algn="just">
                        <a:buFont typeface="Wingdings" panose="05000000000000000000" pitchFamily="2" charset="2"/>
                        <a:buNone/>
                      </a:pPr>
                      <a:endParaRPr lang="cs-CZ" sz="1400" b="0" kern="1200" dirty="0">
                        <a:solidFill>
                          <a:srgbClr val="000099"/>
                        </a:solidFill>
                        <a:effectLst/>
                        <a:latin typeface="+mn-lt"/>
                        <a:ea typeface="+mn-ea"/>
                        <a:cs typeface="+mn-cs"/>
                      </a:endParaRPr>
                    </a:p>
                    <a:p>
                      <a:pPr marL="285750" lvl="0" indent="-285750" algn="just">
                        <a:buFont typeface="Arial" panose="020B0604020202020204" pitchFamily="34" charset="0"/>
                        <a:buChar char="•"/>
                      </a:pPr>
                      <a:r>
                        <a:rPr lang="cs-CZ" sz="1400" b="1" kern="1200" dirty="0">
                          <a:solidFill>
                            <a:srgbClr val="000099"/>
                          </a:solidFill>
                          <a:effectLst/>
                          <a:latin typeface="+mn-lt"/>
                          <a:ea typeface="+mn-ea"/>
                          <a:cs typeface="+mn-cs"/>
                        </a:rPr>
                        <a:t>Fotodokumentaci </a:t>
                      </a:r>
                      <a:r>
                        <a:rPr lang="cs-CZ" sz="1400" b="0" kern="1200" dirty="0">
                          <a:solidFill>
                            <a:srgbClr val="000099"/>
                          </a:solidFill>
                          <a:effectLst/>
                          <a:latin typeface="+mn-lt"/>
                          <a:ea typeface="+mn-ea"/>
                          <a:cs typeface="+mn-cs"/>
                        </a:rPr>
                        <a:t>o konání akce – je dokladem o konání akce, indikuje počet účastníků, realizované aktivity apod. </a:t>
                      </a:r>
                    </a:p>
                    <a:p>
                      <a:pPr marL="285750" lvl="0" indent="-285750" algn="just">
                        <a:buFont typeface="Arial" panose="020B0604020202020204" pitchFamily="34" charset="0"/>
                        <a:buChar char="•"/>
                      </a:pPr>
                      <a:r>
                        <a:rPr lang="cs-CZ" sz="1400" b="1" kern="1200" dirty="0">
                          <a:solidFill>
                            <a:srgbClr val="000099"/>
                          </a:solidFill>
                          <a:effectLst/>
                          <a:latin typeface="+mn-lt"/>
                          <a:ea typeface="+mn-ea"/>
                          <a:cs typeface="+mn-cs"/>
                        </a:rPr>
                        <a:t>Prezenční listiny </a:t>
                      </a:r>
                      <a:r>
                        <a:rPr lang="cs-CZ" sz="1400" b="0" kern="1200" dirty="0">
                          <a:solidFill>
                            <a:srgbClr val="000099"/>
                          </a:solidFill>
                          <a:effectLst/>
                          <a:latin typeface="+mn-lt"/>
                          <a:ea typeface="+mn-ea"/>
                          <a:cs typeface="+mn-cs"/>
                        </a:rPr>
                        <a:t>– klíčový podklad pro ověření počtu účastníků. U vícedenních akcí musí být z prezenční listiny patrné, kolika dní se účastník zúčastnil</a:t>
                      </a:r>
                    </a:p>
                    <a:p>
                      <a:pPr marL="0" lvl="0" indent="0" algn="just">
                        <a:buFont typeface="Arial" panose="020B0604020202020204" pitchFamily="34" charset="0"/>
                        <a:buNone/>
                      </a:pPr>
                      <a:endParaRPr lang="cs-CZ" sz="1200" b="0" kern="1200" dirty="0">
                        <a:solidFill>
                          <a:srgbClr val="000099"/>
                        </a:solidFill>
                        <a:effectLst/>
                        <a:latin typeface="+mn-lt"/>
                        <a:ea typeface="+mn-ea"/>
                        <a:cs typeface="+mn-cs"/>
                      </a:endParaRPr>
                    </a:p>
                  </a:txBody>
                  <a:tcPr/>
                </a:tc>
                <a:tc>
                  <a:txBody>
                    <a:bodyPr/>
                    <a:lstStyle/>
                    <a:p>
                      <a:pPr algn="ctr"/>
                      <a:r>
                        <a:rPr lang="cs-CZ" altLang="cs-CZ" sz="1900" b="1" u="sng" dirty="0">
                          <a:solidFill>
                            <a:srgbClr val="FF6600"/>
                          </a:solidFill>
                          <a:effectLst>
                            <a:outerShdw blurRad="38100" dist="38100" dir="2700000" algn="tl">
                              <a:srgbClr val="000000">
                                <a:alpha val="43137"/>
                              </a:srgbClr>
                            </a:outerShdw>
                          </a:effectLst>
                          <a:latin typeface="+mn-lt"/>
                          <a:cs typeface="Arial" charset="0"/>
                        </a:rPr>
                        <a:t>KONTROLA DOSTARCZONYCH DOKUMENTÓW</a:t>
                      </a:r>
                    </a:p>
                    <a:p>
                      <a:pPr algn="ctr"/>
                      <a:r>
                        <a:rPr lang="cs-CZ" sz="1900" b="1" u="sng" cap="small" baseline="0" dirty="0" err="1">
                          <a:solidFill>
                            <a:srgbClr val="FF6600"/>
                          </a:solidFill>
                          <a:effectLst>
                            <a:outerShdw blurRad="38100" dist="38100" dir="2700000" algn="tl">
                              <a:srgbClr val="000000">
                                <a:alpha val="43137"/>
                              </a:srgbClr>
                            </a:outerShdw>
                          </a:effectLst>
                        </a:rPr>
                        <a:t>Dla</a:t>
                      </a:r>
                      <a:r>
                        <a:rPr lang="cs-CZ" sz="1900" b="1" u="sng" cap="small" baseline="0" dirty="0">
                          <a:solidFill>
                            <a:srgbClr val="FF6600"/>
                          </a:solidFill>
                          <a:effectLst>
                            <a:outerShdw blurRad="38100" dist="38100" dir="2700000" algn="tl">
                              <a:srgbClr val="000000">
                                <a:alpha val="43137"/>
                              </a:srgbClr>
                            </a:outerShdw>
                          </a:effectLst>
                        </a:rPr>
                        <a:t> </a:t>
                      </a:r>
                      <a:r>
                        <a:rPr lang="cs-CZ" sz="1900" b="1" u="sng" cap="small" baseline="0" dirty="0" err="1">
                          <a:solidFill>
                            <a:srgbClr val="FF6600"/>
                          </a:solidFill>
                          <a:effectLst>
                            <a:outerShdw blurRad="38100" dist="38100" dir="2700000" algn="tl">
                              <a:srgbClr val="000000">
                                <a:alpha val="43137"/>
                              </a:srgbClr>
                            </a:outerShdw>
                          </a:effectLst>
                        </a:rPr>
                        <a:t>Wąskiej</a:t>
                      </a:r>
                      <a:r>
                        <a:rPr lang="cs-CZ" sz="1900" b="1" u="sng" cap="small" baseline="0" dirty="0">
                          <a:solidFill>
                            <a:srgbClr val="FF6600"/>
                          </a:solidFill>
                          <a:effectLst>
                            <a:outerShdw blurRad="38100" dist="38100" dir="2700000" algn="tl">
                              <a:srgbClr val="000000">
                                <a:alpha val="43137"/>
                              </a:srgbClr>
                            </a:outerShdw>
                          </a:effectLst>
                        </a:rPr>
                        <a:t> Grupy </a:t>
                      </a:r>
                      <a:r>
                        <a:rPr lang="cs-CZ" sz="1900" b="1" u="sng" cap="small" baseline="0" dirty="0" err="1">
                          <a:solidFill>
                            <a:srgbClr val="FF6600"/>
                          </a:solidFill>
                          <a:effectLst>
                            <a:outerShdw blurRad="38100" dist="38100" dir="2700000" algn="tl">
                              <a:srgbClr val="000000">
                                <a:alpha val="43137"/>
                              </a:srgbClr>
                            </a:outerShdw>
                          </a:effectLst>
                        </a:rPr>
                        <a:t>Docelowej</a:t>
                      </a:r>
                      <a:endParaRPr lang="cs-CZ" sz="1900" b="1" u="sng" cap="small" baseline="0" dirty="0">
                        <a:solidFill>
                          <a:srgbClr val="FF6600"/>
                        </a:solidFill>
                        <a:effectLst>
                          <a:outerShdw blurRad="38100" dist="38100" dir="2700000" algn="tl">
                            <a:srgbClr val="000000">
                              <a:alpha val="43137"/>
                            </a:srgbClr>
                          </a:outerShdw>
                        </a:effectLst>
                      </a:endParaRPr>
                    </a:p>
                    <a:p>
                      <a:pPr algn="ctr"/>
                      <a:endParaRPr lang="cs-CZ" altLang="cs-CZ" sz="1250" b="1" u="sng" dirty="0">
                        <a:solidFill>
                          <a:srgbClr val="FF6600"/>
                        </a:solidFill>
                        <a:effectLst>
                          <a:outerShdw blurRad="38100" dist="38100" dir="2700000" algn="tl">
                            <a:srgbClr val="000000">
                              <a:alpha val="43137"/>
                            </a:srgbClr>
                          </a:outerShdw>
                        </a:effectLst>
                        <a:latin typeface="+mn-lt"/>
                        <a:cs typeface="Arial" charset="0"/>
                      </a:endParaRPr>
                    </a:p>
                    <a:p>
                      <a:pPr algn="ctr"/>
                      <a:endParaRPr lang="cs-CZ" altLang="cs-CZ" sz="1250" b="1" u="sng" dirty="0">
                        <a:solidFill>
                          <a:srgbClr val="FF6600"/>
                        </a:solidFill>
                        <a:effectLst>
                          <a:outerShdw blurRad="38100" dist="38100" dir="2700000" algn="tl">
                            <a:srgbClr val="000000">
                              <a:alpha val="43137"/>
                            </a:srgbClr>
                          </a:outerShdw>
                        </a:effectLst>
                        <a:latin typeface="+mn-lt"/>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400" b="0" kern="1200" dirty="0">
                          <a:solidFill>
                            <a:srgbClr val="FF6600"/>
                          </a:solidFill>
                          <a:effectLst/>
                          <a:latin typeface="+mn-lt"/>
                          <a:ea typeface="+mn-ea"/>
                          <a:cs typeface="+mn-cs"/>
                        </a:rPr>
                        <a:t>W przypadku małych projektów rozliczanych przy zastosowaniu stawek jednostkowych kontrola przebiega w formie uproszczonej. Nie ma potrzeby wypełniania/składania poszczególnych </a:t>
                      </a:r>
                      <a:r>
                        <a:rPr lang="pl-PL" sz="1400" b="0" u="none" kern="1200" dirty="0">
                          <a:solidFill>
                            <a:srgbClr val="FF6600"/>
                          </a:solidFill>
                          <a:effectLst/>
                          <a:latin typeface="+mn-lt"/>
                          <a:ea typeface="+mn-ea"/>
                          <a:cs typeface="+mn-cs"/>
                        </a:rPr>
                        <a:t>dokumentów (zamówień, faktur, dowodów dostawy, dowodów zapłaty itp.).</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l-PL" sz="1400" b="0" u="none" kern="1200" dirty="0">
                        <a:solidFill>
                          <a:srgbClr val="FF6600"/>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400" b="0" u="none" kern="1200" noProof="0" dirty="0">
                          <a:solidFill>
                            <a:srgbClr val="FF6600"/>
                          </a:solidFill>
                          <a:effectLst/>
                          <a:latin typeface="+mn-lt"/>
                          <a:ea typeface="+mn-ea"/>
                          <a:cs typeface="+mn-cs"/>
                        </a:rPr>
                        <a:t>Wnioskodawca przedłoży Wniosek o płatność i Raport z realizacji wraz z poniższymi załącznikami: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l-PL" sz="1400" b="0" u="none" kern="1200" noProof="0" dirty="0">
                        <a:solidFill>
                          <a:srgbClr val="FF6600"/>
                        </a:solidFill>
                        <a:effectLst/>
                        <a:latin typeface="+mn-lt"/>
                        <a:ea typeface="+mn-ea"/>
                        <a:cs typeface="+mn-cs"/>
                      </a:endParaRPr>
                    </a:p>
                    <a:p>
                      <a:pPr marL="285750" lvl="0" indent="-285750" algn="just">
                        <a:buFont typeface="Arial" panose="020B0604020202020204" pitchFamily="34" charset="0"/>
                        <a:buChar char="•"/>
                      </a:pPr>
                      <a:r>
                        <a:rPr lang="pl-PL" sz="1400" b="1" u="none" kern="1200" noProof="0" dirty="0">
                          <a:solidFill>
                            <a:srgbClr val="FF6600"/>
                          </a:solidFill>
                          <a:effectLst/>
                          <a:latin typeface="+mn-lt"/>
                          <a:ea typeface="+mn-ea"/>
                          <a:cs typeface="+mn-cs"/>
                        </a:rPr>
                        <a:t>Dokumentacja fotograficzna</a:t>
                      </a:r>
                      <a:r>
                        <a:rPr lang="pl-PL" sz="1400" b="0" u="none" kern="1200" noProof="0" dirty="0">
                          <a:solidFill>
                            <a:srgbClr val="FF6600"/>
                          </a:solidFill>
                          <a:effectLst/>
                          <a:latin typeface="+mn-lt"/>
                          <a:ea typeface="+mn-ea"/>
                          <a:cs typeface="+mn-cs"/>
                        </a:rPr>
                        <a:t> z wydarzenia – jest dokumentem potwierdzającym zrealizowanie wydarzenia, wskazującym na liczbę uczestników, realizowane działania itp. </a:t>
                      </a:r>
                    </a:p>
                    <a:p>
                      <a:pPr marL="285750" lvl="0" indent="-285750" algn="just">
                        <a:buFont typeface="Arial" panose="020B0604020202020204" pitchFamily="34" charset="0"/>
                        <a:buChar char="•"/>
                      </a:pPr>
                      <a:r>
                        <a:rPr lang="pl-PL" sz="1400" b="1" u="none" kern="1200" noProof="0" dirty="0">
                          <a:solidFill>
                            <a:srgbClr val="FF6600"/>
                          </a:solidFill>
                          <a:effectLst/>
                          <a:latin typeface="+mn-lt"/>
                          <a:ea typeface="+mn-ea"/>
                          <a:cs typeface="+mn-cs"/>
                        </a:rPr>
                        <a:t>Listy obecności </a:t>
                      </a:r>
                      <a:r>
                        <a:rPr lang="pl-PL" sz="1400" b="0" u="none" kern="1200" noProof="0" dirty="0">
                          <a:solidFill>
                            <a:srgbClr val="FF6600"/>
                          </a:solidFill>
                          <a:effectLst/>
                          <a:latin typeface="+mn-lt"/>
                          <a:ea typeface="+mn-ea"/>
                          <a:cs typeface="+mn-cs"/>
                        </a:rPr>
                        <a:t>– kluczowy dokument służący do weryfikacji liczby uczestników. W przypadku wydarzeń wielodniowych z listy obecności musi wynikać, ile dni uczestnik brał udział</a:t>
                      </a: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5" name="Obrázek 14" descr="Obsah obrázku text&#10;&#10;Popis byl vytvořen automaticky">
            <a:extLst>
              <a:ext uri="{FF2B5EF4-FFF2-40B4-BE49-F238E27FC236}">
                <a16:creationId xmlns:a16="http://schemas.microsoft.com/office/drawing/2014/main" id="{8D27F10A-EB24-4C4C-A195-E10B64C3A9CA}"/>
              </a:ext>
            </a:extLst>
          </p:cNvPr>
          <p:cNvPicPr>
            <a:picLocks noChangeAspect="1"/>
          </p:cNvPicPr>
          <p:nvPr/>
        </p:nvPicPr>
        <p:blipFill>
          <a:blip r:embed="rId8"/>
          <a:stretch>
            <a:fillRect/>
          </a:stretch>
        </p:blipFill>
        <p:spPr>
          <a:xfrm>
            <a:off x="3985186" y="5632452"/>
            <a:ext cx="4501445" cy="1123934"/>
          </a:xfrm>
          <a:prstGeom prst="rect">
            <a:avLst/>
          </a:prstGeom>
        </p:spPr>
      </p:pic>
      <p:sp>
        <p:nvSpPr>
          <p:cNvPr id="11" name="Zástupný symbol pro číslo snímku 10">
            <a:extLst>
              <a:ext uri="{FF2B5EF4-FFF2-40B4-BE49-F238E27FC236}">
                <a16:creationId xmlns:a16="http://schemas.microsoft.com/office/drawing/2014/main" id="{B5422260-51EE-4855-B861-B4C13E38B1A2}"/>
              </a:ext>
            </a:extLst>
          </p:cNvPr>
          <p:cNvSpPr>
            <a:spLocks noGrp="1"/>
          </p:cNvSpPr>
          <p:nvPr>
            <p:ph type="sldNum" sz="quarter" idx="12"/>
          </p:nvPr>
        </p:nvSpPr>
        <p:spPr/>
        <p:txBody>
          <a:bodyPr/>
          <a:lstStyle/>
          <a:p>
            <a:fld id="{92860EB2-85D9-40DF-A6A9-558CCE481E13}" type="slidenum">
              <a:rPr lang="cs-CZ" smtClean="0"/>
              <a:t>72</a:t>
            </a:fld>
            <a:endParaRPr lang="cs-CZ"/>
          </a:p>
        </p:txBody>
      </p:sp>
    </p:spTree>
    <p:extLst>
      <p:ext uri="{BB962C8B-B14F-4D97-AF65-F5344CB8AC3E}">
        <p14:creationId xmlns:p14="http://schemas.microsoft.com/office/powerpoint/2010/main" val="710352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ABDFE61-7B25-4384-A5D2-244CE347E498}"/>
              </a:ext>
            </a:extLst>
          </p:cNvPr>
          <p:cNvPicPr>
            <a:picLocks noChangeAspect="1"/>
          </p:cNvPicPr>
          <p:nvPr/>
        </p:nvPicPr>
        <p:blipFill>
          <a:blip r:embed="rId2"/>
          <a:stretch>
            <a:fillRect/>
          </a:stretch>
        </p:blipFill>
        <p:spPr>
          <a:xfrm>
            <a:off x="1129544" y="5576827"/>
            <a:ext cx="1144648" cy="1144648"/>
          </a:xfrm>
          <a:prstGeom prst="rect">
            <a:avLst/>
          </a:prstGeom>
        </p:spPr>
      </p:pic>
      <p:pic>
        <p:nvPicPr>
          <p:cNvPr id="14" name="Obrázek 13">
            <a:extLst>
              <a:ext uri="{FF2B5EF4-FFF2-40B4-BE49-F238E27FC236}">
                <a16:creationId xmlns:a16="http://schemas.microsoft.com/office/drawing/2014/main" id="{2FC272B7-89E6-4117-87E8-1A390513E566}"/>
              </a:ext>
            </a:extLst>
          </p:cNvPr>
          <p:cNvPicPr>
            <a:picLocks noChangeAspect="1"/>
          </p:cNvPicPr>
          <p:nvPr/>
        </p:nvPicPr>
        <p:blipFill>
          <a:blip r:embed="rId3"/>
          <a:stretch>
            <a:fillRect/>
          </a:stretch>
        </p:blipFill>
        <p:spPr>
          <a:xfrm>
            <a:off x="10789940" y="5566494"/>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62292"/>
            <a:ext cx="1097518" cy="109751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80677267"/>
              </p:ext>
            </p:extLst>
          </p:nvPr>
        </p:nvGraphicFramePr>
        <p:xfrm>
          <a:off x="390803" y="1020495"/>
          <a:ext cx="11410394" cy="5847912"/>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075879">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POSKYTNUTÝCH DOKUMENTŮ </a:t>
                      </a:r>
                    </a:p>
                    <a:p>
                      <a:pPr algn="ctr"/>
                      <a:r>
                        <a:rPr lang="cs-CZ" sz="1900" b="1" u="sng" cap="small" baseline="0" dirty="0">
                          <a:solidFill>
                            <a:srgbClr val="000099"/>
                          </a:solidFill>
                          <a:effectLst>
                            <a:outerShdw blurRad="38100" dist="38100" dir="2700000" algn="tl">
                              <a:srgbClr val="000000">
                                <a:alpha val="43137"/>
                              </a:srgbClr>
                            </a:outerShdw>
                          </a:effectLst>
                        </a:rPr>
                        <a:t>Pro Úzkou Cílovou Skupinu</a:t>
                      </a:r>
                      <a:endParaRPr lang="cs-CZ" sz="1900" b="1"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indent="-285750" algn="just">
                        <a:buFont typeface="Wingdings" panose="05000000000000000000" pitchFamily="2" charset="2"/>
                        <a:buChar char="Ø"/>
                      </a:pPr>
                      <a:endParaRPr lang="cs-CZ" altLang="cs-CZ" sz="1400" b="0" i="0" u="sng" kern="1200" dirty="0">
                        <a:solidFill>
                          <a:srgbClr val="000099"/>
                        </a:solidFill>
                        <a:effectLst>
                          <a:outerShdw blurRad="38100" dist="38100" dir="2700000" algn="tl">
                            <a:srgbClr val="000000">
                              <a:alpha val="43137"/>
                            </a:srgbClr>
                          </a:outerShdw>
                        </a:effectLst>
                        <a:latin typeface="+mn-lt"/>
                        <a:ea typeface="+mn-ea"/>
                        <a:cs typeface="+mn-cs"/>
                      </a:endParaRPr>
                    </a:p>
                    <a:p>
                      <a:pPr marL="285750" lvl="0" indent="-285750" algn="just">
                        <a:buFont typeface="Arial" panose="020B0604020202020204" pitchFamily="34" charset="0"/>
                        <a:buChar char="•"/>
                      </a:pPr>
                      <a:r>
                        <a:rPr lang="cs-CZ" sz="1400" b="1" kern="1200" dirty="0">
                          <a:solidFill>
                            <a:srgbClr val="000099"/>
                          </a:solidFill>
                          <a:effectLst/>
                          <a:latin typeface="+mn-lt"/>
                          <a:ea typeface="+mn-ea"/>
                          <a:cs typeface="+mn-cs"/>
                        </a:rPr>
                        <a:t>Pozvánka</a:t>
                      </a:r>
                      <a:r>
                        <a:rPr lang="cs-CZ" sz="1400" b="0" kern="1200" dirty="0">
                          <a:solidFill>
                            <a:srgbClr val="000099"/>
                          </a:solidFill>
                          <a:effectLst/>
                          <a:latin typeface="+mn-lt"/>
                          <a:ea typeface="+mn-ea"/>
                          <a:cs typeface="+mn-cs"/>
                        </a:rPr>
                        <a:t> na realizované aktivity</a:t>
                      </a:r>
                    </a:p>
                    <a:p>
                      <a:pPr marL="285750" lvl="0" indent="-285750" algn="just">
                        <a:buFont typeface="Arial" panose="020B0604020202020204" pitchFamily="34" charset="0"/>
                        <a:buChar char="•"/>
                      </a:pPr>
                      <a:r>
                        <a:rPr lang="cs-CZ" sz="1400" b="1" kern="1200" dirty="0">
                          <a:solidFill>
                            <a:srgbClr val="000099"/>
                          </a:solidFill>
                          <a:effectLst/>
                          <a:latin typeface="+mn-lt"/>
                          <a:ea typeface="+mn-ea"/>
                          <a:cs typeface="+mn-cs"/>
                        </a:rPr>
                        <a:t>Program</a:t>
                      </a:r>
                      <a:r>
                        <a:rPr lang="cs-CZ" sz="1400" b="0" kern="1200" dirty="0">
                          <a:solidFill>
                            <a:srgbClr val="000099"/>
                          </a:solidFill>
                          <a:effectLst/>
                          <a:latin typeface="+mn-lt"/>
                          <a:ea typeface="+mn-ea"/>
                          <a:cs typeface="+mn-cs"/>
                        </a:rPr>
                        <a:t> akce včetně časového harmonogramu pro prokázání doby/délky trvání akce</a:t>
                      </a:r>
                    </a:p>
                    <a:p>
                      <a:pPr marL="285750" lvl="0" indent="-285750" algn="just">
                        <a:buFont typeface="Arial" panose="020B0604020202020204" pitchFamily="34" charset="0"/>
                        <a:buChar char="•"/>
                      </a:pPr>
                      <a:r>
                        <a:rPr lang="cs-CZ" sz="1400" b="1" kern="1200" dirty="0">
                          <a:solidFill>
                            <a:srgbClr val="000099"/>
                          </a:solidFill>
                          <a:effectLst/>
                          <a:latin typeface="+mn-lt"/>
                          <a:ea typeface="+mn-ea"/>
                          <a:cs typeface="+mn-cs"/>
                        </a:rPr>
                        <a:t>Naplnění indikátorů</a:t>
                      </a:r>
                    </a:p>
                    <a:p>
                      <a:pPr marL="285750" lvl="0" indent="-285750" algn="just">
                        <a:buFont typeface="Arial" panose="020B0604020202020204" pitchFamily="34" charset="0"/>
                        <a:buChar char="•"/>
                      </a:pPr>
                      <a:r>
                        <a:rPr lang="cs-CZ" sz="1400" b="0" kern="1200" dirty="0">
                          <a:solidFill>
                            <a:srgbClr val="000099"/>
                          </a:solidFill>
                          <a:effectLst/>
                          <a:latin typeface="+mn-lt"/>
                          <a:ea typeface="+mn-ea"/>
                          <a:cs typeface="+mn-cs"/>
                        </a:rPr>
                        <a:t>Prokázání naplnění informací uvedených v příloze č. 16 Směrnice „Příloha pro projekty zaměřené na vzájemné setkávání“</a:t>
                      </a:r>
                    </a:p>
                    <a:p>
                      <a:pPr marL="285750" lvl="0" indent="-285750" algn="just">
                        <a:buFont typeface="Arial" panose="020B0604020202020204" pitchFamily="34" charset="0"/>
                        <a:buChar char="•"/>
                      </a:pPr>
                      <a:r>
                        <a:rPr lang="cs-CZ" sz="1400" b="0" kern="1200" dirty="0">
                          <a:solidFill>
                            <a:srgbClr val="000099"/>
                          </a:solidFill>
                          <a:effectLst/>
                          <a:latin typeface="+mn-lt"/>
                          <a:ea typeface="+mn-ea"/>
                          <a:cs typeface="+mn-cs"/>
                        </a:rPr>
                        <a:t>Dokumenty k prokázání </a:t>
                      </a:r>
                      <a:r>
                        <a:rPr lang="cs-CZ" sz="1400" b="1" kern="1200" dirty="0">
                          <a:solidFill>
                            <a:srgbClr val="000099"/>
                          </a:solidFill>
                          <a:effectLst/>
                          <a:latin typeface="+mn-lt"/>
                          <a:ea typeface="+mn-ea"/>
                          <a:cs typeface="+mn-cs"/>
                        </a:rPr>
                        <a:t>splnění povinné publicity </a:t>
                      </a:r>
                      <a:r>
                        <a:rPr lang="cs-CZ" sz="1400" b="0" kern="1200" dirty="0">
                          <a:solidFill>
                            <a:srgbClr val="000099"/>
                          </a:solidFill>
                          <a:effectLst/>
                          <a:latin typeface="+mn-lt"/>
                          <a:ea typeface="+mn-ea"/>
                          <a:cs typeface="+mn-cs"/>
                        </a:rPr>
                        <a:t>malého projektu </a:t>
                      </a:r>
                    </a:p>
                    <a:p>
                      <a:pPr marL="0" lvl="0" indent="0" algn="just">
                        <a:buFont typeface="Arial" panose="020B0604020202020204" pitchFamily="34" charset="0"/>
                        <a:buNone/>
                      </a:pPr>
                      <a:r>
                        <a:rPr lang="cs-CZ" sz="1400" b="0" kern="1200" dirty="0">
                          <a:solidFill>
                            <a:srgbClr val="000099"/>
                          </a:solidFill>
                          <a:effectLst/>
                          <a:latin typeface="+mn-lt"/>
                          <a:ea typeface="+mn-ea"/>
                          <a:cs typeface="+mn-cs"/>
                        </a:rPr>
                        <a:t>       (plakát A3, informace na webových stránkách a post na soc. sítích, jsou-li k dispozici). </a:t>
                      </a:r>
                    </a:p>
                    <a:p>
                      <a:pPr marL="171450" lvl="0" indent="-171450" algn="just">
                        <a:buFont typeface="Arial" panose="020B0604020202020204" pitchFamily="34" charset="0"/>
                        <a:buChar char="•"/>
                        <a:tabLst>
                          <a:tab pos="266700" algn="l"/>
                        </a:tabLst>
                      </a:pPr>
                      <a:r>
                        <a:rPr lang="cs-CZ" sz="1400" b="0" kern="1200" dirty="0">
                          <a:solidFill>
                            <a:srgbClr val="000099"/>
                          </a:solidFill>
                          <a:effectLst/>
                          <a:latin typeface="+mn-lt"/>
                          <a:ea typeface="+mn-ea"/>
                          <a:cs typeface="+mn-cs"/>
                        </a:rPr>
                        <a:t> </a:t>
                      </a:r>
                      <a:r>
                        <a:rPr lang="cs-CZ" sz="1400" b="1" kern="1200" dirty="0">
                          <a:solidFill>
                            <a:srgbClr val="000099"/>
                          </a:solidFill>
                          <a:effectLst/>
                          <a:latin typeface="+mn-lt"/>
                          <a:ea typeface="+mn-ea"/>
                          <a:cs typeface="+mn-cs"/>
                        </a:rPr>
                        <a:t>Způsob výpočtu nárokované částky </a:t>
                      </a:r>
                      <a:r>
                        <a:rPr lang="cs-CZ" sz="1400" b="0" kern="1200" dirty="0">
                          <a:solidFill>
                            <a:srgbClr val="000099"/>
                          </a:solidFill>
                          <a:effectLst/>
                          <a:latin typeface="+mn-lt"/>
                          <a:ea typeface="+mn-ea"/>
                          <a:cs typeface="+mn-cs"/>
                        </a:rPr>
                        <a:t>v žádosti o platbu – předložení způsobu výpočtu nárokované částky </a:t>
                      </a:r>
                    </a:p>
                    <a:p>
                      <a:pPr marL="0" lvl="0" indent="0" algn="just">
                        <a:buFont typeface="Arial" panose="020B0604020202020204" pitchFamily="34" charset="0"/>
                        <a:buNone/>
                      </a:pPr>
                      <a:endParaRPr lang="cs-CZ" sz="1200" b="0" kern="1200" dirty="0">
                        <a:solidFill>
                          <a:srgbClr val="000099"/>
                        </a:solidFill>
                        <a:effectLst/>
                        <a:latin typeface="+mn-lt"/>
                        <a:ea typeface="+mn-ea"/>
                        <a:cs typeface="+mn-cs"/>
                      </a:endParaRPr>
                    </a:p>
                    <a:p>
                      <a:pPr marL="0" lvl="0" indent="0" algn="just">
                        <a:buFont typeface="Arial" panose="020B0604020202020204" pitchFamily="34" charset="0"/>
                        <a:buNone/>
                      </a:pPr>
                      <a:endParaRPr lang="cs-CZ" sz="1200" b="0" kern="1200" dirty="0">
                        <a:solidFill>
                          <a:srgbClr val="000099"/>
                        </a:solidFill>
                        <a:effectLst/>
                        <a:latin typeface="+mn-lt"/>
                        <a:ea typeface="+mn-ea"/>
                        <a:cs typeface="+mn-cs"/>
                      </a:endParaRPr>
                    </a:p>
                    <a:p>
                      <a:pPr marL="0" lvl="0" indent="0" algn="just">
                        <a:buFont typeface="Arial" panose="020B0604020202020204" pitchFamily="34" charset="0"/>
                        <a:buNone/>
                      </a:pPr>
                      <a:endParaRPr lang="cs-CZ" sz="1200" b="0" kern="1200" dirty="0">
                        <a:solidFill>
                          <a:srgbClr val="000099"/>
                        </a:solidFill>
                        <a:effectLst/>
                        <a:latin typeface="+mn-lt"/>
                        <a:ea typeface="+mn-ea"/>
                        <a:cs typeface="+mn-cs"/>
                      </a:endParaRPr>
                    </a:p>
                    <a:p>
                      <a:pPr marL="0" lvl="0" indent="0" algn="just">
                        <a:buFont typeface="Arial" panose="020B0604020202020204" pitchFamily="34" charset="0"/>
                        <a:buNone/>
                      </a:pPr>
                      <a:r>
                        <a:rPr lang="cs-CZ" sz="1400" b="0" kern="1200" dirty="0">
                          <a:solidFill>
                            <a:srgbClr val="000099"/>
                          </a:solidFill>
                          <a:effectLst/>
                          <a:latin typeface="+mn-lt"/>
                          <a:ea typeface="+mn-ea"/>
                          <a:cs typeface="+mn-cs"/>
                        </a:rPr>
                        <a:t>Pro přehlednost je vhodné předkládat jednotlivé přílohy vždy v jednom uceleném souboru ke každé konkrétní aktivitě/akci.</a:t>
                      </a:r>
                    </a:p>
                  </a:txBody>
                  <a:tcPr/>
                </a:tc>
                <a:tc>
                  <a:txBody>
                    <a:bodyPr/>
                    <a:lstStyle/>
                    <a:p>
                      <a:pPr algn="ctr"/>
                      <a:r>
                        <a:rPr lang="cs-CZ" altLang="cs-CZ" sz="1900" b="1" u="sng" dirty="0">
                          <a:solidFill>
                            <a:srgbClr val="FF6600"/>
                          </a:solidFill>
                          <a:effectLst>
                            <a:outerShdw blurRad="38100" dist="38100" dir="2700000" algn="tl">
                              <a:srgbClr val="000000">
                                <a:alpha val="43137"/>
                              </a:srgbClr>
                            </a:outerShdw>
                          </a:effectLst>
                          <a:latin typeface="+mn-lt"/>
                          <a:cs typeface="Arial" charset="0"/>
                        </a:rPr>
                        <a:t>KONTROLA DOSTARCZONYCH DOKUMENTÓW</a:t>
                      </a:r>
                    </a:p>
                    <a:p>
                      <a:pPr algn="ctr"/>
                      <a:r>
                        <a:rPr lang="cs-CZ" sz="1900" b="1" u="sng" cap="small" baseline="0" dirty="0" err="1">
                          <a:solidFill>
                            <a:srgbClr val="FF6600"/>
                          </a:solidFill>
                          <a:effectLst>
                            <a:outerShdw blurRad="38100" dist="38100" dir="2700000" algn="tl">
                              <a:srgbClr val="000000">
                                <a:alpha val="43137"/>
                              </a:srgbClr>
                            </a:outerShdw>
                          </a:effectLst>
                        </a:rPr>
                        <a:t>Dla</a:t>
                      </a:r>
                      <a:r>
                        <a:rPr lang="cs-CZ" sz="1900" b="1" u="sng" cap="small" baseline="0" dirty="0">
                          <a:solidFill>
                            <a:srgbClr val="FF6600"/>
                          </a:solidFill>
                          <a:effectLst>
                            <a:outerShdw blurRad="38100" dist="38100" dir="2700000" algn="tl">
                              <a:srgbClr val="000000">
                                <a:alpha val="43137"/>
                              </a:srgbClr>
                            </a:outerShdw>
                          </a:effectLst>
                        </a:rPr>
                        <a:t> </a:t>
                      </a:r>
                      <a:r>
                        <a:rPr lang="cs-CZ" sz="1900" b="1" u="sng" cap="small" baseline="0" dirty="0" err="1">
                          <a:solidFill>
                            <a:srgbClr val="FF6600"/>
                          </a:solidFill>
                          <a:effectLst>
                            <a:outerShdw blurRad="38100" dist="38100" dir="2700000" algn="tl">
                              <a:srgbClr val="000000">
                                <a:alpha val="43137"/>
                              </a:srgbClr>
                            </a:outerShdw>
                          </a:effectLst>
                        </a:rPr>
                        <a:t>Wąskiej</a:t>
                      </a:r>
                      <a:r>
                        <a:rPr lang="cs-CZ" sz="1900" b="1" u="sng" cap="small" baseline="0" dirty="0">
                          <a:solidFill>
                            <a:srgbClr val="FF6600"/>
                          </a:solidFill>
                          <a:effectLst>
                            <a:outerShdw blurRad="38100" dist="38100" dir="2700000" algn="tl">
                              <a:srgbClr val="000000">
                                <a:alpha val="43137"/>
                              </a:srgbClr>
                            </a:outerShdw>
                          </a:effectLst>
                        </a:rPr>
                        <a:t> Grupy </a:t>
                      </a:r>
                      <a:r>
                        <a:rPr lang="cs-CZ" sz="1900" b="1" u="sng" cap="small" baseline="0" dirty="0" err="1">
                          <a:solidFill>
                            <a:srgbClr val="FF6600"/>
                          </a:solidFill>
                          <a:effectLst>
                            <a:outerShdw blurRad="38100" dist="38100" dir="2700000" algn="tl">
                              <a:srgbClr val="000000">
                                <a:alpha val="43137"/>
                              </a:srgbClr>
                            </a:outerShdw>
                          </a:effectLst>
                        </a:rPr>
                        <a:t>Docelowej</a:t>
                      </a:r>
                      <a:endParaRPr lang="cs-CZ" sz="1900" b="1" u="sng" cap="small" baseline="0" dirty="0">
                        <a:solidFill>
                          <a:srgbClr val="FF6600"/>
                        </a:solidFill>
                        <a:effectLst>
                          <a:outerShdw blurRad="38100" dist="38100" dir="2700000" algn="tl">
                            <a:srgbClr val="000000">
                              <a:alpha val="43137"/>
                            </a:srgbClr>
                          </a:outerShdw>
                        </a:effectLst>
                      </a:endParaRPr>
                    </a:p>
                    <a:p>
                      <a:pPr algn="ctr"/>
                      <a:endParaRPr lang="cs-CZ" altLang="cs-CZ" sz="1400" b="1" u="sng" dirty="0">
                        <a:solidFill>
                          <a:srgbClr val="FF6600"/>
                        </a:solidFill>
                        <a:effectLst>
                          <a:outerShdw blurRad="38100" dist="38100" dir="2700000" algn="tl">
                            <a:srgbClr val="000000">
                              <a:alpha val="43137"/>
                            </a:srgbClr>
                          </a:outerShdw>
                        </a:effectLst>
                        <a:latin typeface="+mn-lt"/>
                        <a:cs typeface="Arial" charset="0"/>
                      </a:endParaRPr>
                    </a:p>
                    <a:p>
                      <a:pPr marL="285750" lvl="0" indent="-285750" algn="just">
                        <a:buFont typeface="Arial" panose="020B0604020202020204" pitchFamily="34" charset="0"/>
                        <a:buChar char="•"/>
                      </a:pPr>
                      <a:r>
                        <a:rPr lang="pl-PL" sz="1400" b="1" u="none" kern="1200" noProof="0" dirty="0">
                          <a:solidFill>
                            <a:srgbClr val="FF6600"/>
                          </a:solidFill>
                          <a:effectLst/>
                          <a:latin typeface="+mn-lt"/>
                          <a:ea typeface="+mn-ea"/>
                          <a:cs typeface="+mn-cs"/>
                        </a:rPr>
                        <a:t>Zaproszenie</a:t>
                      </a:r>
                      <a:r>
                        <a:rPr lang="pl-PL" sz="1400" b="0" u="none" kern="1200" noProof="0" dirty="0">
                          <a:solidFill>
                            <a:srgbClr val="FF6600"/>
                          </a:solidFill>
                          <a:effectLst/>
                          <a:latin typeface="+mn-lt"/>
                          <a:ea typeface="+mn-ea"/>
                          <a:cs typeface="+mn-cs"/>
                        </a:rPr>
                        <a:t> na realizowane działania</a:t>
                      </a:r>
                    </a:p>
                    <a:p>
                      <a:pPr marL="285750" lvl="0" indent="-285750" algn="just">
                        <a:buFont typeface="Arial" panose="020B0604020202020204" pitchFamily="34" charset="0"/>
                        <a:buChar char="•"/>
                      </a:pPr>
                      <a:r>
                        <a:rPr lang="pl-PL" sz="1400" b="1" u="none" kern="1200" noProof="0" dirty="0">
                          <a:solidFill>
                            <a:srgbClr val="FF6600"/>
                          </a:solidFill>
                          <a:effectLst/>
                          <a:latin typeface="+mn-lt"/>
                          <a:ea typeface="+mn-ea"/>
                          <a:cs typeface="+mn-cs"/>
                        </a:rPr>
                        <a:t>Program</a:t>
                      </a:r>
                      <a:r>
                        <a:rPr lang="pl-PL" sz="1400" b="0" u="none" kern="1200" noProof="0" dirty="0">
                          <a:solidFill>
                            <a:srgbClr val="FF6600"/>
                          </a:solidFill>
                          <a:effectLst/>
                          <a:latin typeface="+mn-lt"/>
                          <a:ea typeface="+mn-ea"/>
                          <a:cs typeface="+mn-cs"/>
                        </a:rPr>
                        <a:t> wydarzenia wraz z harmonogramem w celu wykazania czasu/długości trwania wydarzenia</a:t>
                      </a:r>
                    </a:p>
                    <a:p>
                      <a:pPr marL="285750" lvl="0" indent="-285750" algn="just">
                        <a:buFont typeface="Arial" panose="020B0604020202020204" pitchFamily="34" charset="0"/>
                        <a:buChar char="•"/>
                      </a:pPr>
                      <a:r>
                        <a:rPr lang="pl-PL" sz="1400" b="1" u="none" kern="1200" noProof="0" dirty="0">
                          <a:solidFill>
                            <a:srgbClr val="FF6600"/>
                          </a:solidFill>
                          <a:effectLst/>
                          <a:latin typeface="+mn-lt"/>
                          <a:ea typeface="+mn-ea"/>
                          <a:cs typeface="+mn-cs"/>
                        </a:rPr>
                        <a:t>Zrealizowanie wskaźników</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400" b="0" u="none" kern="1200" noProof="0" dirty="0">
                          <a:solidFill>
                            <a:srgbClr val="FF6600"/>
                          </a:solidFill>
                          <a:effectLst/>
                          <a:latin typeface="+mn-lt"/>
                          <a:ea typeface="+mn-ea"/>
                          <a:cs typeface="+mn-cs"/>
                        </a:rPr>
                        <a:t>Dowód spełnienia informacji wymienionych w załączniku nr 16 Wytycznych „Załącznik dla projektów dotyczących wzajemnych spotkań“</a:t>
                      </a:r>
                    </a:p>
                    <a:p>
                      <a:pPr marL="285750" lvl="0" indent="-285750" algn="just">
                        <a:buFont typeface="Arial" panose="020B0604020202020204" pitchFamily="34" charset="0"/>
                        <a:buChar char="•"/>
                      </a:pPr>
                      <a:r>
                        <a:rPr lang="pl-PL" sz="1400" b="0" u="none" kern="1200" noProof="0" dirty="0">
                          <a:solidFill>
                            <a:srgbClr val="FF6600"/>
                          </a:solidFill>
                          <a:effectLst/>
                          <a:latin typeface="+mn-lt"/>
                          <a:ea typeface="+mn-ea"/>
                          <a:cs typeface="+mn-cs"/>
                        </a:rPr>
                        <a:t>Dokumenty potwierdzające </a:t>
                      </a:r>
                      <a:r>
                        <a:rPr lang="pl-PL" sz="1400" b="1" u="none" kern="1200" noProof="0" dirty="0">
                          <a:solidFill>
                            <a:srgbClr val="FF6600"/>
                          </a:solidFill>
                          <a:effectLst/>
                          <a:latin typeface="+mn-lt"/>
                          <a:ea typeface="+mn-ea"/>
                          <a:cs typeface="+mn-cs"/>
                        </a:rPr>
                        <a:t>spełnienie obowiązkowej promocji </a:t>
                      </a:r>
                      <a:r>
                        <a:rPr lang="pl-PL" sz="1400" b="0" u="none" kern="1200" noProof="0" dirty="0">
                          <a:solidFill>
                            <a:srgbClr val="FF6600"/>
                          </a:solidFill>
                          <a:effectLst/>
                          <a:latin typeface="+mn-lt"/>
                          <a:ea typeface="+mn-ea"/>
                          <a:cs typeface="+mn-cs"/>
                        </a:rPr>
                        <a:t>małego projektu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FF6600"/>
                          </a:solidFill>
                          <a:effectLst/>
                          <a:uLnTx/>
                          <a:uFillTx/>
                          <a:latin typeface="+mn-lt"/>
                          <a:ea typeface="+mn-ea"/>
                          <a:cs typeface="+mn-cs"/>
                        </a:rPr>
                        <a:t>        (Plakat A3, strona internetowa i strona w mediach społecznościowych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FF6600"/>
                          </a:solidFill>
                          <a:effectLst/>
                          <a:uLnTx/>
                          <a:uFillTx/>
                          <a:latin typeface="+mn-lt"/>
                          <a:ea typeface="+mn-ea"/>
                          <a:cs typeface="+mn-cs"/>
                        </a:rPr>
                        <a:t>         (jeśli takie stnieją)</a:t>
                      </a:r>
                    </a:p>
                    <a:p>
                      <a:pPr marL="2667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400" b="1" kern="1200" dirty="0">
                          <a:solidFill>
                            <a:srgbClr val="FF6600"/>
                          </a:solidFill>
                          <a:effectLst/>
                          <a:latin typeface="+mn-lt"/>
                          <a:ea typeface="+mn-ea"/>
                          <a:cs typeface="+mn-cs"/>
                        </a:rPr>
                        <a:t>Sposób wyliczenia wnioskowanej kwoty </a:t>
                      </a:r>
                      <a:r>
                        <a:rPr lang="pl-PL" sz="1400" b="0" kern="1200" dirty="0">
                          <a:solidFill>
                            <a:srgbClr val="FF6600"/>
                          </a:solidFill>
                          <a:effectLst/>
                          <a:latin typeface="+mn-lt"/>
                          <a:ea typeface="+mn-ea"/>
                          <a:cs typeface="+mn-cs"/>
                        </a:rPr>
                        <a:t>we wniosku o płatność – złożenie sposobu        wyliczenia wnioskowanej kwoty.</a:t>
                      </a:r>
                    </a:p>
                    <a:p>
                      <a:pPr marL="952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400" b="0" kern="1200" dirty="0">
                        <a:solidFill>
                          <a:srgbClr val="FF6600"/>
                        </a:solidFill>
                        <a:effectLst/>
                        <a:latin typeface="+mn-lt"/>
                        <a:ea typeface="+mn-ea"/>
                        <a:cs typeface="+mn-cs"/>
                      </a:endParaRPr>
                    </a:p>
                    <a:p>
                      <a:pPr marL="9525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400" b="0" kern="1200" dirty="0">
                          <a:solidFill>
                            <a:srgbClr val="FF6600"/>
                          </a:solidFill>
                          <a:effectLst/>
                          <a:latin typeface="+mn-lt"/>
                          <a:ea typeface="+mn-ea"/>
                          <a:cs typeface="+mn-cs"/>
                        </a:rPr>
                        <a:t>W celu zachowania przejrzystości zaleca się składanie poszczególnych załączników w jednym spójnym pliku dla każdego konkretnego działania/wydarzenia.</a:t>
                      </a:r>
                      <a:endParaRPr lang="cs-CZ" sz="1400" b="0" kern="1200" dirty="0">
                        <a:solidFill>
                          <a:srgbClr val="FF6600"/>
                        </a:solidFill>
                        <a:effectLst/>
                        <a:latin typeface="+mn-lt"/>
                        <a:ea typeface="+mn-ea"/>
                        <a:cs typeface="+mn-cs"/>
                      </a:endParaRPr>
                    </a:p>
                  </a:txBody>
                  <a:tcPr/>
                </a:tc>
                <a:extLst>
                  <a:ext uri="{0D108BD9-81ED-4DB2-BD59-A6C34878D82A}">
                    <a16:rowId xmlns:a16="http://schemas.microsoft.com/office/drawing/2014/main" val="382206565"/>
                  </a:ext>
                </a:extLst>
              </a:tr>
              <a:tr h="1550232">
                <a:tc>
                  <a:txBody>
                    <a:bodyPr/>
                    <a:lstStyle/>
                    <a:p>
                      <a:pPr marL="0" lvl="0" indent="0" algn="just">
                        <a:buFont typeface="Arial" panose="020B0604020202020204" pitchFamily="34" charset="0"/>
                        <a:buNone/>
                      </a:pPr>
                      <a:endParaRPr lang="cs-CZ" sz="1200" b="0" kern="1200" dirty="0">
                        <a:solidFill>
                          <a:srgbClr val="000099"/>
                        </a:solidFill>
                        <a:effectLst/>
                        <a:latin typeface="+mn-lt"/>
                        <a:ea typeface="+mn-ea"/>
                        <a:cs typeface="+mn-cs"/>
                      </a:endParaRPr>
                    </a:p>
                  </a:txBody>
                  <a:tcPr>
                    <a:noFill/>
                  </a:tcPr>
                </a:tc>
                <a:tc>
                  <a:txBody>
                    <a:bodyPr/>
                    <a:lstStyle/>
                    <a:p>
                      <a:pPr marL="2667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400" b="0" kern="1200" dirty="0">
                        <a:solidFill>
                          <a:srgbClr val="FF6600"/>
                        </a:solidFill>
                        <a:effectLst/>
                        <a:latin typeface="+mn-lt"/>
                        <a:ea typeface="+mn-ea"/>
                        <a:cs typeface="+mn-cs"/>
                      </a:endParaRPr>
                    </a:p>
                  </a:txBody>
                  <a:tcPr>
                    <a:noFill/>
                  </a:tcPr>
                </a:tc>
                <a:extLst>
                  <a:ext uri="{0D108BD9-81ED-4DB2-BD59-A6C34878D82A}">
                    <a16:rowId xmlns:a16="http://schemas.microsoft.com/office/drawing/2014/main" val="2745944996"/>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5" name="Obrázek 14" descr="Obsah obrázku text&#10;&#10;Popis byl vytvořen automaticky">
            <a:extLst>
              <a:ext uri="{FF2B5EF4-FFF2-40B4-BE49-F238E27FC236}">
                <a16:creationId xmlns:a16="http://schemas.microsoft.com/office/drawing/2014/main" id="{8D27F10A-EB24-4C4C-A195-E10B64C3A9CA}"/>
              </a:ext>
            </a:extLst>
          </p:cNvPr>
          <p:cNvPicPr>
            <a:picLocks noChangeAspect="1"/>
          </p:cNvPicPr>
          <p:nvPr/>
        </p:nvPicPr>
        <p:blipFill>
          <a:blip r:embed="rId8"/>
          <a:stretch>
            <a:fillRect/>
          </a:stretch>
        </p:blipFill>
        <p:spPr>
          <a:xfrm>
            <a:off x="3985186" y="5632452"/>
            <a:ext cx="4501445" cy="1123934"/>
          </a:xfrm>
          <a:prstGeom prst="rect">
            <a:avLst/>
          </a:prstGeom>
        </p:spPr>
      </p:pic>
      <p:sp>
        <p:nvSpPr>
          <p:cNvPr id="11" name="Zástupný symbol pro číslo snímku 10">
            <a:extLst>
              <a:ext uri="{FF2B5EF4-FFF2-40B4-BE49-F238E27FC236}">
                <a16:creationId xmlns:a16="http://schemas.microsoft.com/office/drawing/2014/main" id="{86DE0DE1-5754-4AFA-9AA4-1137564BB8C6}"/>
              </a:ext>
            </a:extLst>
          </p:cNvPr>
          <p:cNvSpPr>
            <a:spLocks noGrp="1"/>
          </p:cNvSpPr>
          <p:nvPr>
            <p:ph type="sldNum" sz="quarter" idx="12"/>
          </p:nvPr>
        </p:nvSpPr>
        <p:spPr/>
        <p:txBody>
          <a:bodyPr/>
          <a:lstStyle/>
          <a:p>
            <a:fld id="{92860EB2-85D9-40DF-A6A9-558CCE481E13}" type="slidenum">
              <a:rPr lang="cs-CZ" smtClean="0"/>
              <a:t>73</a:t>
            </a:fld>
            <a:endParaRPr lang="cs-CZ"/>
          </a:p>
        </p:txBody>
      </p:sp>
    </p:spTree>
    <p:extLst>
      <p:ext uri="{BB962C8B-B14F-4D97-AF65-F5344CB8AC3E}">
        <p14:creationId xmlns:p14="http://schemas.microsoft.com/office/powerpoint/2010/main" val="25412842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F91FCC5-F4D5-4AB7-91A1-B86ACF07A7E7}"/>
              </a:ext>
            </a:extLst>
          </p:cNvPr>
          <p:cNvPicPr>
            <a:picLocks noChangeAspect="1"/>
          </p:cNvPicPr>
          <p:nvPr/>
        </p:nvPicPr>
        <p:blipFill>
          <a:blip r:embed="rId2"/>
          <a:stretch>
            <a:fillRect/>
          </a:stretch>
        </p:blipFill>
        <p:spPr>
          <a:xfrm>
            <a:off x="1369996" y="5336188"/>
            <a:ext cx="1144648" cy="1144648"/>
          </a:xfrm>
          <a:prstGeom prst="rect">
            <a:avLst/>
          </a:prstGeom>
        </p:spPr>
      </p:pic>
      <p:pic>
        <p:nvPicPr>
          <p:cNvPr id="14" name="Obrázek 13">
            <a:extLst>
              <a:ext uri="{FF2B5EF4-FFF2-40B4-BE49-F238E27FC236}">
                <a16:creationId xmlns:a16="http://schemas.microsoft.com/office/drawing/2014/main" id="{C04BD509-07E7-4D7E-B9DD-753601DEA08A}"/>
              </a:ext>
            </a:extLst>
          </p:cNvPr>
          <p:cNvPicPr>
            <a:picLocks noChangeAspect="1"/>
          </p:cNvPicPr>
          <p:nvPr/>
        </p:nvPicPr>
        <p:blipFill>
          <a:blip r:embed="rId3"/>
          <a:stretch>
            <a:fillRect/>
          </a:stretch>
        </p:blipFill>
        <p:spPr>
          <a:xfrm>
            <a:off x="10959173" y="5349020"/>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848848875"/>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POSKYTNUTÝCH DOKUMENTŮ </a:t>
                      </a:r>
                    </a:p>
                    <a:p>
                      <a:pPr algn="ctr"/>
                      <a:r>
                        <a:rPr lang="cs-CZ" sz="1900" b="1" u="sng" cap="small" baseline="0" dirty="0">
                          <a:solidFill>
                            <a:srgbClr val="000099"/>
                          </a:solidFill>
                          <a:effectLst>
                            <a:outerShdw blurRad="38100" dist="38100" dir="2700000" algn="tl">
                              <a:srgbClr val="000000">
                                <a:alpha val="43137"/>
                              </a:srgbClr>
                            </a:outerShdw>
                          </a:effectLst>
                        </a:rPr>
                        <a:t>Pro Širokou Cílovou Skupinu </a:t>
                      </a:r>
                    </a:p>
                    <a:p>
                      <a:pPr algn="ctr"/>
                      <a:endParaRPr lang="cs-CZ" altLang="cs-CZ" sz="2000" b="1" i="0" u="sng" cap="small" baseline="0" dirty="0">
                        <a:solidFill>
                          <a:srgbClr val="000099"/>
                        </a:solidFill>
                        <a:effectLst>
                          <a:outerShdw blurRad="38100" dist="38100" dir="2700000" algn="tl">
                            <a:srgbClr val="000000">
                              <a:alpha val="43137"/>
                            </a:srgbClr>
                          </a:outerShdw>
                        </a:effectLst>
                      </a:endParaRPr>
                    </a:p>
                    <a:p>
                      <a:pPr algn="ctr"/>
                      <a:endParaRPr lang="cs-CZ" altLang="cs-CZ" sz="1400" b="1" i="0" u="sng" cap="small" baseline="0" dirty="0">
                        <a:solidFill>
                          <a:srgbClr val="000099"/>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Ø"/>
                      </a:pPr>
                      <a:r>
                        <a:rPr lang="cs-CZ" sz="1400" b="0" u="none" kern="1200" dirty="0">
                          <a:solidFill>
                            <a:srgbClr val="000099"/>
                          </a:solidFill>
                          <a:effectLst/>
                          <a:latin typeface="+mn-lt"/>
                          <a:ea typeface="+mn-ea"/>
                          <a:cs typeface="+mn-cs"/>
                        </a:rPr>
                        <a:t>U malých projektů při použití metody návrhu rozpočtu (draft budget) probíhá kontrola ve zjednodušené formě. Není třeba vyplňovat/dokládat jednotlivé </a:t>
                      </a:r>
                      <a:r>
                        <a:rPr lang="cs-CZ" sz="1400" b="0" kern="1200" dirty="0">
                          <a:solidFill>
                            <a:srgbClr val="000099"/>
                          </a:solidFill>
                          <a:effectLst/>
                          <a:latin typeface="+mn-lt"/>
                          <a:ea typeface="+mn-ea"/>
                          <a:cs typeface="+mn-cs"/>
                        </a:rPr>
                        <a:t>doklady (objednávky, faktury, dodací listy, doklady o zaplacení atd.). </a:t>
                      </a:r>
                    </a:p>
                    <a:p>
                      <a:pPr marL="285750" indent="-285750" algn="just">
                        <a:buFont typeface="Wingdings" panose="05000000000000000000" pitchFamily="2" charset="2"/>
                        <a:buChar char="Ø"/>
                      </a:pPr>
                      <a:r>
                        <a:rPr lang="cs-CZ" sz="1400" b="0" kern="1200" dirty="0">
                          <a:solidFill>
                            <a:srgbClr val="000099"/>
                          </a:solidFill>
                          <a:effectLst/>
                          <a:latin typeface="+mn-lt"/>
                          <a:ea typeface="+mn-ea"/>
                          <a:cs typeface="+mn-cs"/>
                        </a:rPr>
                        <a:t>Žadatel předloží Žádost o platbu a Zprávu o realizaci s těmito přílohami: </a:t>
                      </a:r>
                    </a:p>
                    <a:p>
                      <a:pPr marL="342900" lvl="0" indent="-342900" algn="l">
                        <a:lnSpc>
                          <a:spcPct val="100000"/>
                        </a:lnSpc>
                        <a:spcAft>
                          <a:spcPts val="0"/>
                        </a:spcAft>
                        <a:buFont typeface="Arial" panose="020B0604020202020204" pitchFamily="34" charset="0"/>
                        <a:buChar char="•"/>
                      </a:pPr>
                      <a:r>
                        <a:rPr lang="cs-CZ" sz="1400" b="1" dirty="0">
                          <a:solidFill>
                            <a:srgbClr val="000099"/>
                          </a:solidFill>
                          <a:effectLst/>
                          <a:latin typeface="+mn-lt"/>
                          <a:ea typeface="Times New Roman" panose="02020603050405020304" pitchFamily="18" charset="0"/>
                          <a:cs typeface="Arial" panose="020B0604020202020204" pitchFamily="34" charset="0"/>
                        </a:rPr>
                        <a:t>Fotodokumentaci </a:t>
                      </a:r>
                      <a:r>
                        <a:rPr lang="cs-CZ" sz="1400" b="0" dirty="0">
                          <a:solidFill>
                            <a:srgbClr val="000099"/>
                          </a:solidFill>
                          <a:effectLst/>
                          <a:latin typeface="+mn-lt"/>
                          <a:ea typeface="Times New Roman" panose="02020603050405020304" pitchFamily="18" charset="0"/>
                          <a:cs typeface="Arial" panose="020B0604020202020204" pitchFamily="34" charset="0"/>
                        </a:rPr>
                        <a:t>o konání akce – je dokladem o konání akce, realizovaných aktivitách apod. </a:t>
                      </a:r>
                      <a:endParaRPr lang="cs-CZ" sz="14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pPr>
                      <a:r>
                        <a:rPr lang="cs-CZ" sz="1400" b="1" dirty="0" err="1">
                          <a:solidFill>
                            <a:srgbClr val="000099"/>
                          </a:solidFill>
                          <a:effectLst/>
                          <a:latin typeface="+mn-lt"/>
                          <a:ea typeface="Times New Roman" panose="02020603050405020304" pitchFamily="18" charset="0"/>
                          <a:cs typeface="Arial" panose="020B0604020202020204" pitchFamily="34" charset="0"/>
                        </a:rPr>
                        <a:t>Videosestřih</a:t>
                      </a:r>
                      <a:r>
                        <a:rPr lang="cs-CZ" sz="1400" b="1" dirty="0">
                          <a:solidFill>
                            <a:srgbClr val="000099"/>
                          </a:solidFill>
                          <a:effectLst/>
                          <a:latin typeface="+mn-lt"/>
                          <a:ea typeface="Times New Roman" panose="02020603050405020304" pitchFamily="18" charset="0"/>
                          <a:cs typeface="Arial" panose="020B0604020202020204" pitchFamily="34" charset="0"/>
                        </a:rPr>
                        <a:t>, reportáže, mediální výstupy</a:t>
                      </a:r>
                      <a:r>
                        <a:rPr lang="cs-CZ" sz="1400" b="0" dirty="0">
                          <a:solidFill>
                            <a:srgbClr val="000099"/>
                          </a:solidFill>
                          <a:effectLst/>
                          <a:latin typeface="+mn-lt"/>
                          <a:ea typeface="Times New Roman" panose="02020603050405020304" pitchFamily="18" charset="0"/>
                          <a:cs typeface="Arial" panose="020B0604020202020204" pitchFamily="34" charset="0"/>
                        </a:rPr>
                        <a:t> apod.</a:t>
                      </a:r>
                      <a:endParaRPr lang="cs-CZ" sz="14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l">
                        <a:lnSpc>
                          <a:spcPct val="100000"/>
                        </a:lnSpc>
                        <a:spcAft>
                          <a:spcPts val="0"/>
                        </a:spcAft>
                        <a:buFont typeface="Arial" panose="020B0604020202020204" pitchFamily="34" charset="0"/>
                        <a:buChar char="•"/>
                      </a:pPr>
                      <a:r>
                        <a:rPr lang="cs-CZ" sz="1400" b="1" dirty="0">
                          <a:solidFill>
                            <a:srgbClr val="000099"/>
                          </a:solidFill>
                          <a:effectLst/>
                          <a:latin typeface="+mn-lt"/>
                          <a:ea typeface="Times New Roman" panose="02020603050405020304" pitchFamily="18" charset="0"/>
                          <a:cs typeface="Arial" panose="020B0604020202020204" pitchFamily="34" charset="0"/>
                        </a:rPr>
                        <a:t>Plakáty, program akce </a:t>
                      </a:r>
                      <a:r>
                        <a:rPr lang="cs-CZ" sz="1400" b="0" dirty="0">
                          <a:solidFill>
                            <a:srgbClr val="000099"/>
                          </a:solidFill>
                          <a:effectLst/>
                          <a:latin typeface="+mn-lt"/>
                          <a:ea typeface="Times New Roman" panose="02020603050405020304" pitchFamily="18" charset="0"/>
                          <a:cs typeface="Arial" panose="020B0604020202020204" pitchFamily="34" charset="0"/>
                        </a:rPr>
                        <a:t>apod. </a:t>
                      </a:r>
                      <a:endParaRPr lang="cs-CZ" sz="1400" b="0" dirty="0">
                        <a:solidFill>
                          <a:srgbClr val="000099"/>
                        </a:solidFill>
                        <a:effectLst/>
                        <a:latin typeface="+mn-lt"/>
                        <a:ea typeface="Calibri" panose="020F0502020204030204" pitchFamily="34" charset="0"/>
                        <a:cs typeface="Times New Roman" panose="02020603050405020304" pitchFamily="18" charset="0"/>
                      </a:endParaRPr>
                    </a:p>
                  </a:txBody>
                  <a:tcPr/>
                </a:tc>
                <a:tc>
                  <a:txBody>
                    <a:bodyPr/>
                    <a:lstStyle/>
                    <a:p>
                      <a:pPr algn="ctr"/>
                      <a:r>
                        <a:rPr lang="cs-CZ" altLang="cs-CZ" sz="1900" b="1" u="sng" dirty="0">
                          <a:solidFill>
                            <a:srgbClr val="FF6600"/>
                          </a:solidFill>
                          <a:effectLst>
                            <a:outerShdw blurRad="38100" dist="38100" dir="2700000" algn="tl">
                              <a:srgbClr val="000000">
                                <a:alpha val="43137"/>
                              </a:srgbClr>
                            </a:outerShdw>
                          </a:effectLst>
                          <a:latin typeface="+mn-lt"/>
                          <a:cs typeface="Arial" charset="0"/>
                        </a:rPr>
                        <a:t>KONTROLA DOSTARCZONYCH DOKUMENTÓW</a:t>
                      </a:r>
                    </a:p>
                    <a:p>
                      <a:pPr algn="ctr"/>
                      <a:r>
                        <a:rPr lang="cs-CZ" sz="1900" b="1" u="sng" cap="small" baseline="0" dirty="0" err="1">
                          <a:solidFill>
                            <a:srgbClr val="FF6600"/>
                          </a:solidFill>
                          <a:effectLst>
                            <a:outerShdw blurRad="38100" dist="38100" dir="2700000" algn="tl">
                              <a:srgbClr val="000000">
                                <a:alpha val="43137"/>
                              </a:srgbClr>
                            </a:outerShdw>
                          </a:effectLst>
                        </a:rPr>
                        <a:t>Dla</a:t>
                      </a:r>
                      <a:r>
                        <a:rPr lang="cs-CZ" sz="1900" b="1" u="sng" cap="small" baseline="0" dirty="0">
                          <a:solidFill>
                            <a:srgbClr val="FF6600"/>
                          </a:solidFill>
                          <a:effectLst>
                            <a:outerShdw blurRad="38100" dist="38100" dir="2700000" algn="tl">
                              <a:srgbClr val="000000">
                                <a:alpha val="43137"/>
                              </a:srgbClr>
                            </a:outerShdw>
                          </a:effectLst>
                        </a:rPr>
                        <a:t> </a:t>
                      </a:r>
                      <a:r>
                        <a:rPr lang="cs-CZ" sz="1900" b="1" u="sng" cap="small" baseline="0" dirty="0" err="1">
                          <a:solidFill>
                            <a:srgbClr val="FF6600"/>
                          </a:solidFill>
                          <a:effectLst>
                            <a:outerShdw blurRad="38100" dist="38100" dir="2700000" algn="tl">
                              <a:srgbClr val="000000">
                                <a:alpha val="43137"/>
                              </a:srgbClr>
                            </a:outerShdw>
                          </a:effectLst>
                        </a:rPr>
                        <a:t>Szerokiej</a:t>
                      </a:r>
                      <a:r>
                        <a:rPr lang="cs-CZ" sz="1900" b="1" u="sng" cap="small" baseline="0" dirty="0">
                          <a:solidFill>
                            <a:srgbClr val="FF6600"/>
                          </a:solidFill>
                          <a:effectLst>
                            <a:outerShdw blurRad="38100" dist="38100" dir="2700000" algn="tl">
                              <a:srgbClr val="000000">
                                <a:alpha val="43137"/>
                              </a:srgbClr>
                            </a:outerShdw>
                          </a:effectLst>
                        </a:rPr>
                        <a:t> Grupy </a:t>
                      </a:r>
                      <a:r>
                        <a:rPr lang="cs-CZ" sz="1900" b="1" u="sng" cap="small" baseline="0" dirty="0" err="1">
                          <a:solidFill>
                            <a:srgbClr val="FF6600"/>
                          </a:solidFill>
                          <a:effectLst>
                            <a:outerShdw blurRad="38100" dist="38100" dir="2700000" algn="tl">
                              <a:srgbClr val="000000">
                                <a:alpha val="43137"/>
                              </a:srgbClr>
                            </a:outerShdw>
                          </a:effectLst>
                        </a:rPr>
                        <a:t>DoceloweJ</a:t>
                      </a:r>
                      <a:r>
                        <a:rPr lang="cs-CZ" sz="1900" b="1" u="sng" cap="small" baseline="0" dirty="0">
                          <a:solidFill>
                            <a:srgbClr val="FF6600"/>
                          </a:solidFill>
                          <a:effectLst>
                            <a:outerShdw blurRad="38100" dist="38100" dir="2700000" algn="tl">
                              <a:srgbClr val="000000">
                                <a:alpha val="43137"/>
                              </a:srgbClr>
                            </a:outerShdw>
                          </a:effectLst>
                        </a:rPr>
                        <a:t> </a:t>
                      </a:r>
                    </a:p>
                    <a:p>
                      <a:pPr algn="ctr"/>
                      <a:endParaRPr lang="cs-CZ" altLang="cs-CZ" sz="1200" b="1" u="sng" cap="small" baseline="0" dirty="0">
                        <a:solidFill>
                          <a:srgbClr val="FF6600"/>
                        </a:solidFill>
                        <a:effectLst>
                          <a:outerShdw blurRad="38100" dist="38100" dir="2700000" algn="tl">
                            <a:srgbClr val="000000">
                              <a:alpha val="43137"/>
                            </a:srgbClr>
                          </a:outerShdw>
                        </a:effectLst>
                        <a:latin typeface="Arial" charset="0"/>
                        <a:cs typeface="Arial" charset="0"/>
                      </a:endParaRPr>
                    </a:p>
                    <a:p>
                      <a:pPr algn="ctr"/>
                      <a:endParaRPr lang="cs-CZ" altLang="cs-CZ" sz="1200" b="1" u="sng" cap="small" baseline="0" dirty="0">
                        <a:solidFill>
                          <a:srgbClr val="FF6600"/>
                        </a:solidFill>
                        <a:effectLst>
                          <a:outerShdw blurRad="38100" dist="38100" dir="2700000" algn="tl">
                            <a:srgbClr val="000000">
                              <a:alpha val="43137"/>
                            </a:srgbClr>
                          </a:outerShdw>
                        </a:effectLst>
                        <a:latin typeface="Arial" charset="0"/>
                        <a:cs typeface="Arial" charset="0"/>
                      </a:endParaRPr>
                    </a:p>
                    <a:p>
                      <a:pPr algn="ctr"/>
                      <a:endParaRPr lang="cs-CZ" altLang="cs-CZ" sz="1400" b="1" u="sng" cap="small" baseline="0" dirty="0">
                        <a:solidFill>
                          <a:srgbClr val="FF6600"/>
                        </a:solidFill>
                        <a:effectLst>
                          <a:outerShdw blurRad="38100" dist="38100" dir="2700000" algn="tl">
                            <a:srgbClr val="000000">
                              <a:alpha val="43137"/>
                            </a:srgbClr>
                          </a:outerShdw>
                        </a:effectLst>
                        <a:latin typeface="Arial" charset="0"/>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400" b="0" u="none" kern="1200" dirty="0">
                          <a:solidFill>
                            <a:srgbClr val="FF6600"/>
                          </a:solidFill>
                          <a:effectLst/>
                          <a:latin typeface="+mn-lt"/>
                          <a:ea typeface="+mn-ea"/>
                          <a:cs typeface="+mn-cs"/>
                        </a:rPr>
                        <a:t>W przypadku małych projektów w przypadku zastosowania metody projektu budżetu (draft budget) kontrola przebiega w formie uproszczonej. Nie ma potrzeby wypełniania/składania poszczególnych dokumentów (zamówień, faktur, dowodów dostawy, dowodów zapłaty itp.).</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sz="1400" b="0" u="none" kern="1200" noProof="0" dirty="0">
                          <a:solidFill>
                            <a:srgbClr val="FF6600"/>
                          </a:solidFill>
                          <a:effectLst/>
                          <a:latin typeface="+mn-lt"/>
                          <a:ea typeface="+mn-ea"/>
                          <a:cs typeface="+mn-cs"/>
                        </a:rPr>
                        <a:t>Wnioskodawca przedłoży Wniosek o płatność i Raport z realizacji wraz z poniższymi załącznikami: </a:t>
                      </a:r>
                    </a:p>
                    <a:p>
                      <a:pPr marL="342900" lvl="0" indent="-342900" algn="just">
                        <a:lnSpc>
                          <a:spcPct val="100000"/>
                        </a:lnSpc>
                        <a:spcAft>
                          <a:spcPts val="0"/>
                        </a:spcAft>
                        <a:buFont typeface="Arial" panose="020B0604020202020204" pitchFamily="34" charset="0"/>
                        <a:buChar char="•"/>
                      </a:pPr>
                      <a:r>
                        <a:rPr lang="pl-PL" sz="1400" b="1" u="none" dirty="0">
                          <a:solidFill>
                            <a:srgbClr val="FF6600"/>
                          </a:solidFill>
                          <a:effectLst/>
                          <a:latin typeface="+mn-lt"/>
                          <a:ea typeface="Calibri" panose="020F0502020204030204" pitchFamily="34" charset="0"/>
                          <a:cs typeface="Arial" panose="020B0604020202020204" pitchFamily="34" charset="0"/>
                        </a:rPr>
                        <a:t>Dokumentacja fotograficzna </a:t>
                      </a:r>
                      <a:r>
                        <a:rPr lang="pl-PL" sz="1400" b="0" u="none" dirty="0">
                          <a:solidFill>
                            <a:srgbClr val="FF6600"/>
                          </a:solidFill>
                          <a:effectLst/>
                          <a:latin typeface="+mn-lt"/>
                          <a:ea typeface="Calibri" panose="020F0502020204030204" pitchFamily="34" charset="0"/>
                          <a:cs typeface="Arial" panose="020B0604020202020204" pitchFamily="34" charset="0"/>
                        </a:rPr>
                        <a:t>z wydarzenia – </a:t>
                      </a:r>
                      <a:r>
                        <a:rPr lang="pl-PL" sz="1400" b="0" u="none" dirty="0">
                          <a:solidFill>
                            <a:srgbClr val="FF6600"/>
                          </a:solidFill>
                          <a:effectLst/>
                          <a:latin typeface="+mn-lt"/>
                          <a:ea typeface="Times New Roman" panose="02020603050405020304" pitchFamily="18" charset="0"/>
                          <a:cs typeface="Arial" panose="020B0604020202020204" pitchFamily="34" charset="0"/>
                        </a:rPr>
                        <a:t>jest dokumentem potwierdzającym zrealizowanie wydarzenia, realizowane działania itp. </a:t>
                      </a:r>
                      <a:endParaRPr lang="pl-PL" sz="1400" b="0" u="none"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pl-PL" sz="1400" b="1" u="none" dirty="0">
                          <a:solidFill>
                            <a:srgbClr val="FF6600"/>
                          </a:solidFill>
                          <a:effectLst/>
                          <a:latin typeface="+mn-lt"/>
                          <a:ea typeface="Calibri" panose="020F0502020204030204" pitchFamily="34" charset="0"/>
                          <a:cs typeface="Arial" panose="020B0604020202020204" pitchFamily="34" charset="0"/>
                        </a:rPr>
                        <a:t>Dokumentacja wideo, reportaż, produkty medialne </a:t>
                      </a:r>
                      <a:r>
                        <a:rPr lang="pl-PL" sz="1400" b="0" u="none" dirty="0">
                          <a:solidFill>
                            <a:srgbClr val="FF6600"/>
                          </a:solidFill>
                          <a:effectLst/>
                          <a:latin typeface="+mn-lt"/>
                          <a:ea typeface="Calibri" panose="020F0502020204030204" pitchFamily="34" charset="0"/>
                          <a:cs typeface="Arial" panose="020B0604020202020204" pitchFamily="34" charset="0"/>
                        </a:rPr>
                        <a:t>itd.</a:t>
                      </a:r>
                      <a:endParaRPr lang="pl-PL" sz="1400" b="0" u="none" dirty="0">
                        <a:solidFill>
                          <a:srgbClr val="FF6600"/>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pl-PL" sz="1400" b="1" u="none" dirty="0">
                          <a:solidFill>
                            <a:srgbClr val="FF6600"/>
                          </a:solidFill>
                          <a:effectLst/>
                          <a:latin typeface="+mn-lt"/>
                          <a:ea typeface="Calibri" panose="020F0502020204030204" pitchFamily="34" charset="0"/>
                          <a:cs typeface="Arial" panose="020B0604020202020204" pitchFamily="34" charset="0"/>
                        </a:rPr>
                        <a:t>Plakaty, program wydarzenia </a:t>
                      </a:r>
                      <a:r>
                        <a:rPr lang="pl-PL" sz="1400" b="0" u="none" dirty="0">
                          <a:solidFill>
                            <a:srgbClr val="FF6600"/>
                          </a:solidFill>
                          <a:effectLst/>
                          <a:latin typeface="+mn-lt"/>
                          <a:ea typeface="Calibri" panose="020F0502020204030204" pitchFamily="34" charset="0"/>
                          <a:cs typeface="Arial" panose="020B0604020202020204" pitchFamily="34" charset="0"/>
                        </a:rPr>
                        <a:t>itp. </a:t>
                      </a:r>
                      <a:endParaRPr lang="pl-PL" sz="1400" b="0" u="none" dirty="0">
                        <a:solidFill>
                          <a:srgbClr val="FF6600"/>
                        </a:solidFill>
                        <a:effectLst/>
                        <a:latin typeface="+mn-lt"/>
                        <a:ea typeface="Calibri" panose="020F0502020204030204" pitchFamily="34" charset="0"/>
                        <a:cs typeface="Times New Roman" panose="02020603050405020304" pitchFamily="18" charset="0"/>
                      </a:endParaRPr>
                    </a:p>
                    <a:p>
                      <a:pPr algn="l"/>
                      <a:endParaRPr lang="cs-CZ" altLang="cs-CZ" sz="1400" b="0" u="none" dirty="0">
                        <a:solidFill>
                          <a:srgbClr val="FF6600"/>
                        </a:solidFill>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5" name="Obrázek 14" descr="Obsah obrázku text&#10;&#10;Popis byl vytvořen automaticky">
            <a:extLst>
              <a:ext uri="{FF2B5EF4-FFF2-40B4-BE49-F238E27FC236}">
                <a16:creationId xmlns:a16="http://schemas.microsoft.com/office/drawing/2014/main" id="{EBB24007-799D-47EC-9E7F-3F3755E0BBB4}"/>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93ED227B-F61A-4441-8CFB-304F59F26DD7}"/>
              </a:ext>
            </a:extLst>
          </p:cNvPr>
          <p:cNvSpPr>
            <a:spLocks noGrp="1"/>
          </p:cNvSpPr>
          <p:nvPr>
            <p:ph type="sldNum" sz="quarter" idx="12"/>
          </p:nvPr>
        </p:nvSpPr>
        <p:spPr/>
        <p:txBody>
          <a:bodyPr/>
          <a:lstStyle/>
          <a:p>
            <a:fld id="{92860EB2-85D9-40DF-A6A9-558CCE481E13}" type="slidenum">
              <a:rPr lang="cs-CZ" smtClean="0"/>
              <a:t>74</a:t>
            </a:fld>
            <a:endParaRPr lang="cs-CZ"/>
          </a:p>
        </p:txBody>
      </p:sp>
    </p:spTree>
    <p:extLst>
      <p:ext uri="{BB962C8B-B14F-4D97-AF65-F5344CB8AC3E}">
        <p14:creationId xmlns:p14="http://schemas.microsoft.com/office/powerpoint/2010/main" val="2416592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F91FCC5-F4D5-4AB7-91A1-B86ACF07A7E7}"/>
              </a:ext>
            </a:extLst>
          </p:cNvPr>
          <p:cNvPicPr>
            <a:picLocks noChangeAspect="1"/>
          </p:cNvPicPr>
          <p:nvPr/>
        </p:nvPicPr>
        <p:blipFill>
          <a:blip r:embed="rId2"/>
          <a:stretch>
            <a:fillRect/>
          </a:stretch>
        </p:blipFill>
        <p:spPr>
          <a:xfrm>
            <a:off x="1002559" y="5935045"/>
            <a:ext cx="846952" cy="846952"/>
          </a:xfrm>
          <a:prstGeom prst="rect">
            <a:avLst/>
          </a:prstGeom>
        </p:spPr>
      </p:pic>
      <p:pic>
        <p:nvPicPr>
          <p:cNvPr id="14" name="Obrázek 13">
            <a:extLst>
              <a:ext uri="{FF2B5EF4-FFF2-40B4-BE49-F238E27FC236}">
                <a16:creationId xmlns:a16="http://schemas.microsoft.com/office/drawing/2014/main" id="{C04BD509-07E7-4D7E-B9DD-753601DEA08A}"/>
              </a:ext>
            </a:extLst>
          </p:cNvPr>
          <p:cNvPicPr>
            <a:picLocks noChangeAspect="1"/>
          </p:cNvPicPr>
          <p:nvPr/>
        </p:nvPicPr>
        <p:blipFill>
          <a:blip r:embed="rId3"/>
          <a:stretch>
            <a:fillRect/>
          </a:stretch>
        </p:blipFill>
        <p:spPr>
          <a:xfrm>
            <a:off x="10768429" y="6004957"/>
            <a:ext cx="733189" cy="733189"/>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6004958"/>
            <a:ext cx="854851" cy="854851"/>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946538"/>
            <a:ext cx="610634" cy="91146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363686074"/>
              </p:ext>
            </p:extLst>
          </p:nvPr>
        </p:nvGraphicFramePr>
        <p:xfrm>
          <a:off x="312145" y="922955"/>
          <a:ext cx="11410394" cy="496824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663087">
                <a:tc>
                  <a:txBody>
                    <a:bodyPr/>
                    <a:lstStyle/>
                    <a:p>
                      <a:pPr algn="ct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POSKYTNUTÝCH DOKUMENTŮ </a:t>
                      </a:r>
                    </a:p>
                    <a:p>
                      <a:pPr algn="ctr"/>
                      <a:r>
                        <a:rPr lang="cs-CZ" sz="1900" b="1" u="sng" cap="small" baseline="0" dirty="0">
                          <a:solidFill>
                            <a:srgbClr val="000099"/>
                          </a:solidFill>
                          <a:effectLst>
                            <a:outerShdw blurRad="38100" dist="38100" dir="2700000" algn="tl">
                              <a:srgbClr val="000000">
                                <a:alpha val="43137"/>
                              </a:srgbClr>
                            </a:outerShdw>
                          </a:effectLst>
                        </a:rPr>
                        <a:t>Pro Širokou Cílovou Skupinu </a:t>
                      </a:r>
                    </a:p>
                    <a:p>
                      <a:pPr algn="ctr"/>
                      <a:endParaRPr lang="cs-CZ" altLang="cs-CZ" sz="2000" b="1" i="0" u="sng" cap="small" baseline="0" dirty="0">
                        <a:solidFill>
                          <a:srgbClr val="000099"/>
                        </a:solidFill>
                        <a:effectLst>
                          <a:outerShdw blurRad="38100" dist="38100" dir="2700000" algn="tl">
                            <a:srgbClr val="000000">
                              <a:alpha val="43137"/>
                            </a:srgbClr>
                          </a:outerShdw>
                        </a:effectLst>
                      </a:endParaRPr>
                    </a:p>
                    <a:p>
                      <a:pPr marL="342900" lvl="0" indent="-342900" algn="just">
                        <a:lnSpc>
                          <a:spcPct val="100000"/>
                        </a:lnSpc>
                        <a:spcAft>
                          <a:spcPts val="0"/>
                        </a:spcAft>
                        <a:buFont typeface="Arial" panose="020B0604020202020204" pitchFamily="34" charset="0"/>
                        <a:buChar char="•"/>
                      </a:pPr>
                      <a:r>
                        <a:rPr lang="cs-CZ" sz="1400" b="1" dirty="0">
                          <a:solidFill>
                            <a:srgbClr val="000099"/>
                          </a:solidFill>
                          <a:effectLst/>
                          <a:latin typeface="+mn-lt"/>
                          <a:ea typeface="Times New Roman" panose="02020603050405020304" pitchFamily="18" charset="0"/>
                          <a:cs typeface="Arial" panose="020B0604020202020204" pitchFamily="34" charset="0"/>
                        </a:rPr>
                        <a:t>Naplnění indikátorů </a:t>
                      </a:r>
                      <a:r>
                        <a:rPr lang="cs-CZ" sz="1400" b="0" dirty="0">
                          <a:solidFill>
                            <a:srgbClr val="000099"/>
                          </a:solidFill>
                          <a:effectLst/>
                          <a:latin typeface="+mn-lt"/>
                          <a:ea typeface="Times New Roman" panose="02020603050405020304" pitchFamily="18" charset="0"/>
                          <a:cs typeface="Arial" panose="020B0604020202020204" pitchFamily="34" charset="0"/>
                        </a:rPr>
                        <a:t>– včetně doložení, že vykázaná akce byla uspořádána společně subjekty z obou stran hranice a vykázaná akce byla veřejně přístupná a inzerovaná na obou stranách hranice relevantními způsoby</a:t>
                      </a:r>
                    </a:p>
                    <a:p>
                      <a:pPr marL="342900" lvl="0" indent="-342900" algn="just">
                        <a:lnSpc>
                          <a:spcPct val="100000"/>
                        </a:lnSpc>
                        <a:spcAft>
                          <a:spcPts val="0"/>
                        </a:spcAft>
                        <a:buFont typeface="Arial" panose="020B0604020202020204" pitchFamily="34" charset="0"/>
                        <a:buChar char="•"/>
                      </a:pPr>
                      <a:r>
                        <a:rPr lang="cs-CZ" sz="1400" b="0" dirty="0">
                          <a:solidFill>
                            <a:srgbClr val="000099"/>
                          </a:solidFill>
                        </a:rPr>
                        <a:t>Prokázání naplnění informací uvedených v příloze č. 16 Směrnice „Příloha pro projekty zaměřené na vzájemné setkávání“ </a:t>
                      </a:r>
                    </a:p>
                    <a:p>
                      <a:pPr marL="342900" lvl="0" indent="-342900" algn="just">
                        <a:lnSpc>
                          <a:spcPct val="100000"/>
                        </a:lnSpc>
                        <a:spcAft>
                          <a:spcPts val="0"/>
                        </a:spcAft>
                        <a:buFont typeface="Arial" panose="020B0604020202020204" pitchFamily="34" charset="0"/>
                        <a:buChar char="•"/>
                      </a:pPr>
                      <a:r>
                        <a:rPr lang="cs-CZ" sz="1400" b="1" dirty="0">
                          <a:solidFill>
                            <a:srgbClr val="000099"/>
                          </a:solidFill>
                          <a:effectLst/>
                          <a:latin typeface="+mn-lt"/>
                          <a:ea typeface="Calibri" panose="020F0502020204030204" pitchFamily="34" charset="0"/>
                          <a:cs typeface="Times New Roman" panose="02020603050405020304" pitchFamily="18" charset="0"/>
                        </a:rPr>
                        <a:t>Prokázání naplnění milníků </a:t>
                      </a:r>
                      <a:r>
                        <a:rPr lang="cs-CZ" sz="1400" b="0" dirty="0">
                          <a:solidFill>
                            <a:srgbClr val="000099"/>
                          </a:solidFill>
                          <a:effectLst/>
                          <a:latin typeface="+mn-lt"/>
                          <a:ea typeface="Calibri" panose="020F0502020204030204" pitchFamily="34" charset="0"/>
                          <a:cs typeface="Times New Roman" panose="02020603050405020304" pitchFamily="18" charset="0"/>
                        </a:rPr>
                        <a:t>uvedených ve Smlouvě o financování – doložení naplnění výstupů jednotlivých milníků (externí služby a vybavení) formou fotodokumentace, videem nebo jiným prokazatelným způsobem. </a:t>
                      </a:r>
                    </a:p>
                    <a:p>
                      <a:pPr marL="342900" lvl="0" indent="-342900" algn="just">
                        <a:lnSpc>
                          <a:spcPct val="100000"/>
                        </a:lnSpc>
                        <a:spcAft>
                          <a:spcPts val="0"/>
                        </a:spcAft>
                        <a:buFont typeface="Arial" panose="020B0604020202020204" pitchFamily="34" charset="0"/>
                        <a:buChar char="•"/>
                      </a:pPr>
                      <a:r>
                        <a:rPr lang="cs-CZ" sz="1400" b="0" dirty="0">
                          <a:solidFill>
                            <a:srgbClr val="000099"/>
                          </a:solidFill>
                          <a:effectLst/>
                          <a:latin typeface="+mn-lt"/>
                          <a:ea typeface="Times New Roman" panose="02020603050405020304" pitchFamily="18" charset="0"/>
                          <a:cs typeface="Arial" panose="020B0604020202020204" pitchFamily="34" charset="0"/>
                        </a:rPr>
                        <a:t>Dokumenty k prokázání </a:t>
                      </a:r>
                      <a:r>
                        <a:rPr lang="cs-CZ" sz="1400" b="1" dirty="0">
                          <a:solidFill>
                            <a:srgbClr val="000099"/>
                          </a:solidFill>
                          <a:effectLst/>
                          <a:latin typeface="+mn-lt"/>
                          <a:ea typeface="Times New Roman" panose="02020603050405020304" pitchFamily="18" charset="0"/>
                          <a:cs typeface="Arial" panose="020B0604020202020204" pitchFamily="34" charset="0"/>
                        </a:rPr>
                        <a:t>splnění povinné publicity </a:t>
                      </a:r>
                      <a:r>
                        <a:rPr lang="cs-CZ" sz="1400" b="0" dirty="0">
                          <a:solidFill>
                            <a:srgbClr val="000099"/>
                          </a:solidFill>
                          <a:effectLst/>
                          <a:latin typeface="+mn-lt"/>
                          <a:ea typeface="Calibri" panose="020F0502020204030204" pitchFamily="34" charset="0"/>
                          <a:cs typeface="Arial" panose="020B0604020202020204" pitchFamily="34" charset="0"/>
                        </a:rPr>
                        <a:t>malého </a:t>
                      </a:r>
                      <a:r>
                        <a:rPr lang="cs-CZ" sz="1400" b="0" dirty="0">
                          <a:solidFill>
                            <a:srgbClr val="000099"/>
                          </a:solidFill>
                          <a:effectLst/>
                          <a:latin typeface="+mn-lt"/>
                          <a:ea typeface="Times New Roman" panose="02020603050405020304" pitchFamily="18" charset="0"/>
                          <a:cs typeface="Arial" panose="020B0604020202020204" pitchFamily="34" charset="0"/>
                        </a:rPr>
                        <a:t>projektu (</a:t>
                      </a:r>
                      <a:r>
                        <a:rPr lang="cs-CZ" sz="1400" b="0" kern="1200" dirty="0">
                          <a:solidFill>
                            <a:srgbClr val="000099"/>
                          </a:solidFill>
                          <a:effectLst/>
                          <a:latin typeface="+mn-lt"/>
                          <a:ea typeface="+mn-ea"/>
                          <a:cs typeface="+mn-cs"/>
                        </a:rPr>
                        <a:t>plakát A3, informace na webových stránkách a post na soc. sítích, jsou-li k </a:t>
                      </a:r>
                    </a:p>
                    <a:p>
                      <a:pPr marL="0" indent="0" algn="just">
                        <a:buFont typeface="Wingdings" panose="05000000000000000000" pitchFamily="2" charset="2"/>
                        <a:buNone/>
                      </a:pPr>
                      <a:r>
                        <a:rPr lang="cs-CZ" sz="1400" b="0" kern="1200" dirty="0">
                          <a:solidFill>
                            <a:srgbClr val="000099"/>
                          </a:solidFill>
                          <a:effectLst/>
                          <a:latin typeface="+mn-lt"/>
                          <a:ea typeface="+mn-ea"/>
                          <a:cs typeface="+mn-cs"/>
                        </a:rPr>
                        <a:t>        dispozici). </a:t>
                      </a:r>
                    </a:p>
                    <a:p>
                      <a:pPr marL="285750" indent="-285750" algn="just">
                        <a:buFont typeface="Arial" panose="020B0604020202020204" pitchFamily="34" charset="0"/>
                        <a:buChar char="•"/>
                      </a:pPr>
                      <a:r>
                        <a:rPr lang="cs-CZ" sz="1400" b="0" kern="1200" dirty="0">
                          <a:solidFill>
                            <a:srgbClr val="000099"/>
                          </a:solidFill>
                          <a:effectLst/>
                          <a:latin typeface="+mn-lt"/>
                          <a:ea typeface="+mn-ea"/>
                          <a:cs typeface="+mn-cs"/>
                        </a:rPr>
                        <a:t>Uskutečnění pracovní cesty a její účel v období realizace projektu, v případě nárokování paušální sazby na cestovné, je nutné popsat v závěrečné zprávě </a:t>
                      </a:r>
                    </a:p>
                    <a:p>
                      <a:pPr marL="0" indent="0" algn="just">
                        <a:buFont typeface="Wingdings" panose="05000000000000000000" pitchFamily="2" charset="2"/>
                        <a:buNone/>
                      </a:pPr>
                      <a:endParaRPr lang="cs-CZ" sz="1200" b="0" kern="1200" dirty="0">
                        <a:solidFill>
                          <a:srgbClr val="000099"/>
                        </a:solidFill>
                        <a:effectLst/>
                        <a:latin typeface="+mn-lt"/>
                        <a:ea typeface="+mn-ea"/>
                        <a:cs typeface="+mn-cs"/>
                      </a:endParaRPr>
                    </a:p>
                    <a:p>
                      <a:pPr marL="0" indent="0" algn="just">
                        <a:buFont typeface="Wingdings" panose="05000000000000000000" pitchFamily="2" charset="2"/>
                        <a:buNone/>
                      </a:pPr>
                      <a:endParaRPr lang="cs-CZ" sz="1200" b="0" kern="1200" dirty="0">
                        <a:solidFill>
                          <a:srgbClr val="000099"/>
                        </a:solidFill>
                        <a:effectLst/>
                        <a:latin typeface="+mn-lt"/>
                        <a:ea typeface="+mn-ea"/>
                        <a:cs typeface="+mn-cs"/>
                      </a:endParaRPr>
                    </a:p>
                  </a:txBody>
                  <a:tcPr/>
                </a:tc>
                <a:tc>
                  <a:txBody>
                    <a:bodyPr/>
                    <a:lstStyle/>
                    <a:p>
                      <a:pPr algn="ctr"/>
                      <a:r>
                        <a:rPr lang="cs-CZ" altLang="cs-CZ" sz="1900" b="1" u="sng" dirty="0">
                          <a:solidFill>
                            <a:srgbClr val="FF6600"/>
                          </a:solidFill>
                          <a:effectLst>
                            <a:outerShdw blurRad="38100" dist="38100" dir="2700000" algn="tl">
                              <a:srgbClr val="000000">
                                <a:alpha val="43137"/>
                              </a:srgbClr>
                            </a:outerShdw>
                          </a:effectLst>
                          <a:latin typeface="+mn-lt"/>
                          <a:cs typeface="Arial" charset="0"/>
                        </a:rPr>
                        <a:t>KONTROLA DOSTARCZONYCH DOKUMENTÓW</a:t>
                      </a:r>
                    </a:p>
                    <a:p>
                      <a:pPr algn="ctr"/>
                      <a:r>
                        <a:rPr lang="cs-CZ" sz="1900" b="1" u="sng" cap="small" baseline="0" dirty="0" err="1">
                          <a:solidFill>
                            <a:srgbClr val="FF6600"/>
                          </a:solidFill>
                          <a:effectLst>
                            <a:outerShdw blurRad="38100" dist="38100" dir="2700000" algn="tl">
                              <a:srgbClr val="000000">
                                <a:alpha val="43137"/>
                              </a:srgbClr>
                            </a:outerShdw>
                          </a:effectLst>
                        </a:rPr>
                        <a:t>Dla</a:t>
                      </a:r>
                      <a:r>
                        <a:rPr lang="cs-CZ" sz="1900" b="1" u="sng" cap="small" baseline="0" dirty="0">
                          <a:solidFill>
                            <a:srgbClr val="FF6600"/>
                          </a:solidFill>
                          <a:effectLst>
                            <a:outerShdw blurRad="38100" dist="38100" dir="2700000" algn="tl">
                              <a:srgbClr val="000000">
                                <a:alpha val="43137"/>
                              </a:srgbClr>
                            </a:outerShdw>
                          </a:effectLst>
                        </a:rPr>
                        <a:t> </a:t>
                      </a:r>
                      <a:r>
                        <a:rPr lang="cs-CZ" sz="1900" b="1" u="sng" cap="small" baseline="0" dirty="0" err="1">
                          <a:solidFill>
                            <a:srgbClr val="FF6600"/>
                          </a:solidFill>
                          <a:effectLst>
                            <a:outerShdw blurRad="38100" dist="38100" dir="2700000" algn="tl">
                              <a:srgbClr val="000000">
                                <a:alpha val="43137"/>
                              </a:srgbClr>
                            </a:outerShdw>
                          </a:effectLst>
                        </a:rPr>
                        <a:t>Szerokiej</a:t>
                      </a:r>
                      <a:r>
                        <a:rPr lang="cs-CZ" sz="1900" b="1" u="sng" cap="small" baseline="0" dirty="0">
                          <a:solidFill>
                            <a:srgbClr val="FF6600"/>
                          </a:solidFill>
                          <a:effectLst>
                            <a:outerShdw blurRad="38100" dist="38100" dir="2700000" algn="tl">
                              <a:srgbClr val="000000">
                                <a:alpha val="43137"/>
                              </a:srgbClr>
                            </a:outerShdw>
                          </a:effectLst>
                        </a:rPr>
                        <a:t> Grupy </a:t>
                      </a:r>
                      <a:r>
                        <a:rPr lang="cs-CZ" sz="1900" b="1" u="sng" cap="small" baseline="0" dirty="0" err="1">
                          <a:solidFill>
                            <a:srgbClr val="FF6600"/>
                          </a:solidFill>
                          <a:effectLst>
                            <a:outerShdw blurRad="38100" dist="38100" dir="2700000" algn="tl">
                              <a:srgbClr val="000000">
                                <a:alpha val="43137"/>
                              </a:srgbClr>
                            </a:outerShdw>
                          </a:effectLst>
                        </a:rPr>
                        <a:t>DoceloweJ</a:t>
                      </a:r>
                      <a:r>
                        <a:rPr lang="cs-CZ" sz="1900" b="1" u="sng" cap="small" baseline="0" dirty="0">
                          <a:solidFill>
                            <a:srgbClr val="FF6600"/>
                          </a:solidFill>
                          <a:effectLst>
                            <a:outerShdw blurRad="38100" dist="38100" dir="2700000" algn="tl">
                              <a:srgbClr val="000000">
                                <a:alpha val="43137"/>
                              </a:srgbClr>
                            </a:outerShdw>
                          </a:effectLst>
                        </a:rPr>
                        <a:t> </a:t>
                      </a:r>
                    </a:p>
                    <a:p>
                      <a:pPr algn="ctr"/>
                      <a:endParaRPr lang="cs-CZ" altLang="cs-CZ" sz="1200" b="1" u="sng" cap="small" baseline="0" dirty="0">
                        <a:solidFill>
                          <a:srgbClr val="FF6600"/>
                        </a:solidFill>
                        <a:effectLst>
                          <a:outerShdw blurRad="38100" dist="38100" dir="2700000" algn="tl">
                            <a:srgbClr val="000000">
                              <a:alpha val="43137"/>
                            </a:srgbClr>
                          </a:outerShdw>
                        </a:effectLst>
                        <a:latin typeface="Arial" charset="0"/>
                        <a:cs typeface="Arial" charset="0"/>
                      </a:endParaRPr>
                    </a:p>
                    <a:p>
                      <a:pPr marL="342900" lvl="0" indent="-342900" algn="just">
                        <a:lnSpc>
                          <a:spcPct val="100000"/>
                        </a:lnSpc>
                        <a:spcAft>
                          <a:spcPts val="0"/>
                        </a:spcAft>
                        <a:buFont typeface="Arial" panose="020B0604020202020204" pitchFamily="34" charset="0"/>
                        <a:buChar char="•"/>
                      </a:pPr>
                      <a:r>
                        <a:rPr lang="pl-PL" sz="1400" b="1" u="none" dirty="0">
                          <a:solidFill>
                            <a:srgbClr val="FF6600"/>
                          </a:solidFill>
                          <a:effectLst/>
                          <a:latin typeface="+mn-lt"/>
                          <a:ea typeface="Calibri" panose="020F0502020204030204" pitchFamily="34" charset="0"/>
                          <a:cs typeface="Arial" panose="020B0604020202020204" pitchFamily="34" charset="0"/>
                        </a:rPr>
                        <a:t>Zrealizowanie wskaźników</a:t>
                      </a:r>
                      <a:r>
                        <a:rPr lang="pl-PL" sz="1400" b="0" u="none" dirty="0">
                          <a:solidFill>
                            <a:srgbClr val="FF6600"/>
                          </a:solidFill>
                          <a:effectLst/>
                          <a:latin typeface="+mn-lt"/>
                          <a:ea typeface="Calibri" panose="020F0502020204030204" pitchFamily="34" charset="0"/>
                          <a:cs typeface="Arial" panose="020B0604020202020204" pitchFamily="34" charset="0"/>
                        </a:rPr>
                        <a:t> – w tym udokumentowanie, że wykazywane wydarzenie było zorganizowane wspólnie przez podmioty z obu stron granicy i wykazywane wydarzenie było ogólnie dostępne i odpowiednimi sposobami promowane po obu stronach granicy</a:t>
                      </a:r>
                    </a:p>
                    <a:p>
                      <a:pPr marL="342900" lvl="0" indent="-342900" algn="just">
                        <a:lnSpc>
                          <a:spcPct val="100000"/>
                        </a:lnSpc>
                        <a:spcAft>
                          <a:spcPts val="0"/>
                        </a:spcAft>
                        <a:buFont typeface="Arial" panose="020B0604020202020204" pitchFamily="34" charset="0"/>
                        <a:buChar char="•"/>
                      </a:pPr>
                      <a:r>
                        <a:rPr lang="pl-PL" sz="1400" b="0" dirty="0">
                          <a:solidFill>
                            <a:srgbClr val="FF6600"/>
                          </a:solidFill>
                        </a:rPr>
                        <a:t>Dowód spełnienia informacji wymienionych w załączniku nr 16 Wytycznych „Załącznik dla projektów dotyczących wzajemnych spotkań“ </a:t>
                      </a:r>
                    </a:p>
                    <a:p>
                      <a:pPr marL="342900" lvl="0" indent="-342900" algn="just">
                        <a:lnSpc>
                          <a:spcPct val="100000"/>
                        </a:lnSpc>
                        <a:spcAft>
                          <a:spcPts val="0"/>
                        </a:spcAft>
                        <a:buFont typeface="Arial" panose="020B0604020202020204" pitchFamily="34" charset="0"/>
                        <a:buChar char="•"/>
                      </a:pPr>
                      <a:r>
                        <a:rPr lang="pl-PL" sz="1400" b="1" u="none" dirty="0">
                          <a:solidFill>
                            <a:srgbClr val="FF6600"/>
                          </a:solidFill>
                          <a:effectLst/>
                          <a:latin typeface="+mn-lt"/>
                          <a:ea typeface="Calibri" panose="020F0502020204030204" pitchFamily="34" charset="0"/>
                          <a:cs typeface="Arial" panose="020B0604020202020204" pitchFamily="34" charset="0"/>
                        </a:rPr>
                        <a:t>Udokumentowanie realizacji planowanych osiągnięć </a:t>
                      </a:r>
                      <a:r>
                        <a:rPr lang="pl-PL" sz="1400" b="0" u="none" dirty="0">
                          <a:solidFill>
                            <a:srgbClr val="FF6600"/>
                          </a:solidFill>
                          <a:effectLst/>
                          <a:latin typeface="+mn-lt"/>
                          <a:ea typeface="Calibri" panose="020F0502020204030204" pitchFamily="34" charset="0"/>
                          <a:cs typeface="Arial" panose="020B0604020202020204" pitchFamily="34" charset="0"/>
                        </a:rPr>
                        <a:t>określonych w umowie o dofinansowanie – udokumentowanie realizacji produktów poszczególnych planowanych osiągnięć (usługi zewnętrzne i wyposażenie) w formie dokumentacji fotograficznej, wideo lub w inny możliwy do wykazania sposób. </a:t>
                      </a:r>
                    </a:p>
                    <a:p>
                      <a:pPr marL="342900" lvl="0" indent="-342900" algn="just">
                        <a:lnSpc>
                          <a:spcPct val="100000"/>
                        </a:lnSpc>
                        <a:spcAft>
                          <a:spcPts val="0"/>
                        </a:spcAft>
                        <a:buFont typeface="Arial" panose="020B0604020202020204" pitchFamily="34" charset="0"/>
                        <a:buChar char="•"/>
                      </a:pPr>
                      <a:r>
                        <a:rPr lang="pl-PL" sz="1400" b="0" u="none" dirty="0">
                          <a:solidFill>
                            <a:srgbClr val="FF6600"/>
                          </a:solidFill>
                          <a:effectLst/>
                          <a:latin typeface="+mn-lt"/>
                          <a:ea typeface="Calibri" panose="020F0502020204030204" pitchFamily="34" charset="0"/>
                          <a:cs typeface="Arial" panose="020B0604020202020204" pitchFamily="34" charset="0"/>
                        </a:rPr>
                        <a:t>Dokumenty potwierdzające </a:t>
                      </a:r>
                      <a:r>
                        <a:rPr lang="pl-PL" sz="1400" b="1" u="none" dirty="0">
                          <a:solidFill>
                            <a:srgbClr val="FF6600"/>
                          </a:solidFill>
                          <a:effectLst/>
                          <a:latin typeface="+mn-lt"/>
                          <a:ea typeface="Calibri" panose="020F0502020204030204" pitchFamily="34" charset="0"/>
                          <a:cs typeface="Arial" panose="020B0604020202020204" pitchFamily="34" charset="0"/>
                        </a:rPr>
                        <a:t>spełnienie obowiązkowej promocji</a:t>
                      </a:r>
                      <a:r>
                        <a:rPr lang="pl-PL" sz="1400" b="0" u="none" dirty="0">
                          <a:solidFill>
                            <a:srgbClr val="FF6600"/>
                          </a:solidFill>
                          <a:effectLst/>
                          <a:latin typeface="+mn-lt"/>
                          <a:ea typeface="Calibri" panose="020F0502020204030204" pitchFamily="34" charset="0"/>
                          <a:cs typeface="Arial" panose="020B0604020202020204" pitchFamily="34" charset="0"/>
                        </a:rPr>
                        <a:t> małego proje</a:t>
                      </a:r>
                      <a:r>
                        <a:rPr lang="pl-PL" sz="1400" b="0" dirty="0">
                          <a:solidFill>
                            <a:srgbClr val="FF6600"/>
                          </a:solidFill>
                          <a:effectLst/>
                          <a:latin typeface="+mn-lt"/>
                          <a:ea typeface="Calibri" panose="020F0502020204030204" pitchFamily="34" charset="0"/>
                          <a:cs typeface="Arial" panose="020B0604020202020204" pitchFamily="34" charset="0"/>
                        </a:rPr>
                        <a:t>ktu (plakat A3, strona internetowa i strona w mediach społecznościowych (jeśli takie istnieją)</a:t>
                      </a:r>
                    </a:p>
                    <a:p>
                      <a:pPr marL="342900" lvl="0" indent="-342900" algn="just">
                        <a:lnSpc>
                          <a:spcPct val="100000"/>
                        </a:lnSpc>
                        <a:spcAft>
                          <a:spcPts val="0"/>
                        </a:spcAft>
                        <a:buFont typeface="Arial" panose="020B0604020202020204" pitchFamily="34" charset="0"/>
                        <a:buChar char="•"/>
                      </a:pPr>
                      <a:r>
                        <a:rPr lang="pl-PL" sz="1400" b="0" dirty="0">
                          <a:solidFill>
                            <a:srgbClr val="FF6600"/>
                          </a:solidFill>
                          <a:effectLst/>
                          <a:latin typeface="+mn-lt"/>
                          <a:ea typeface="Calibri" panose="020F0502020204030204" pitchFamily="34" charset="0"/>
                          <a:cs typeface="Times New Roman" panose="02020603050405020304" pitchFamily="18" charset="0"/>
                        </a:rPr>
                        <a:t>Podróż służbowa i jej cel w okresie realizacji projektu, w przypadku korzystania ryczałtu za podróż, muszą być opisane w raporcie końcowym.</a:t>
                      </a:r>
                    </a:p>
                    <a:p>
                      <a:pPr algn="l"/>
                      <a:endParaRPr lang="cs-CZ" altLang="cs-CZ" sz="1400" b="0" u="none" dirty="0">
                        <a:solidFill>
                          <a:srgbClr val="FF6600"/>
                        </a:solidFill>
                        <a:effectLst/>
                        <a:latin typeface="Arial" charset="0"/>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5" name="Obrázek 14" descr="Obsah obrázku text&#10;&#10;Popis byl vytvořen automaticky">
            <a:extLst>
              <a:ext uri="{FF2B5EF4-FFF2-40B4-BE49-F238E27FC236}">
                <a16:creationId xmlns:a16="http://schemas.microsoft.com/office/drawing/2014/main" id="{EBB24007-799D-47EC-9E7F-3F3755E0BBB4}"/>
              </a:ext>
            </a:extLst>
          </p:cNvPr>
          <p:cNvPicPr>
            <a:picLocks noChangeAspect="1"/>
          </p:cNvPicPr>
          <p:nvPr/>
        </p:nvPicPr>
        <p:blipFill>
          <a:blip r:embed="rId8"/>
          <a:stretch>
            <a:fillRect/>
          </a:stretch>
        </p:blipFill>
        <p:spPr>
          <a:xfrm>
            <a:off x="4160421" y="5991887"/>
            <a:ext cx="3455519" cy="862785"/>
          </a:xfrm>
          <a:prstGeom prst="rect">
            <a:avLst/>
          </a:prstGeom>
        </p:spPr>
      </p:pic>
      <p:sp>
        <p:nvSpPr>
          <p:cNvPr id="11" name="Zástupný symbol pro číslo snímku 10">
            <a:extLst>
              <a:ext uri="{FF2B5EF4-FFF2-40B4-BE49-F238E27FC236}">
                <a16:creationId xmlns:a16="http://schemas.microsoft.com/office/drawing/2014/main" id="{8428B373-EC80-4874-8CD1-F016D6AEEAF2}"/>
              </a:ext>
            </a:extLst>
          </p:cNvPr>
          <p:cNvSpPr>
            <a:spLocks noGrp="1"/>
          </p:cNvSpPr>
          <p:nvPr>
            <p:ph type="sldNum" sz="quarter" idx="12"/>
          </p:nvPr>
        </p:nvSpPr>
        <p:spPr/>
        <p:txBody>
          <a:bodyPr/>
          <a:lstStyle/>
          <a:p>
            <a:fld id="{92860EB2-85D9-40DF-A6A9-558CCE481E13}" type="slidenum">
              <a:rPr lang="cs-CZ" smtClean="0"/>
              <a:t>75</a:t>
            </a:fld>
            <a:endParaRPr lang="cs-CZ"/>
          </a:p>
        </p:txBody>
      </p:sp>
    </p:spTree>
    <p:extLst>
      <p:ext uri="{BB962C8B-B14F-4D97-AF65-F5344CB8AC3E}">
        <p14:creationId xmlns:p14="http://schemas.microsoft.com/office/powerpoint/2010/main" val="1240115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617B683-597D-4AAD-8ED5-F89335C2E437}"/>
              </a:ext>
            </a:extLst>
          </p:cNvPr>
          <p:cNvPicPr>
            <a:picLocks noChangeAspect="1"/>
          </p:cNvPicPr>
          <p:nvPr/>
        </p:nvPicPr>
        <p:blipFill>
          <a:blip r:embed="rId2"/>
          <a:stretch>
            <a:fillRect/>
          </a:stretch>
        </p:blipFill>
        <p:spPr>
          <a:xfrm>
            <a:off x="996256" y="6053718"/>
            <a:ext cx="598559" cy="598559"/>
          </a:xfrm>
          <a:prstGeom prst="rect">
            <a:avLst/>
          </a:prstGeom>
        </p:spPr>
      </p:pic>
      <p:pic>
        <p:nvPicPr>
          <p:cNvPr id="14" name="Obrázek 13">
            <a:extLst>
              <a:ext uri="{FF2B5EF4-FFF2-40B4-BE49-F238E27FC236}">
                <a16:creationId xmlns:a16="http://schemas.microsoft.com/office/drawing/2014/main" id="{727BAC0A-4A03-4CAF-81C8-CA2A6415C281}"/>
              </a:ext>
            </a:extLst>
          </p:cNvPr>
          <p:cNvPicPr>
            <a:picLocks noChangeAspect="1"/>
          </p:cNvPicPr>
          <p:nvPr/>
        </p:nvPicPr>
        <p:blipFill>
          <a:blip r:embed="rId3"/>
          <a:stretch>
            <a:fillRect/>
          </a:stretch>
        </p:blipFill>
        <p:spPr>
          <a:xfrm>
            <a:off x="10751812" y="6053718"/>
            <a:ext cx="714713" cy="714713"/>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6115664"/>
            <a:ext cx="744145" cy="744145"/>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6053718"/>
            <a:ext cx="538829" cy="804281"/>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922670029"/>
              </p:ext>
            </p:extLst>
          </p:nvPr>
        </p:nvGraphicFramePr>
        <p:xfrm>
          <a:off x="390803" y="1033801"/>
          <a:ext cx="11410394" cy="495300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KONTROLA POSKYTNUTÝCH DOKUMENTŮ </a:t>
                      </a:r>
                    </a:p>
                    <a:p>
                      <a:pPr algn="ctr"/>
                      <a:r>
                        <a:rPr lang="cs-CZ" altLang="cs-CZ" sz="1900" b="1" i="0" u="sng" dirty="0">
                          <a:solidFill>
                            <a:srgbClr val="000099"/>
                          </a:solidFill>
                          <a:effectLst>
                            <a:outerShdw blurRad="38100" dist="38100" dir="2700000" algn="tl">
                              <a:srgbClr val="000000">
                                <a:alpha val="43137"/>
                              </a:srgbClr>
                            </a:outerShdw>
                          </a:effectLst>
                        </a:rPr>
                        <a:t>PRO OSTATNÍ MALÉ PROJEKTY</a:t>
                      </a:r>
                    </a:p>
                    <a:p>
                      <a:pPr algn="l"/>
                      <a:endParaRPr lang="cs-CZ" altLang="cs-CZ" sz="1400" b="1" i="0" u="sng" dirty="0">
                        <a:solidFill>
                          <a:srgbClr val="000099"/>
                        </a:solidFill>
                        <a:effectLst>
                          <a:outerShdw blurRad="38100" dist="38100" dir="2700000" algn="tl">
                            <a:srgbClr val="000000">
                              <a:alpha val="43137"/>
                            </a:srgbClr>
                          </a:outerShdw>
                        </a:effectLst>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srgbClr val="000099"/>
                          </a:solidFill>
                          <a:effectLst/>
                          <a:uLnTx/>
                          <a:uFillTx/>
                          <a:latin typeface="+mn-lt"/>
                          <a:ea typeface="+mn-ea"/>
                          <a:cs typeface="+mn-cs"/>
                        </a:rPr>
                        <a:t>U malých projektů při použití metody návrhu rozpočtu (draft budget) probíhá kontrola ve zjednodušené formě. Není třeba vyplňovat/dokládat jednotlivé doklady (objednávky, faktury, dodací listy, doklady o zaplacení atd.).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1400" b="0" i="0" u="none" strike="noStrike" kern="1200" cap="none" spc="0" normalizeH="0" baseline="0" noProof="0" dirty="0">
                          <a:ln>
                            <a:noFill/>
                          </a:ln>
                          <a:solidFill>
                            <a:srgbClr val="000099"/>
                          </a:solidFill>
                          <a:effectLst/>
                          <a:uLnTx/>
                          <a:uFillTx/>
                          <a:latin typeface="+mn-lt"/>
                          <a:ea typeface="+mn-ea"/>
                          <a:cs typeface="+mn-cs"/>
                        </a:rPr>
                        <a:t>Žadatel předloží Žádost o platbu a Zprávu o realizaci s těmito přílohami: </a:t>
                      </a:r>
                    </a:p>
                    <a:p>
                      <a:pPr marL="342900" lvl="0" indent="-342900" algn="just">
                        <a:lnSpc>
                          <a:spcPct val="100000"/>
                        </a:lnSpc>
                        <a:spcAft>
                          <a:spcPts val="0"/>
                        </a:spcAft>
                        <a:buFont typeface="Arial" panose="020B0604020202020204" pitchFamily="34" charset="0"/>
                        <a:buChar char="•"/>
                      </a:pPr>
                      <a:r>
                        <a:rPr lang="cs-CZ" sz="1400" b="1" dirty="0">
                          <a:solidFill>
                            <a:srgbClr val="000099"/>
                          </a:solidFill>
                          <a:effectLst/>
                          <a:latin typeface="+mn-lt"/>
                          <a:ea typeface="Times New Roman" panose="02020603050405020304" pitchFamily="18" charset="0"/>
                          <a:cs typeface="Arial" panose="020B0604020202020204" pitchFamily="34" charset="0"/>
                        </a:rPr>
                        <a:t>Fotodokumentaci výstupu projektu </a:t>
                      </a:r>
                      <a:r>
                        <a:rPr lang="cs-CZ" sz="1400" b="0" dirty="0">
                          <a:solidFill>
                            <a:srgbClr val="000099"/>
                          </a:solidFill>
                          <a:effectLst/>
                          <a:latin typeface="+mn-lt"/>
                          <a:ea typeface="Times New Roman" panose="02020603050405020304" pitchFamily="18" charset="0"/>
                          <a:cs typeface="Arial" panose="020B0604020202020204" pitchFamily="34" charset="0"/>
                        </a:rPr>
                        <a:t>– je dokladem o realizovaných aktivitách apod. </a:t>
                      </a:r>
                      <a:endParaRPr lang="cs-CZ" sz="1400" b="0"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cs-CZ" sz="1400" b="1" dirty="0">
                          <a:solidFill>
                            <a:srgbClr val="000099"/>
                          </a:solidFill>
                          <a:effectLst/>
                          <a:latin typeface="+mn-lt"/>
                          <a:ea typeface="Times New Roman" panose="02020603050405020304" pitchFamily="18" charset="0"/>
                          <a:cs typeface="Arial" panose="020B0604020202020204" pitchFamily="34" charset="0"/>
                        </a:rPr>
                        <a:t>Naplnění indikátorů</a:t>
                      </a:r>
                      <a:endParaRPr lang="cs-CZ" sz="1400" b="1"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cs-CZ" sz="1400" b="1" dirty="0">
                          <a:solidFill>
                            <a:srgbClr val="000099"/>
                          </a:solidFill>
                          <a:effectLst/>
                          <a:latin typeface="+mn-lt"/>
                          <a:ea typeface="Calibri" panose="020F0502020204030204" pitchFamily="34" charset="0"/>
                          <a:cs typeface="Arial" panose="020B0604020202020204" pitchFamily="34" charset="0"/>
                        </a:rPr>
                        <a:t>Protokol o předání a převzetí výstupu projektu</a:t>
                      </a:r>
                      <a:endParaRPr lang="cs-CZ" sz="1400" b="1" dirty="0">
                        <a:solidFill>
                          <a:srgbClr val="000099"/>
                        </a:solidFill>
                        <a:effectLst/>
                        <a:latin typeface="+mn-lt"/>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Arial" panose="020B0604020202020204" pitchFamily="34" charset="0"/>
                        <a:buChar char="•"/>
                      </a:pPr>
                      <a:r>
                        <a:rPr lang="cs-CZ" sz="1400" b="0" dirty="0">
                          <a:solidFill>
                            <a:srgbClr val="000099"/>
                          </a:solidFill>
                          <a:effectLst/>
                          <a:latin typeface="+mn-lt"/>
                          <a:ea typeface="Times New Roman" panose="02020603050405020304" pitchFamily="18" charset="0"/>
                          <a:cs typeface="Arial" panose="020B0604020202020204" pitchFamily="34" charset="0"/>
                        </a:rPr>
                        <a:t>Dokumenty k prokázání </a:t>
                      </a:r>
                      <a:r>
                        <a:rPr lang="cs-CZ" sz="1400" b="1" dirty="0">
                          <a:solidFill>
                            <a:srgbClr val="000099"/>
                          </a:solidFill>
                          <a:effectLst/>
                          <a:latin typeface="+mn-lt"/>
                          <a:ea typeface="Times New Roman" panose="02020603050405020304" pitchFamily="18" charset="0"/>
                          <a:cs typeface="Arial" panose="020B0604020202020204" pitchFamily="34" charset="0"/>
                        </a:rPr>
                        <a:t>splnění povinné publicity </a:t>
                      </a:r>
                      <a:r>
                        <a:rPr lang="cs-CZ" sz="1400" b="0" dirty="0">
                          <a:solidFill>
                            <a:srgbClr val="000099"/>
                          </a:solidFill>
                          <a:effectLst/>
                          <a:latin typeface="+mn-lt"/>
                          <a:ea typeface="Calibri" panose="020F0502020204030204" pitchFamily="34" charset="0"/>
                          <a:cs typeface="Arial" panose="020B0604020202020204" pitchFamily="34" charset="0"/>
                        </a:rPr>
                        <a:t>malého </a:t>
                      </a:r>
                      <a:r>
                        <a:rPr lang="cs-CZ" sz="1400" b="0" dirty="0">
                          <a:solidFill>
                            <a:srgbClr val="000099"/>
                          </a:solidFill>
                          <a:effectLst/>
                          <a:latin typeface="+mn-lt"/>
                          <a:ea typeface="Times New Roman" panose="02020603050405020304" pitchFamily="18" charset="0"/>
                          <a:cs typeface="Arial" panose="020B0604020202020204" pitchFamily="34" charset="0"/>
                        </a:rPr>
                        <a:t>projektu </a:t>
                      </a:r>
                    </a:p>
                    <a:p>
                      <a:pPr marL="0" lvl="0" indent="0" algn="just">
                        <a:buFont typeface="Arial" panose="020B0604020202020204" pitchFamily="34" charset="0"/>
                        <a:buNone/>
                      </a:pPr>
                      <a:r>
                        <a:rPr lang="cs-CZ" sz="1400" b="0" dirty="0">
                          <a:solidFill>
                            <a:srgbClr val="000099"/>
                          </a:solidFill>
                          <a:effectLst/>
                          <a:latin typeface="+mn-lt"/>
                          <a:ea typeface="Times New Roman" panose="02020603050405020304" pitchFamily="18" charset="0"/>
                          <a:cs typeface="Arial" panose="020B0604020202020204" pitchFamily="34" charset="0"/>
                        </a:rPr>
                        <a:t> </a:t>
                      </a:r>
                      <a:r>
                        <a:rPr lang="cs-CZ" sz="1400" b="0" kern="1200" dirty="0">
                          <a:solidFill>
                            <a:srgbClr val="000099"/>
                          </a:solidFill>
                          <a:effectLst/>
                          <a:latin typeface="+mn-lt"/>
                          <a:ea typeface="+mn-ea"/>
                          <a:cs typeface="+mn-cs"/>
                        </a:rPr>
                        <a:t>        (plakát A3, informace na webových stránkách a post na soc. sítích, jsou- </a:t>
                      </a:r>
                    </a:p>
                    <a:p>
                      <a:pPr marL="0" lvl="0" indent="0" algn="just">
                        <a:buFont typeface="Arial" panose="020B0604020202020204" pitchFamily="34" charset="0"/>
                        <a:buNone/>
                      </a:pPr>
                      <a:r>
                        <a:rPr lang="cs-CZ" sz="1400" b="0" kern="1200" dirty="0">
                          <a:solidFill>
                            <a:srgbClr val="000099"/>
                          </a:solidFill>
                          <a:effectLst/>
                          <a:latin typeface="+mn-lt"/>
                          <a:ea typeface="+mn-ea"/>
                          <a:cs typeface="+mn-cs"/>
                        </a:rPr>
                        <a:t>          </a:t>
                      </a:r>
                      <a:r>
                        <a:rPr lang="cs-CZ" sz="1400" b="0" kern="1200" dirty="0" err="1">
                          <a:solidFill>
                            <a:srgbClr val="000099"/>
                          </a:solidFill>
                          <a:effectLst/>
                          <a:latin typeface="+mn-lt"/>
                          <a:ea typeface="+mn-ea"/>
                          <a:cs typeface="+mn-cs"/>
                        </a:rPr>
                        <a:t>li</a:t>
                      </a:r>
                      <a:r>
                        <a:rPr lang="cs-CZ" sz="1400" b="0" kern="1200" dirty="0">
                          <a:solidFill>
                            <a:srgbClr val="000099"/>
                          </a:solidFill>
                          <a:effectLst/>
                          <a:latin typeface="+mn-lt"/>
                          <a:ea typeface="+mn-ea"/>
                          <a:cs typeface="+mn-cs"/>
                        </a:rPr>
                        <a:t> k dispozici). </a:t>
                      </a:r>
                      <a:endParaRPr lang="cs-CZ" sz="1400" b="0" dirty="0">
                        <a:solidFill>
                          <a:srgbClr val="000099"/>
                        </a:solidFill>
                        <a:effectLst/>
                        <a:latin typeface="+mn-lt"/>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99"/>
                          </a:solidFill>
                          <a:effectLst/>
                          <a:uLnTx/>
                          <a:uFillTx/>
                          <a:latin typeface="+mn-lt"/>
                          <a:ea typeface="+mn-ea"/>
                          <a:cs typeface="+mn-cs"/>
                        </a:rPr>
                        <a:t>Uskutečnění pracovní cesty a její účel v období realizace projektu, v případě nárokování paušální sazby na cestovné, je nutné popsat v závěrečné zprávě </a:t>
                      </a:r>
                    </a:p>
                    <a:p>
                      <a:pPr algn="l"/>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KONTROLA DOSTARCZONYCH DOKUMENTÓW DLA POZOSTAŁYCH MAŁYCH PROJEKTÓW</a:t>
                      </a:r>
                    </a:p>
                    <a:p>
                      <a:pPr algn="just"/>
                      <a:endParaRPr lang="cs-CZ" altLang="cs-CZ" sz="1500" b="1" u="sng" dirty="0">
                        <a:solidFill>
                          <a:srgbClr val="FF6600"/>
                        </a:solidFill>
                        <a:effectLst>
                          <a:outerShdw blurRad="38100" dist="38100" dir="2700000" algn="tl">
                            <a:srgbClr val="000000">
                              <a:alpha val="43137"/>
                            </a:srgbClr>
                          </a:outerShdw>
                        </a:effectLst>
                        <a:latin typeface="+mn-lt"/>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400" b="0" i="0" u="none" strike="noStrike" kern="1200" cap="none" spc="0" normalizeH="0" baseline="0" noProof="0" dirty="0">
                          <a:ln>
                            <a:noFill/>
                          </a:ln>
                          <a:solidFill>
                            <a:srgbClr val="FF6600"/>
                          </a:solidFill>
                          <a:effectLst/>
                          <a:uLnTx/>
                          <a:uFillTx/>
                          <a:latin typeface="+mn-lt"/>
                          <a:ea typeface="+mn-ea"/>
                          <a:cs typeface="+mn-cs"/>
                        </a:rPr>
                        <a:t>W przypadku małych projektów w przypadku zastosowania metody projektu budżetu (draft budget) kontrola przebiega w formie uproszczonej. Nie ma potrzeby wypełniania/składania poszczególnych dokumentów (zamówień, faktur, dowodów dostawy, dowodów zapłaty itp.).</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l-PL" sz="1400" b="0" i="0" u="none" strike="noStrike" kern="1200" cap="none" spc="0" normalizeH="0" baseline="0" noProof="0" dirty="0">
                          <a:ln>
                            <a:noFill/>
                          </a:ln>
                          <a:solidFill>
                            <a:srgbClr val="FF6600"/>
                          </a:solidFill>
                          <a:effectLst/>
                          <a:uLnTx/>
                          <a:uFillTx/>
                          <a:latin typeface="+mn-lt"/>
                          <a:ea typeface="+mn-ea"/>
                          <a:cs typeface="+mn-cs"/>
                        </a:rPr>
                        <a:t>Wnioskodawca przedłoży </a:t>
                      </a:r>
                      <a:r>
                        <a:rPr lang="pl-PL" sz="1400" b="0" u="none" kern="1200" noProof="0" dirty="0">
                          <a:solidFill>
                            <a:srgbClr val="FF6600"/>
                          </a:solidFill>
                          <a:effectLst/>
                          <a:latin typeface="+mn-lt"/>
                          <a:ea typeface="+mn-ea"/>
                          <a:cs typeface="+mn-cs"/>
                        </a:rPr>
                        <a:t>Wniosek o płatność i </a:t>
                      </a:r>
                      <a:r>
                        <a:rPr kumimoji="0" lang="pl-PL" sz="1400" b="0" i="0" u="none" strike="noStrike" kern="1200" cap="none" spc="0" normalizeH="0" baseline="0" noProof="0" dirty="0">
                          <a:ln>
                            <a:noFill/>
                          </a:ln>
                          <a:solidFill>
                            <a:srgbClr val="FF6600"/>
                          </a:solidFill>
                          <a:effectLst/>
                          <a:uLnTx/>
                          <a:uFillTx/>
                          <a:latin typeface="+mn-lt"/>
                          <a:ea typeface="+mn-ea"/>
                          <a:cs typeface="+mn-cs"/>
                        </a:rPr>
                        <a:t> Raport z realizacji wraz z poniższymi załącznikami: </a:t>
                      </a:r>
                    </a:p>
                    <a:p>
                      <a:pPr marL="285750" lvl="0" indent="-285750" algn="just">
                        <a:lnSpc>
                          <a:spcPct val="100000"/>
                        </a:lnSpc>
                        <a:spcAft>
                          <a:spcPts val="0"/>
                        </a:spcAft>
                        <a:buFont typeface="Arial" panose="020B0604020202020204" pitchFamily="34" charset="0"/>
                        <a:buChar char="•"/>
                      </a:pPr>
                      <a:r>
                        <a:rPr lang="pl-PL" sz="1400" b="1" kern="1200" dirty="0">
                          <a:solidFill>
                            <a:srgbClr val="FF6600"/>
                          </a:solidFill>
                          <a:effectLst/>
                          <a:latin typeface="+mn-lt"/>
                          <a:ea typeface="+mn-ea"/>
                          <a:cs typeface="+mn-cs"/>
                        </a:rPr>
                        <a:t>Dokumentacja fotograficzna</a:t>
                      </a:r>
                      <a:r>
                        <a:rPr lang="pl-PL" sz="1400" b="0" kern="1200" dirty="0">
                          <a:solidFill>
                            <a:srgbClr val="FF6600"/>
                          </a:solidFill>
                          <a:effectLst/>
                          <a:latin typeface="+mn-lt"/>
                          <a:ea typeface="+mn-ea"/>
                          <a:cs typeface="+mn-cs"/>
                        </a:rPr>
                        <a:t> </a:t>
                      </a:r>
                      <a:r>
                        <a:rPr lang="pl-PL" sz="1400" b="1" kern="1200" dirty="0">
                          <a:solidFill>
                            <a:srgbClr val="FF6600"/>
                          </a:solidFill>
                          <a:effectLst/>
                          <a:latin typeface="+mn-lt"/>
                          <a:ea typeface="+mn-ea"/>
                          <a:cs typeface="+mn-cs"/>
                        </a:rPr>
                        <a:t>produktu projektu </a:t>
                      </a:r>
                      <a:r>
                        <a:rPr lang="pl-PL" sz="1400" b="0" kern="1200" dirty="0">
                          <a:solidFill>
                            <a:srgbClr val="FF6600"/>
                          </a:solidFill>
                          <a:effectLst/>
                          <a:latin typeface="+mn-lt"/>
                          <a:ea typeface="+mn-ea"/>
                          <a:cs typeface="+mn-cs"/>
                        </a:rPr>
                        <a:t>będącą  dowodem zrealizowanych działań itp. </a:t>
                      </a:r>
                      <a:endParaRPr lang="cs-CZ" sz="1400" b="0" kern="1200" dirty="0">
                        <a:solidFill>
                          <a:srgbClr val="FF6600"/>
                        </a:solidFill>
                        <a:effectLst/>
                        <a:latin typeface="+mn-lt"/>
                        <a:ea typeface="+mn-ea"/>
                        <a:cs typeface="+mn-cs"/>
                      </a:endParaRPr>
                    </a:p>
                    <a:p>
                      <a:pPr marL="285750" lvl="0" indent="-285750" algn="just">
                        <a:lnSpc>
                          <a:spcPct val="100000"/>
                        </a:lnSpc>
                        <a:spcAft>
                          <a:spcPts val="0"/>
                        </a:spcAft>
                        <a:buFont typeface="Arial" panose="020B0604020202020204" pitchFamily="34" charset="0"/>
                        <a:buChar char="•"/>
                      </a:pPr>
                      <a:r>
                        <a:rPr lang="pl-PL" sz="1400" b="1" kern="1200" dirty="0">
                          <a:solidFill>
                            <a:srgbClr val="FF6600"/>
                          </a:solidFill>
                          <a:effectLst/>
                          <a:latin typeface="+mn-lt"/>
                          <a:ea typeface="+mn-ea"/>
                          <a:cs typeface="+mn-cs"/>
                        </a:rPr>
                        <a:t>Zrealizowanie wskaźników</a:t>
                      </a:r>
                      <a:endParaRPr lang="cs-CZ" sz="1400" b="0" kern="1200" dirty="0">
                        <a:solidFill>
                          <a:srgbClr val="FF6600"/>
                        </a:solidFill>
                        <a:effectLst/>
                        <a:latin typeface="+mn-lt"/>
                        <a:ea typeface="+mn-ea"/>
                        <a:cs typeface="+mn-cs"/>
                      </a:endParaRPr>
                    </a:p>
                    <a:p>
                      <a:pPr marL="285750" lvl="0" indent="-285750" algn="just">
                        <a:lnSpc>
                          <a:spcPct val="100000"/>
                        </a:lnSpc>
                        <a:spcAft>
                          <a:spcPts val="0"/>
                        </a:spcAft>
                        <a:buFont typeface="Arial" panose="020B0604020202020204" pitchFamily="34" charset="0"/>
                        <a:buChar char="•"/>
                      </a:pPr>
                      <a:r>
                        <a:rPr lang="pl-PL" sz="1400" b="1" kern="1200" dirty="0">
                          <a:solidFill>
                            <a:srgbClr val="FF6600"/>
                          </a:solidFill>
                          <a:effectLst/>
                          <a:latin typeface="+mn-lt"/>
                          <a:ea typeface="+mn-ea"/>
                          <a:cs typeface="+mn-cs"/>
                        </a:rPr>
                        <a:t>Protokół zdawczo-odbiorczy produktu projektu</a:t>
                      </a:r>
                      <a:endParaRPr lang="cs-CZ" sz="1400" b="1" kern="1200" dirty="0">
                        <a:solidFill>
                          <a:srgbClr val="FF6600"/>
                        </a:solidFill>
                        <a:effectLst/>
                        <a:latin typeface="+mn-lt"/>
                        <a:ea typeface="+mn-ea"/>
                        <a:cs typeface="+mn-cs"/>
                      </a:endParaRPr>
                    </a:p>
                    <a:p>
                      <a:pPr marL="285750" indent="-285750" algn="just">
                        <a:lnSpc>
                          <a:spcPct val="100000"/>
                        </a:lnSpc>
                        <a:spcAft>
                          <a:spcPts val="0"/>
                        </a:spcAft>
                        <a:buFont typeface="Arial" panose="020B0604020202020204" pitchFamily="34" charset="0"/>
                        <a:buChar char="•"/>
                      </a:pPr>
                      <a:r>
                        <a:rPr lang="pl-PL" sz="1400" b="0" kern="1200" dirty="0">
                          <a:solidFill>
                            <a:srgbClr val="FF6600"/>
                          </a:solidFill>
                          <a:effectLst/>
                          <a:latin typeface="+mn-lt"/>
                          <a:ea typeface="+mn-ea"/>
                          <a:cs typeface="+mn-cs"/>
                        </a:rPr>
                        <a:t>Dokumenty potwierdzające </a:t>
                      </a:r>
                      <a:r>
                        <a:rPr lang="pl-PL" sz="1400" b="1" kern="1200" dirty="0">
                          <a:solidFill>
                            <a:srgbClr val="FF6600"/>
                          </a:solidFill>
                          <a:effectLst/>
                          <a:latin typeface="+mn-lt"/>
                          <a:ea typeface="+mn-ea"/>
                          <a:cs typeface="+mn-cs"/>
                        </a:rPr>
                        <a:t>spełnienie obowiązkowej promocji </a:t>
                      </a:r>
                      <a:r>
                        <a:rPr lang="pl-PL" sz="1400" b="0" kern="1200" dirty="0">
                          <a:solidFill>
                            <a:srgbClr val="FF6600"/>
                          </a:solidFill>
                          <a:effectLst/>
                          <a:latin typeface="+mn-lt"/>
                          <a:ea typeface="+mn-ea"/>
                          <a:cs typeface="+mn-cs"/>
                        </a:rPr>
                        <a:t>małego projektu (plakat A3, strona internetowa i strona w mediach społecznościowych (jeśli takie istnieją) </a:t>
                      </a:r>
                    </a:p>
                    <a:p>
                      <a:pPr marL="285750" indent="-285750" algn="just">
                        <a:lnSpc>
                          <a:spcPct val="100000"/>
                        </a:lnSpc>
                        <a:spcAft>
                          <a:spcPts val="0"/>
                        </a:spcAft>
                        <a:buFont typeface="Arial" panose="020B0604020202020204" pitchFamily="34" charset="0"/>
                        <a:buChar char="•"/>
                      </a:pPr>
                      <a:r>
                        <a:rPr lang="pl-PL" sz="1400" b="0" kern="1200" dirty="0">
                          <a:solidFill>
                            <a:srgbClr val="FF6600"/>
                          </a:solidFill>
                          <a:effectLst/>
                          <a:latin typeface="+mn-lt"/>
                          <a:ea typeface="+mn-ea"/>
                          <a:cs typeface="+mn-cs"/>
                        </a:rPr>
                        <a:t>Podróż służbowa i jej cel w okresie realizacji projektu, w przypadku korzystania ryczałtu za podróż, muszą być opisane w raporcie końcowym.</a:t>
                      </a:r>
                    </a:p>
                    <a:p>
                      <a:pPr marL="285750" indent="-285750" algn="just">
                        <a:lnSpc>
                          <a:spcPct val="100000"/>
                        </a:lnSpc>
                        <a:spcAft>
                          <a:spcPts val="0"/>
                        </a:spcAft>
                        <a:buFont typeface="Arial" panose="020B0604020202020204" pitchFamily="34" charset="0"/>
                        <a:buChar char="•"/>
                      </a:pPr>
                      <a:endParaRPr lang="pl-PL" sz="1400" b="0" kern="1200" dirty="0">
                        <a:solidFill>
                          <a:srgbClr val="FF6600"/>
                        </a:solidFill>
                        <a:effectLst/>
                        <a:latin typeface="+mn-lt"/>
                        <a:ea typeface="+mn-ea"/>
                        <a:cs typeface="+mn-cs"/>
                      </a:endParaRPr>
                    </a:p>
                    <a:p>
                      <a:pPr marL="285750" indent="-285750" algn="just">
                        <a:lnSpc>
                          <a:spcPct val="100000"/>
                        </a:lnSpc>
                        <a:spcAft>
                          <a:spcPts val="0"/>
                        </a:spcAft>
                        <a:buFont typeface="Arial" panose="020B0604020202020204" pitchFamily="34" charset="0"/>
                        <a:buChar char="•"/>
                      </a:pPr>
                      <a:endParaRPr lang="cs-CZ" altLang="cs-CZ" sz="1400" b="0" u="sng" dirty="0">
                        <a:solidFill>
                          <a:srgbClr val="FF6600"/>
                        </a:solidFill>
                        <a:effectLst>
                          <a:outerShdw blurRad="38100" dist="38100" dir="2700000" algn="tl">
                            <a:srgbClr val="000000">
                              <a:alpha val="43137"/>
                            </a:srgbClr>
                          </a:outerShdw>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4483509" y="6053719"/>
            <a:ext cx="3024309" cy="755119"/>
          </a:xfrm>
          <a:prstGeom prst="rect">
            <a:avLst/>
          </a:prstGeom>
        </p:spPr>
      </p:pic>
      <p:sp>
        <p:nvSpPr>
          <p:cNvPr id="11" name="Zástupný symbol pro číslo snímku 10">
            <a:extLst>
              <a:ext uri="{FF2B5EF4-FFF2-40B4-BE49-F238E27FC236}">
                <a16:creationId xmlns:a16="http://schemas.microsoft.com/office/drawing/2014/main" id="{4C76F663-FF8F-480C-B467-A6D08C26A5ED}"/>
              </a:ext>
            </a:extLst>
          </p:cNvPr>
          <p:cNvSpPr>
            <a:spLocks noGrp="1"/>
          </p:cNvSpPr>
          <p:nvPr>
            <p:ph type="sldNum" sz="quarter" idx="12"/>
          </p:nvPr>
        </p:nvSpPr>
        <p:spPr/>
        <p:txBody>
          <a:bodyPr/>
          <a:lstStyle/>
          <a:p>
            <a:fld id="{92860EB2-85D9-40DF-A6A9-558CCE481E13}" type="slidenum">
              <a:rPr lang="cs-CZ" smtClean="0"/>
              <a:t>76</a:t>
            </a:fld>
            <a:endParaRPr lang="cs-CZ"/>
          </a:p>
        </p:txBody>
      </p:sp>
    </p:spTree>
    <p:extLst>
      <p:ext uri="{BB962C8B-B14F-4D97-AF65-F5344CB8AC3E}">
        <p14:creationId xmlns:p14="http://schemas.microsoft.com/office/powerpoint/2010/main" val="30606444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617B683-597D-4AAD-8ED5-F89335C2E437}"/>
              </a:ext>
            </a:extLst>
          </p:cNvPr>
          <p:cNvPicPr>
            <a:picLocks noChangeAspect="1"/>
          </p:cNvPicPr>
          <p:nvPr/>
        </p:nvPicPr>
        <p:blipFill>
          <a:blip r:embed="rId2"/>
          <a:stretch>
            <a:fillRect/>
          </a:stretch>
        </p:blipFill>
        <p:spPr>
          <a:xfrm>
            <a:off x="1146210" y="5590561"/>
            <a:ext cx="1144648" cy="1144648"/>
          </a:xfrm>
          <a:prstGeom prst="rect">
            <a:avLst/>
          </a:prstGeom>
        </p:spPr>
      </p:pic>
      <p:pic>
        <p:nvPicPr>
          <p:cNvPr id="14" name="Obrázek 13">
            <a:extLst>
              <a:ext uri="{FF2B5EF4-FFF2-40B4-BE49-F238E27FC236}">
                <a16:creationId xmlns:a16="http://schemas.microsoft.com/office/drawing/2014/main" id="{727BAC0A-4A03-4CAF-81C8-CA2A6415C281}"/>
              </a:ext>
            </a:extLst>
          </p:cNvPr>
          <p:cNvPicPr>
            <a:picLocks noChangeAspect="1"/>
          </p:cNvPicPr>
          <p:nvPr/>
        </p:nvPicPr>
        <p:blipFill>
          <a:blip r:embed="rId3"/>
          <a:stretch>
            <a:fillRect/>
          </a:stretch>
        </p:blipFill>
        <p:spPr>
          <a:xfrm>
            <a:off x="10968064" y="5585356"/>
            <a:ext cx="1079837" cy="1079837"/>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3889559914"/>
              </p:ext>
            </p:extLst>
          </p:nvPr>
        </p:nvGraphicFramePr>
        <p:xfrm>
          <a:off x="390803" y="1033801"/>
          <a:ext cx="11410394" cy="4511040"/>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POSTUP PŘI KONTROLE ZÁVĚREČNÉHO DOKLADOVÁNÍ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400" b="1" i="0" u="sng" dirty="0">
                        <a:solidFill>
                          <a:srgbClr val="000099"/>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400" b="1" i="0" u="sng" dirty="0">
                        <a:solidFill>
                          <a:srgbClr val="000099"/>
                        </a:solidFill>
                        <a:effectLst>
                          <a:outerShdw blurRad="38100" dist="38100" dir="2700000" algn="tl">
                            <a:srgbClr val="000000">
                              <a:alpha val="43137"/>
                            </a:srgbClr>
                          </a:outerShdw>
                        </a:effectLst>
                      </a:endParaRPr>
                    </a:p>
                    <a:p>
                      <a:pPr algn="just"/>
                      <a:r>
                        <a:rPr lang="cs-CZ" altLang="cs-CZ" sz="1400" b="0" i="0" u="none" dirty="0">
                          <a:solidFill>
                            <a:srgbClr val="000099"/>
                          </a:solidFill>
                          <a:effectLst/>
                        </a:rPr>
                        <a:t>Správce provede kontrolu Žádosti o platbu a Zprávy o realizaci zpravidla do 60 kalendářních dnů od jejich předložení.</a:t>
                      </a:r>
                    </a:p>
                    <a:p>
                      <a:pPr algn="just"/>
                      <a:endParaRPr lang="cs-CZ" altLang="cs-CZ" sz="1400" b="0" i="0" u="none" dirty="0">
                        <a:solidFill>
                          <a:srgbClr val="000099"/>
                        </a:solidFill>
                        <a:effectLst/>
                      </a:endParaRPr>
                    </a:p>
                    <a:p>
                      <a:pPr algn="just"/>
                      <a:r>
                        <a:rPr lang="cs-CZ" altLang="cs-CZ" sz="1400" b="0" i="0" u="none" dirty="0">
                          <a:solidFill>
                            <a:srgbClr val="000099"/>
                          </a:solidFill>
                          <a:effectLst/>
                        </a:rPr>
                        <a:t>Pokud nastanou při kontrole nejasnosti, kdy Správce považuje za nutné doplnit nebo upřesnit nějaké informace, zašle prostřednictvím emailu výzvu k odstranění nedostatků příslušnému partnerovi. Odstranit nedostatky je příslušný partner povinen ve lhůtě stanovené ve výzvě k odstranění nedostatků, zpravidla se jedná o 10 pracovních dní od data odeslání výzvy.</a:t>
                      </a:r>
                    </a:p>
                    <a:p>
                      <a:pPr algn="just"/>
                      <a:endParaRPr lang="cs-CZ" altLang="cs-CZ" sz="1400" b="0" i="0" u="none" dirty="0">
                        <a:solidFill>
                          <a:srgbClr val="000099"/>
                        </a:solidFill>
                        <a:effectLst/>
                      </a:endParaRPr>
                    </a:p>
                    <a:p>
                      <a:pPr algn="just"/>
                      <a:endParaRPr lang="cs-CZ" altLang="cs-CZ" sz="1400" b="0" i="0" u="none" dirty="0">
                        <a:solidFill>
                          <a:srgbClr val="000099"/>
                        </a:solidFill>
                        <a:effectLst/>
                      </a:endParaRPr>
                    </a:p>
                    <a:p>
                      <a:pPr algn="just"/>
                      <a:endParaRPr lang="cs-CZ" altLang="cs-CZ" sz="1400" b="0" i="0" u="none" dirty="0">
                        <a:solidFill>
                          <a:srgbClr val="000099"/>
                        </a:solidFill>
                        <a:effectLst/>
                      </a:endParaRPr>
                    </a:p>
                    <a:p>
                      <a:pPr algn="just"/>
                      <a:r>
                        <a:rPr lang="cs-CZ" altLang="cs-CZ" sz="1400" b="0" i="0" u="none" dirty="0">
                          <a:solidFill>
                            <a:srgbClr val="000099"/>
                          </a:solidFill>
                          <a:effectLst/>
                        </a:rPr>
                        <a:t>V případě, že nedostatky nebudou ve stanovené lhůtě odstraněny nebo budou přetrvávat i po doplnění partnerem, potom bude příslušný partner Správcem vyzván podruhé. Pokud ani na základě druhé výzvy nedostatky neodstraní, budou tyto výdaje označeny jako nezpůsobilé a partner je nebude již moci uplatnit.</a:t>
                      </a:r>
                    </a:p>
                    <a:p>
                      <a:pPr algn="l"/>
                      <a:endParaRPr lang="cs-CZ" altLang="cs-CZ" sz="1900" b="1" i="0" u="sng" dirty="0">
                        <a:solidFill>
                          <a:srgbClr val="000099"/>
                        </a:solidFill>
                        <a:effectLst>
                          <a:outerShdw blurRad="38100" dist="38100" dir="2700000" algn="tl">
                            <a:srgbClr val="000000">
                              <a:alpha val="43137"/>
                            </a:srgbClr>
                          </a:outerShdw>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PROCEDURA SPRAWDZANIA DOKUMENTACJI KOŃCOWEJ</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400" b="0" u="none" dirty="0">
                          <a:solidFill>
                            <a:srgbClr val="FF6600"/>
                          </a:solidFill>
                          <a:effectLst/>
                          <a:latin typeface="+mn-lt"/>
                          <a:cs typeface="Arial" charset="0"/>
                        </a:rPr>
                        <a:t>Zarządzający zazwyczaj sprawdza Wniosek o płatność i Raport z realizacji w ciągu 60 dni kalendarzowych od ich złożenia.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4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400" b="0" u="none" dirty="0">
                          <a:solidFill>
                            <a:srgbClr val="FF6600"/>
                          </a:solidFill>
                          <a:effectLst/>
                          <a:latin typeface="+mn-lt"/>
                          <a:cs typeface="Arial" charset="0"/>
                        </a:rPr>
                        <a:t>Jeżeli podczas kontroli pojawią się niejasności, w przypadku których Zarządzający uzna za konieczne uzupełnienie lub doprecyzowanie jakichkolwiek informacji, wyśle do właściwego partnera za pośrednictwem poczty elektronicznej wezwanie do usunięcia uchybień. Właściwy partner jest zobowiązany do usunięcia uchybień w terminie określonym w wezwaniu do usunięcia uchybień, co do zasady jest to 10 dni roboczych od dnia wysłania wezwania.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4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400" b="0" u="none" dirty="0">
                          <a:solidFill>
                            <a:srgbClr val="FF6600"/>
                          </a:solidFill>
                          <a:effectLst/>
                          <a:latin typeface="+mn-lt"/>
                          <a:cs typeface="Arial" charset="0"/>
                        </a:rPr>
                        <a:t>Jeżeli uchybienia nie zostaną usunięte w wskazanym terminie lub będą się utrzymywać po ich uzupełnieniu przez partnera, wówczas partner zostanie wezwany przez Zarządzającego po raz drugi. Jeżeli nawet po drugim wezwaniu uchybienia nie będą usunięte, będą te wydatki uznane za niekwalifikowalne i partner nie będzie mógł ich rozliczyć.</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500" b="1" u="sng" dirty="0">
                        <a:solidFill>
                          <a:srgbClr val="FF6600"/>
                        </a:solidFill>
                        <a:effectLst>
                          <a:outerShdw blurRad="38100" dist="38100" dir="2700000" algn="tl">
                            <a:srgbClr val="000000">
                              <a:alpha val="43137"/>
                            </a:srgbClr>
                          </a:outerShdw>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585356"/>
            <a:ext cx="4324832" cy="1079837"/>
          </a:xfrm>
          <a:prstGeom prst="rect">
            <a:avLst/>
          </a:prstGeom>
        </p:spPr>
      </p:pic>
      <p:sp>
        <p:nvSpPr>
          <p:cNvPr id="11" name="Zástupný symbol pro číslo snímku 10">
            <a:extLst>
              <a:ext uri="{FF2B5EF4-FFF2-40B4-BE49-F238E27FC236}">
                <a16:creationId xmlns:a16="http://schemas.microsoft.com/office/drawing/2014/main" id="{3BE73348-FB81-4B32-9519-2AE0537DD166}"/>
              </a:ext>
            </a:extLst>
          </p:cNvPr>
          <p:cNvSpPr>
            <a:spLocks noGrp="1"/>
          </p:cNvSpPr>
          <p:nvPr>
            <p:ph type="sldNum" sz="quarter" idx="12"/>
          </p:nvPr>
        </p:nvSpPr>
        <p:spPr/>
        <p:txBody>
          <a:bodyPr/>
          <a:lstStyle/>
          <a:p>
            <a:fld id="{92860EB2-85D9-40DF-A6A9-558CCE481E13}" type="slidenum">
              <a:rPr lang="cs-CZ" smtClean="0"/>
              <a:t>77</a:t>
            </a:fld>
            <a:endParaRPr lang="cs-CZ"/>
          </a:p>
        </p:txBody>
      </p:sp>
    </p:spTree>
    <p:extLst>
      <p:ext uri="{BB962C8B-B14F-4D97-AF65-F5344CB8AC3E}">
        <p14:creationId xmlns:p14="http://schemas.microsoft.com/office/powerpoint/2010/main" val="3646410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617B683-597D-4AAD-8ED5-F89335C2E437}"/>
              </a:ext>
            </a:extLst>
          </p:cNvPr>
          <p:cNvPicPr>
            <a:picLocks noChangeAspect="1"/>
          </p:cNvPicPr>
          <p:nvPr/>
        </p:nvPicPr>
        <p:blipFill>
          <a:blip r:embed="rId2"/>
          <a:stretch>
            <a:fillRect/>
          </a:stretch>
        </p:blipFill>
        <p:spPr>
          <a:xfrm>
            <a:off x="1146210" y="5590561"/>
            <a:ext cx="1144648" cy="1144648"/>
          </a:xfrm>
          <a:prstGeom prst="rect">
            <a:avLst/>
          </a:prstGeom>
        </p:spPr>
      </p:pic>
      <p:pic>
        <p:nvPicPr>
          <p:cNvPr id="14" name="Obrázek 13">
            <a:extLst>
              <a:ext uri="{FF2B5EF4-FFF2-40B4-BE49-F238E27FC236}">
                <a16:creationId xmlns:a16="http://schemas.microsoft.com/office/drawing/2014/main" id="{727BAC0A-4A03-4CAF-81C8-CA2A6415C281}"/>
              </a:ext>
            </a:extLst>
          </p:cNvPr>
          <p:cNvPicPr>
            <a:picLocks noChangeAspect="1"/>
          </p:cNvPicPr>
          <p:nvPr/>
        </p:nvPicPr>
        <p:blipFill>
          <a:blip r:embed="rId3"/>
          <a:stretch>
            <a:fillRect/>
          </a:stretch>
        </p:blipFill>
        <p:spPr>
          <a:xfrm>
            <a:off x="10968064" y="5585356"/>
            <a:ext cx="1079837" cy="1079837"/>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52696791"/>
              </p:ext>
            </p:extLst>
          </p:nvPr>
        </p:nvGraphicFramePr>
        <p:xfrm>
          <a:off x="390803" y="1033800"/>
          <a:ext cx="11410394" cy="449527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495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POSTUP PŘI KONTROLE ZÁVĚREČNÉHO DOKLADOVÁNÍ</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400" b="1" i="0" u="sng" dirty="0">
                        <a:solidFill>
                          <a:srgbClr val="000099"/>
                        </a:soli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400" b="1" i="0" u="sng" dirty="0">
                          <a:solidFill>
                            <a:srgbClr val="000099"/>
                          </a:solidFill>
                          <a:effectLst>
                            <a:outerShdw blurRad="38100" dist="38100" dir="2700000" algn="tl">
                              <a:srgbClr val="000000">
                                <a:alpha val="43137"/>
                              </a:srgbClr>
                            </a:outerShdw>
                          </a:effectLst>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400" b="0" i="0" u="none" dirty="0">
                        <a:solidFill>
                          <a:srgbClr val="000099"/>
                        </a:solidFill>
                        <a:effectLst/>
                      </a:endParaRPr>
                    </a:p>
                    <a:p>
                      <a:pPr algn="just"/>
                      <a:r>
                        <a:rPr lang="cs-CZ" altLang="cs-CZ" sz="1900" b="0" i="0" u="sng" dirty="0">
                          <a:solidFill>
                            <a:srgbClr val="000099"/>
                          </a:solidFill>
                          <a:effectLst/>
                        </a:rPr>
                        <a:t>Schválení Zprávy o realizaci a Žádosti o platbu</a:t>
                      </a:r>
                    </a:p>
                    <a:p>
                      <a:pPr algn="just"/>
                      <a:endParaRPr lang="cs-CZ" altLang="cs-CZ" sz="1900" b="0" i="0" u="none" dirty="0">
                        <a:solidFill>
                          <a:srgbClr val="000099"/>
                        </a:solidFill>
                        <a:effectLst/>
                      </a:endParaRPr>
                    </a:p>
                    <a:p>
                      <a:pPr algn="just"/>
                      <a:endParaRPr lang="cs-CZ" altLang="cs-CZ" sz="1900" b="0" i="0" u="none" dirty="0">
                        <a:solidFill>
                          <a:srgbClr val="000099"/>
                        </a:solidFill>
                        <a:effectLst/>
                      </a:endParaRPr>
                    </a:p>
                    <a:p>
                      <a:pPr algn="just"/>
                      <a:r>
                        <a:rPr lang="cs-CZ" altLang="cs-CZ" sz="1900" b="0" i="0" u="none" dirty="0">
                          <a:solidFill>
                            <a:srgbClr val="000099"/>
                          </a:solidFill>
                          <a:effectLst/>
                        </a:rPr>
                        <a:t>Schválením zprávy o realizaci a žádosti o platbu potvrdí Správce správnost a řádnost realizace malého projektu a uplatňovaných výdajů. </a:t>
                      </a:r>
                    </a:p>
                    <a:p>
                      <a:pPr algn="just"/>
                      <a:endParaRPr lang="cs-CZ" altLang="cs-CZ" sz="1900" b="0" i="0" u="none" dirty="0">
                        <a:solidFill>
                          <a:srgbClr val="000099"/>
                        </a:solidFill>
                        <a:effectLst/>
                      </a:endParaRPr>
                    </a:p>
                    <a:p>
                      <a:pPr algn="just"/>
                      <a:endParaRPr lang="cs-CZ" altLang="cs-CZ" sz="1900" b="0" i="0" u="none" dirty="0">
                        <a:solidFill>
                          <a:srgbClr val="000099"/>
                        </a:solidFill>
                        <a:effectLst/>
                      </a:endParaRPr>
                    </a:p>
                    <a:p>
                      <a:pPr algn="just"/>
                      <a:r>
                        <a:rPr lang="cs-CZ" altLang="cs-CZ" sz="1900" b="0" i="0" u="none" dirty="0">
                          <a:solidFill>
                            <a:srgbClr val="000099"/>
                          </a:solidFill>
                          <a:effectLst/>
                        </a:rPr>
                        <a:t>Po schválení zprávy o realizaci včetně žádosti o platbu zasílá Správce příjemci o této skutečnosti informaci prostřednictvím emailu.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PROCEDURA SPRAWDZANIA DOKUMENTACJI KOŃCOWEJ</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s-CZ" altLang="cs-CZ" sz="15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900" b="0" u="sng" dirty="0">
                          <a:solidFill>
                            <a:srgbClr val="FF6600"/>
                          </a:solidFill>
                          <a:effectLst/>
                          <a:latin typeface="+mn-lt"/>
                          <a:cs typeface="Arial" charset="0"/>
                        </a:rPr>
                        <a:t>Zatwierdzenie Raportu z realizacji oraz Wniosku o płatność</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9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900" b="0" u="none" dirty="0">
                          <a:solidFill>
                            <a:srgbClr val="FF6600"/>
                          </a:solidFill>
                          <a:effectLst/>
                          <a:latin typeface="+mn-lt"/>
                          <a:cs typeface="Arial" charset="0"/>
                        </a:rPr>
                        <a:t>Zatwierdzeniem raportu z realizacji oraz wniosku o płatność potwierdza Zarządzający poprawność i prawidłowość realizacji małego projektu oraz zastosowanych wydatków.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9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900" b="0" u="none" dirty="0">
                          <a:solidFill>
                            <a:srgbClr val="FF6600"/>
                          </a:solidFill>
                          <a:effectLst/>
                          <a:latin typeface="+mn-lt"/>
                          <a:cs typeface="Arial" charset="0"/>
                        </a:rPr>
                        <a:t>Po zatwierdzeniu raportu z realizacji w tym wniosku o płatność Zarządzający przesyła informację o tym fakcie do Beneficjenta za pośrednictwem poczty elektronicznej.</a:t>
                      </a:r>
                      <a:endParaRPr lang="cs-CZ" altLang="cs-CZ" sz="19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45546" y="5668679"/>
            <a:ext cx="4324832" cy="1079837"/>
          </a:xfrm>
          <a:prstGeom prst="rect">
            <a:avLst/>
          </a:prstGeom>
        </p:spPr>
      </p:pic>
      <p:sp>
        <p:nvSpPr>
          <p:cNvPr id="11" name="Zástupný symbol pro číslo snímku 10">
            <a:extLst>
              <a:ext uri="{FF2B5EF4-FFF2-40B4-BE49-F238E27FC236}">
                <a16:creationId xmlns:a16="http://schemas.microsoft.com/office/drawing/2014/main" id="{03D55230-D667-49AA-9334-652503FB03E7}"/>
              </a:ext>
            </a:extLst>
          </p:cNvPr>
          <p:cNvSpPr>
            <a:spLocks noGrp="1"/>
          </p:cNvSpPr>
          <p:nvPr>
            <p:ph type="sldNum" sz="quarter" idx="12"/>
          </p:nvPr>
        </p:nvSpPr>
        <p:spPr/>
        <p:txBody>
          <a:bodyPr/>
          <a:lstStyle/>
          <a:p>
            <a:fld id="{92860EB2-85D9-40DF-A6A9-558CCE481E13}" type="slidenum">
              <a:rPr lang="cs-CZ" smtClean="0"/>
              <a:t>78</a:t>
            </a:fld>
            <a:endParaRPr lang="cs-CZ"/>
          </a:p>
        </p:txBody>
      </p:sp>
    </p:spTree>
    <p:extLst>
      <p:ext uri="{BB962C8B-B14F-4D97-AF65-F5344CB8AC3E}">
        <p14:creationId xmlns:p14="http://schemas.microsoft.com/office/powerpoint/2010/main" val="11866402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B4D4FD4-E84B-440A-8B2B-9C91F7A8F650}"/>
              </a:ext>
            </a:extLst>
          </p:cNvPr>
          <p:cNvPicPr>
            <a:picLocks noChangeAspect="1"/>
          </p:cNvPicPr>
          <p:nvPr/>
        </p:nvPicPr>
        <p:blipFill>
          <a:blip r:embed="rId2"/>
          <a:stretch>
            <a:fillRect/>
          </a:stretch>
        </p:blipFill>
        <p:spPr>
          <a:xfrm>
            <a:off x="1328880" y="5357082"/>
            <a:ext cx="1144648" cy="1144648"/>
          </a:xfrm>
          <a:prstGeom prst="rect">
            <a:avLst/>
          </a:prstGeom>
        </p:spPr>
      </p:pic>
      <p:pic>
        <p:nvPicPr>
          <p:cNvPr id="14" name="Obrázek 13">
            <a:extLst>
              <a:ext uri="{FF2B5EF4-FFF2-40B4-BE49-F238E27FC236}">
                <a16:creationId xmlns:a16="http://schemas.microsoft.com/office/drawing/2014/main" id="{15DD5B82-45A8-423B-81D9-F9C1C8D7973A}"/>
              </a:ext>
            </a:extLst>
          </p:cNvPr>
          <p:cNvPicPr>
            <a:picLocks noChangeAspect="1"/>
          </p:cNvPicPr>
          <p:nvPr/>
        </p:nvPicPr>
        <p:blipFill>
          <a:blip r:embed="rId3"/>
          <a:stretch>
            <a:fillRect/>
          </a:stretch>
        </p:blipFill>
        <p:spPr>
          <a:xfrm>
            <a:off x="10941126" y="5388840"/>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755067309"/>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algn="ctr"/>
                      <a:r>
                        <a:rPr lang="cs-CZ" altLang="cs-CZ" sz="1900" b="1" i="0" u="sng" dirty="0">
                          <a:solidFill>
                            <a:srgbClr val="000099"/>
                          </a:solidFill>
                          <a:effectLst>
                            <a:outerShdw blurRad="38100" dist="38100" dir="2700000" algn="tl">
                              <a:srgbClr val="000000">
                                <a:alpha val="43137"/>
                              </a:srgbClr>
                            </a:outerShdw>
                          </a:effectLst>
                        </a:rPr>
                        <a:t>UDRŽITELNOST MALÝCH PROJEKTŮ</a:t>
                      </a:r>
                    </a:p>
                    <a:p>
                      <a:pPr algn="just"/>
                      <a:endParaRPr lang="cs-CZ" altLang="cs-CZ" sz="1600" b="0" i="0" u="none" dirty="0">
                        <a:solidFill>
                          <a:srgbClr val="000099"/>
                        </a:solidFill>
                        <a:effectLst>
                          <a:outerShdw blurRad="38100" dist="38100" dir="2700000" algn="tl">
                            <a:srgbClr val="000000">
                              <a:alpha val="43137"/>
                            </a:srgbClr>
                          </a:outerShdw>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u="none" kern="1200" dirty="0">
                          <a:solidFill>
                            <a:srgbClr val="000099"/>
                          </a:solidFill>
                          <a:effectLst/>
                          <a:latin typeface="+mn-lt"/>
                          <a:ea typeface="+mn-ea"/>
                          <a:cs typeface="+mn-cs"/>
                        </a:rPr>
                        <a:t>Správce ve své působnosti může určit, kteří příjemci budou mít povinnost předkládat Správci Roční zprávy o udržitelnosti malého projektu pro dobu pěti let od jeho proplacení. Tato informace bude uvedena ve Smlouvě o financování.</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1" u="none" kern="1200" dirty="0">
                        <a:solidFill>
                          <a:srgbClr val="000099"/>
                        </a:solidFill>
                        <a:effectLst/>
                        <a:latin typeface="+mn-lt"/>
                        <a:ea typeface="+mn-ea"/>
                        <a:cs typeface="+mn-cs"/>
                      </a:endParaRPr>
                    </a:p>
                    <a:p>
                      <a:pPr algn="just"/>
                      <a:r>
                        <a:rPr lang="cs-CZ" altLang="cs-CZ" sz="1600" b="1" i="0" u="none" dirty="0">
                          <a:solidFill>
                            <a:srgbClr val="000099"/>
                          </a:solidFill>
                          <a:effectLst/>
                        </a:rPr>
                        <a:t>To, zda-</a:t>
                      </a:r>
                      <a:r>
                        <a:rPr lang="cs-CZ" altLang="cs-CZ" sz="1600" b="1" i="0" u="none" dirty="0" err="1">
                          <a:solidFill>
                            <a:srgbClr val="000099"/>
                          </a:solidFill>
                          <a:effectLst/>
                        </a:rPr>
                        <a:t>li</a:t>
                      </a:r>
                      <a:r>
                        <a:rPr lang="cs-CZ" altLang="cs-CZ" sz="1600" b="1" i="0" u="none" dirty="0">
                          <a:solidFill>
                            <a:srgbClr val="000099"/>
                          </a:solidFill>
                          <a:effectLst/>
                        </a:rPr>
                        <a:t> se podmínka udržitelnosti vztahuje k danému projektu, bude stanoveno při podepsání Smlouvy o projektu. </a:t>
                      </a:r>
                    </a:p>
                    <a:p>
                      <a:pPr algn="just"/>
                      <a:endParaRPr lang="cs-CZ" altLang="cs-CZ" sz="1600" b="0" i="0" u="none" dirty="0">
                        <a:solidFill>
                          <a:srgbClr val="000099"/>
                        </a:solidFill>
                        <a:effectLst/>
                      </a:endParaRPr>
                    </a:p>
                    <a:p>
                      <a:pPr algn="just"/>
                      <a:endParaRPr lang="cs-CZ" sz="1600" b="0" dirty="0">
                        <a:solidFill>
                          <a:srgbClr val="000099"/>
                        </a:solidFill>
                      </a:endParaRPr>
                    </a:p>
                    <a:p>
                      <a:pPr algn="just"/>
                      <a:r>
                        <a:rPr lang="cs-CZ" sz="1600" b="0" dirty="0">
                          <a:solidFill>
                            <a:srgbClr val="000099"/>
                          </a:solidFill>
                        </a:rPr>
                        <a:t>Zprávy o udržitelnosti se vždy podávají za celý projekt, a ne za jednotlivé partnery</a:t>
                      </a:r>
                      <a:endParaRPr lang="cs-CZ" altLang="cs-CZ" sz="1600" b="0" i="0" u="none" dirty="0">
                        <a:solidFill>
                          <a:srgbClr val="000099"/>
                        </a:solidFill>
                        <a:effectLs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TRWAŁOŚĆ MAŁYCH PROJEKTÓW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900" b="1" u="sng" dirty="0">
                        <a:solidFill>
                          <a:srgbClr val="FF6600"/>
                        </a:solidFill>
                        <a:effectLst>
                          <a:outerShdw blurRad="38100" dist="38100" dir="2700000" algn="tl">
                            <a:srgbClr val="000000">
                              <a:alpha val="43137"/>
                            </a:srgbClr>
                          </a:outerShdw>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1" u="sng" dirty="0">
                        <a:solidFill>
                          <a:srgbClr val="FF6600"/>
                        </a:solidFill>
                        <a:effectLst>
                          <a:outerShdw blurRad="38100" dist="38100" dir="2700000" algn="tl">
                            <a:srgbClr val="000000">
                              <a:alpha val="43137"/>
                            </a:srgbClr>
                          </a:outerShdw>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600" b="0" u="none" dirty="0">
                          <a:solidFill>
                            <a:srgbClr val="FF6600"/>
                          </a:solidFill>
                          <a:effectLst/>
                          <a:latin typeface="+mn-lt"/>
                          <a:cs typeface="Arial" charset="0"/>
                        </a:rPr>
                        <a:t>Zarządzający, w ramach swoich kompetencji, może określić, którzy beneficjenci będą zobowiązani do składania Zarządzającemu raportów rocznych z  trwałości małego projektu przez okres pięciu lat po jego zrefundowaniu. Informacja ta zostanie zawarta w umowie o dofinansowanie.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0"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600" b="1" u="none" dirty="0">
                          <a:solidFill>
                            <a:srgbClr val="FF6600"/>
                          </a:solidFill>
                          <a:effectLst/>
                          <a:latin typeface="+mn-lt"/>
                          <a:cs typeface="Arial" charset="0"/>
                        </a:rPr>
                        <a:t>To, czy warunek trwałości odnosi się do danego projektu, czy też nie, stwierdzone zostanie w momencie podpisania Umowy dotyczącej projektu.</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1" u="none"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dirty="0">
                          <a:solidFill>
                            <a:srgbClr val="FF6600"/>
                          </a:solidFill>
                        </a:rPr>
                        <a:t>Raporty z trwałości są każdorazowo składane dla całego projektu, a nie za poszczególnych partnerów.</a:t>
                      </a:r>
                      <a:endParaRPr lang="cs-CZ" altLang="cs-CZ" sz="1600" b="0" u="none"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13CC7F0F-E150-4088-936F-56007F1F0A26}"/>
              </a:ext>
            </a:extLst>
          </p:cNvPr>
          <p:cNvSpPr>
            <a:spLocks noGrp="1"/>
          </p:cNvSpPr>
          <p:nvPr>
            <p:ph type="sldNum" sz="quarter" idx="12"/>
          </p:nvPr>
        </p:nvSpPr>
        <p:spPr/>
        <p:txBody>
          <a:bodyPr/>
          <a:lstStyle/>
          <a:p>
            <a:fld id="{92860EB2-85D9-40DF-A6A9-558CCE481E13}" type="slidenum">
              <a:rPr lang="cs-CZ" smtClean="0"/>
              <a:t>79</a:t>
            </a:fld>
            <a:endParaRPr lang="cs-CZ"/>
          </a:p>
        </p:txBody>
      </p:sp>
    </p:spTree>
    <p:extLst>
      <p:ext uri="{BB962C8B-B14F-4D97-AF65-F5344CB8AC3E}">
        <p14:creationId xmlns:p14="http://schemas.microsoft.com/office/powerpoint/2010/main" val="224383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29D18A59-6626-4BB3-B605-F78A68AD5184}"/>
              </a:ext>
            </a:extLst>
          </p:cNvPr>
          <p:cNvPicPr>
            <a:picLocks noChangeAspect="1"/>
          </p:cNvPicPr>
          <p:nvPr/>
        </p:nvPicPr>
        <p:blipFill>
          <a:blip r:embed="rId2"/>
          <a:stretch>
            <a:fillRect/>
          </a:stretch>
        </p:blipFill>
        <p:spPr>
          <a:xfrm>
            <a:off x="1524000" y="5370990"/>
            <a:ext cx="1064602" cy="1064602"/>
          </a:xfrm>
          <a:prstGeom prst="rect">
            <a:avLst/>
          </a:prstGeom>
        </p:spPr>
      </p:pic>
      <p:pic>
        <p:nvPicPr>
          <p:cNvPr id="16" name="Obrázek 15">
            <a:extLst>
              <a:ext uri="{FF2B5EF4-FFF2-40B4-BE49-F238E27FC236}">
                <a16:creationId xmlns:a16="http://schemas.microsoft.com/office/drawing/2014/main" id="{0C15B876-BADA-4CEC-AFB2-6F5D5595A297}"/>
              </a:ext>
            </a:extLst>
          </p:cNvPr>
          <p:cNvPicPr>
            <a:picLocks noChangeAspect="1"/>
          </p:cNvPicPr>
          <p:nvPr/>
        </p:nvPicPr>
        <p:blipFill>
          <a:blip r:embed="rId3"/>
          <a:stretch>
            <a:fillRect/>
          </a:stretch>
        </p:blipFill>
        <p:spPr>
          <a:xfrm>
            <a:off x="11002108" y="5370990"/>
            <a:ext cx="1109846" cy="1109846"/>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908964649"/>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l"/>
                      <a:endParaRPr lang="cs-CZ" altLang="cs-CZ" sz="1000" b="1" u="sng" dirty="0">
                        <a:solidFill>
                          <a:srgbClr val="000099"/>
                        </a:solidFill>
                        <a:latin typeface="Arial" charset="0"/>
                        <a:cs typeface="Arial" charset="0"/>
                      </a:endParaRPr>
                    </a:p>
                    <a:p>
                      <a:pPr algn="ctr"/>
                      <a:r>
                        <a:rPr lang="pl-PL" altLang="cs-CZ" sz="1900" b="1" u="sng" cap="small" baseline="0" dirty="0">
                          <a:solidFill>
                            <a:srgbClr val="000099"/>
                          </a:solidFill>
                          <a:effectLst>
                            <a:outerShdw blurRad="38100" dist="38100" dir="2700000" algn="tl">
                              <a:srgbClr val="000000">
                                <a:alpha val="43137"/>
                              </a:srgbClr>
                            </a:outerShdw>
                          </a:effectLst>
                          <a:latin typeface="Calibri  "/>
                          <a:cs typeface="Arial" charset="0"/>
                        </a:rPr>
                        <a:t>Výše Dotace EFRR u Malých Projektů</a:t>
                      </a:r>
                    </a:p>
                    <a:p>
                      <a:pPr marL="285750" lvl="0" indent="-285750" algn="just">
                        <a:lnSpc>
                          <a:spcPct val="100000"/>
                        </a:lnSpc>
                        <a:spcBef>
                          <a:spcPts val="400"/>
                        </a:spcBef>
                        <a:spcAft>
                          <a:spcPts val="400"/>
                        </a:spcAft>
                        <a:buFont typeface="Wingdings" panose="05000000000000000000" pitchFamily="2" charset="2"/>
                        <a:buChar char="Ø"/>
                      </a:pPr>
                      <a:r>
                        <a:rPr lang="cs-CZ" sz="1500" b="1" baseline="0" dirty="0">
                          <a:solidFill>
                            <a:srgbClr val="000099"/>
                          </a:solidFill>
                          <a:effectLst/>
                        </a:rPr>
                        <a:t>Spolufinancování max. 80% dotace z EFRR</a:t>
                      </a:r>
                    </a:p>
                    <a:p>
                      <a:pPr marL="285750" lvl="0" indent="-285750" algn="just">
                        <a:lnSpc>
                          <a:spcPct val="100000"/>
                        </a:lnSpc>
                        <a:spcBef>
                          <a:spcPts val="400"/>
                        </a:spcBef>
                        <a:spcAft>
                          <a:spcPts val="400"/>
                        </a:spcAft>
                        <a:buFont typeface="Wingdings" panose="05000000000000000000" pitchFamily="2" charset="2"/>
                        <a:buChar char="Ø"/>
                      </a:pPr>
                      <a:r>
                        <a:rPr lang="cs-CZ" sz="1500" b="0" baseline="0" dirty="0">
                          <a:solidFill>
                            <a:srgbClr val="000099"/>
                          </a:solidFill>
                        </a:rPr>
                        <a:t>Pro české žadatele – 20% z vlastních zdrojů</a:t>
                      </a:r>
                    </a:p>
                    <a:p>
                      <a:pPr marL="285750" lvl="0" indent="-285750" algn="just">
                        <a:lnSpc>
                          <a:spcPct val="100000"/>
                        </a:lnSpc>
                        <a:spcBef>
                          <a:spcPts val="400"/>
                        </a:spcBef>
                        <a:spcAft>
                          <a:spcPts val="400"/>
                        </a:spcAft>
                        <a:buFont typeface="Wingdings" panose="05000000000000000000" pitchFamily="2" charset="2"/>
                        <a:buChar char="Ø"/>
                      </a:pPr>
                      <a:r>
                        <a:rPr lang="cs-CZ" sz="1500" b="0" baseline="0" dirty="0">
                          <a:solidFill>
                            <a:srgbClr val="000099"/>
                          </a:solidFill>
                        </a:rPr>
                        <a:t>Pro polské žadatele – spolufinancování ze státního rozpočtu do výše 10% CZV (pro nevládní organizace, sdružení územních samosprávných celků a evropských seskupení územní spolupráce)</a:t>
                      </a:r>
                    </a:p>
                    <a:p>
                      <a:pPr marL="0" indent="0" algn="ctr">
                        <a:lnSpc>
                          <a:spcPct val="100000"/>
                        </a:lnSpc>
                        <a:spcBef>
                          <a:spcPts val="400"/>
                        </a:spcBef>
                        <a:spcAft>
                          <a:spcPts val="400"/>
                        </a:spcAft>
                        <a:buFont typeface="Wingdings" panose="05000000000000000000" pitchFamily="2" charset="2"/>
                        <a:buNone/>
                      </a:pPr>
                      <a:endParaRPr lang="cs-CZ" altLang="cs-CZ" sz="1500" b="1" u="sng" cap="small" dirty="0">
                        <a:solidFill>
                          <a:srgbClr val="000099"/>
                        </a:solidFill>
                        <a:effectLst>
                          <a:outerShdw blurRad="38100" dist="38100" dir="2700000" algn="tl">
                            <a:srgbClr val="000000">
                              <a:alpha val="43137"/>
                            </a:srgbClr>
                          </a:outerShdw>
                        </a:effectLst>
                      </a:endParaRPr>
                    </a:p>
                    <a:p>
                      <a:pPr marL="0" indent="0" algn="ctr">
                        <a:lnSpc>
                          <a:spcPct val="100000"/>
                        </a:lnSpc>
                        <a:spcBef>
                          <a:spcPts val="400"/>
                        </a:spcBef>
                        <a:spcAft>
                          <a:spcPts val="400"/>
                        </a:spcAft>
                        <a:buFont typeface="Wingdings" panose="05000000000000000000" pitchFamily="2" charset="2"/>
                        <a:buNone/>
                      </a:pPr>
                      <a:r>
                        <a:rPr lang="cs-CZ" altLang="cs-CZ" sz="1500" b="1" u="sng" cap="small" dirty="0">
                          <a:solidFill>
                            <a:srgbClr val="000099"/>
                          </a:solidFill>
                          <a:effectLst>
                            <a:outerShdw blurRad="38100" dist="38100" dir="2700000" algn="tl">
                              <a:srgbClr val="000000">
                                <a:alpha val="43137"/>
                              </a:srgbClr>
                            </a:outerShdw>
                          </a:effectLst>
                        </a:rPr>
                        <a:t>Financování Malých Projektů</a:t>
                      </a:r>
                      <a:endParaRPr lang="cs-CZ" altLang="cs-CZ" sz="1500" b="1" dirty="0">
                        <a:solidFill>
                          <a:srgbClr val="000099"/>
                        </a:solidFill>
                        <a:effectLst>
                          <a:outerShdw blurRad="38100" dist="38100" dir="2700000" algn="tl">
                            <a:srgbClr val="000000">
                              <a:alpha val="43137"/>
                            </a:srgbClr>
                          </a:outerShdw>
                        </a:effectLst>
                      </a:endParaRPr>
                    </a:p>
                    <a:p>
                      <a:pPr marL="285750" lvl="0" indent="-285750" algn="l">
                        <a:lnSpc>
                          <a:spcPct val="100000"/>
                        </a:lnSpc>
                        <a:spcBef>
                          <a:spcPts val="400"/>
                        </a:spcBef>
                        <a:spcAft>
                          <a:spcPts val="400"/>
                        </a:spcAft>
                        <a:buFont typeface="Wingdings" panose="05000000000000000000" pitchFamily="2" charset="2"/>
                        <a:buChar char="Ø"/>
                      </a:pPr>
                      <a:r>
                        <a:rPr lang="cs-CZ" altLang="cs-CZ" sz="1500" b="0" dirty="0">
                          <a:solidFill>
                            <a:srgbClr val="000099"/>
                          </a:solidFill>
                          <a:effectLst/>
                        </a:rPr>
                        <a:t>Zálohové ani průběžné financování malých projektů není umožněno</a:t>
                      </a:r>
                    </a:p>
                    <a:p>
                      <a:pPr marL="285750" lvl="0" indent="-285750" algn="just">
                        <a:lnSpc>
                          <a:spcPct val="100000"/>
                        </a:lnSpc>
                        <a:spcBef>
                          <a:spcPts val="400"/>
                        </a:spcBef>
                        <a:spcAft>
                          <a:spcPts val="400"/>
                        </a:spcAft>
                        <a:buFont typeface="Wingdings" panose="05000000000000000000" pitchFamily="2" charset="2"/>
                        <a:buChar char="Ø"/>
                      </a:pPr>
                      <a:r>
                        <a:rPr lang="cs-CZ" altLang="cs-CZ" sz="1500" b="0" dirty="0">
                          <a:solidFill>
                            <a:srgbClr val="000099"/>
                          </a:solidFill>
                          <a:effectLst/>
                        </a:rPr>
                        <a:t>Předfinancování malých projektů je z vlastních zd</a:t>
                      </a:r>
                      <a:r>
                        <a:rPr lang="cs-CZ" altLang="cs-CZ" sz="1600" b="0" dirty="0">
                          <a:solidFill>
                            <a:srgbClr val="000099"/>
                          </a:solidFill>
                          <a:effectLst/>
                        </a:rPr>
                        <a:t>rojů žadatele</a:t>
                      </a:r>
                    </a:p>
                    <a:p>
                      <a:pPr marL="285750" lvl="0" indent="-285750" algn="just">
                        <a:lnSpc>
                          <a:spcPct val="100000"/>
                        </a:lnSpc>
                        <a:spcBef>
                          <a:spcPts val="400"/>
                        </a:spcBef>
                        <a:spcAft>
                          <a:spcPts val="400"/>
                        </a:spcAft>
                        <a:buFont typeface="Wingdings" panose="05000000000000000000" pitchFamily="2" charset="2"/>
                        <a:buChar char="Ø"/>
                      </a:pPr>
                      <a:r>
                        <a:rPr lang="cs-CZ" altLang="cs-CZ" sz="1600" b="0" dirty="0">
                          <a:solidFill>
                            <a:srgbClr val="000099"/>
                          </a:solidFill>
                          <a:effectLst/>
                        </a:rPr>
                        <a:t>Financování v EUR – kurzové riziko nese žadatel</a:t>
                      </a:r>
                      <a:endParaRPr lang="cs-CZ" sz="1600" b="0" dirty="0">
                        <a:solidFill>
                          <a:srgbClr val="000099"/>
                        </a:solidFill>
                      </a:endParaRPr>
                    </a:p>
                  </a:txBody>
                  <a:tcPr/>
                </a:tc>
                <a:tc>
                  <a:txBody>
                    <a:bodyPr/>
                    <a:lstStyle/>
                    <a:p>
                      <a:pPr algn="l"/>
                      <a:endParaRPr lang="cs-CZ" altLang="cs-CZ" sz="1000" b="1" u="sng" dirty="0">
                        <a:solidFill>
                          <a:srgbClr val="FF6600"/>
                        </a:solidFill>
                        <a:latin typeface="Arial" charset="0"/>
                        <a:cs typeface="Arial" charset="0"/>
                      </a:endParaRPr>
                    </a:p>
                    <a:p>
                      <a:pPr algn="ctr"/>
                      <a:r>
                        <a:rPr lang="pl-PL" sz="1900" b="1" u="sng" cap="small" baseline="0" noProof="0" dirty="0">
                          <a:solidFill>
                            <a:srgbClr val="FF6600"/>
                          </a:solidFill>
                          <a:effectLst>
                            <a:outerShdw blurRad="38100" dist="38100" dir="2700000" algn="tl">
                              <a:srgbClr val="000000">
                                <a:alpha val="43137"/>
                              </a:srgbClr>
                            </a:outerShdw>
                          </a:effectLst>
                        </a:rPr>
                        <a:t>Wysokość Dofinansowania EFRR Dla Małych Projektów</a:t>
                      </a:r>
                    </a:p>
                    <a:p>
                      <a:pPr marL="285750" lvl="0" indent="-285750" algn="just">
                        <a:lnSpc>
                          <a:spcPct val="100000"/>
                        </a:lnSpc>
                        <a:spcBef>
                          <a:spcPts val="400"/>
                        </a:spcBef>
                        <a:spcAft>
                          <a:spcPts val="400"/>
                        </a:spcAft>
                        <a:buFont typeface="Wingdings" panose="05000000000000000000" pitchFamily="2" charset="2"/>
                        <a:buChar char="Ø"/>
                      </a:pPr>
                      <a:r>
                        <a:rPr lang="pl-PL" sz="1500" b="1" baseline="0" noProof="0" dirty="0">
                          <a:solidFill>
                            <a:srgbClr val="FF6600"/>
                          </a:solidFill>
                          <a:effectLst/>
                        </a:rPr>
                        <a:t>Współfinansowanie max. 80% z EFRR</a:t>
                      </a:r>
                    </a:p>
                    <a:p>
                      <a:pPr marL="285750" lvl="0" indent="-285750" algn="just">
                        <a:lnSpc>
                          <a:spcPct val="100000"/>
                        </a:lnSpc>
                        <a:spcBef>
                          <a:spcPts val="400"/>
                        </a:spcBef>
                        <a:spcAft>
                          <a:spcPts val="400"/>
                        </a:spcAft>
                        <a:buFont typeface="Wingdings" panose="05000000000000000000" pitchFamily="2" charset="2"/>
                        <a:buChar char="Ø"/>
                      </a:pPr>
                      <a:r>
                        <a:rPr lang="pl-PL" sz="1500" b="0" baseline="0" noProof="0" dirty="0">
                          <a:solidFill>
                            <a:srgbClr val="FF6600"/>
                          </a:solidFill>
                        </a:rPr>
                        <a:t>Dla czeskich wnioskodawców 20% wkładu własnego</a:t>
                      </a:r>
                    </a:p>
                    <a:p>
                      <a:pPr marL="285750" lvl="0" indent="-285750" algn="just">
                        <a:lnSpc>
                          <a:spcPct val="100000"/>
                        </a:lnSpc>
                        <a:spcBef>
                          <a:spcPts val="400"/>
                        </a:spcBef>
                        <a:spcAft>
                          <a:spcPts val="400"/>
                        </a:spcAft>
                        <a:buFont typeface="Wingdings" panose="05000000000000000000" pitchFamily="2" charset="2"/>
                        <a:buChar char="Ø"/>
                      </a:pPr>
                      <a:r>
                        <a:rPr lang="pl-PL" sz="1400" b="0" baseline="0" noProof="0" dirty="0">
                          <a:solidFill>
                            <a:srgbClr val="FF6600"/>
                          </a:solidFill>
                        </a:rPr>
                        <a:t>Dla polskich wnioskodawców – współfinansowanie z budżetu państwa w wysokości 10% (dla organizacji pozarządowych, związków i stowarzyszeń jednostek samorządu terytorialnego oraz europiejskich ugrupowań współpracy terytorialnej)</a:t>
                      </a:r>
                    </a:p>
                    <a:p>
                      <a:pPr marL="0" indent="0" algn="ctr">
                        <a:lnSpc>
                          <a:spcPct val="100000"/>
                        </a:lnSpc>
                        <a:spcBef>
                          <a:spcPts val="400"/>
                        </a:spcBef>
                        <a:spcAft>
                          <a:spcPts val="400"/>
                        </a:spcAft>
                        <a:buFont typeface="Wingdings" panose="05000000000000000000" pitchFamily="2" charset="2"/>
                        <a:buNone/>
                      </a:pPr>
                      <a:r>
                        <a:rPr lang="pl-PL" altLang="cs-CZ" sz="1500" b="1" u="sng" cap="small" noProof="0" dirty="0">
                          <a:solidFill>
                            <a:srgbClr val="FF6600"/>
                          </a:solidFill>
                          <a:effectLst>
                            <a:outerShdw blurRad="38100" dist="38100" dir="2700000" algn="tl">
                              <a:srgbClr val="000000">
                                <a:alpha val="43137"/>
                              </a:srgbClr>
                            </a:outerShdw>
                          </a:effectLst>
                        </a:rPr>
                        <a:t>Finansowanie Małych Projektów</a:t>
                      </a:r>
                      <a:endParaRPr lang="pl-PL" altLang="cs-CZ" sz="1500" b="1" noProof="0"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altLang="cs-CZ" sz="1500" b="0" noProof="0" dirty="0">
                          <a:solidFill>
                            <a:srgbClr val="FF6600"/>
                          </a:solidFill>
                          <a:effectLst/>
                        </a:rPr>
                        <a:t>Nie ma możliwości zaliczkowego lub bieżącego finansowania projektów</a:t>
                      </a:r>
                    </a:p>
                    <a:p>
                      <a:pPr marL="285750" lvl="0" indent="-285750" algn="just">
                        <a:lnSpc>
                          <a:spcPct val="100000"/>
                        </a:lnSpc>
                        <a:spcBef>
                          <a:spcPts val="400"/>
                        </a:spcBef>
                        <a:spcAft>
                          <a:spcPts val="400"/>
                        </a:spcAft>
                        <a:buFont typeface="Wingdings" panose="05000000000000000000" pitchFamily="2" charset="2"/>
                        <a:buChar char="Ø"/>
                      </a:pPr>
                      <a:r>
                        <a:rPr lang="pl-PL" altLang="cs-CZ" sz="1500" b="0" noProof="0" dirty="0">
                          <a:solidFill>
                            <a:srgbClr val="FF6600"/>
                          </a:solidFill>
                          <a:effectLst/>
                        </a:rPr>
                        <a:t>Prefinansowanie małych projektów odbywa się ze środków własnych wnioskodawcy</a:t>
                      </a:r>
                    </a:p>
                    <a:p>
                      <a:pPr marL="285750" lvl="0" indent="-285750" algn="just">
                        <a:lnSpc>
                          <a:spcPct val="100000"/>
                        </a:lnSpc>
                        <a:spcBef>
                          <a:spcPts val="400"/>
                        </a:spcBef>
                        <a:spcAft>
                          <a:spcPts val="400"/>
                        </a:spcAft>
                        <a:buFont typeface="Wingdings" panose="05000000000000000000" pitchFamily="2" charset="2"/>
                        <a:buChar char="Ø"/>
                      </a:pPr>
                      <a:r>
                        <a:rPr lang="pl-PL" altLang="cs-CZ" sz="1500" b="0" noProof="0" dirty="0">
                          <a:solidFill>
                            <a:srgbClr val="FF6600"/>
                          </a:solidFill>
                          <a:effectLst/>
                        </a:rPr>
                        <a:t>Finansowanie w EUR – ryzyko kursowe ponosi wnioskodawca</a:t>
                      </a:r>
                      <a:endParaRPr lang="pl-PL" sz="1500" b="0" noProof="0" dirty="0">
                        <a:solidFill>
                          <a:srgbClr val="000099"/>
                        </a:solidFill>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1024274E-935B-47B1-ACFD-7F6A047D1779}"/>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B636E4F9-9CC6-4716-9FD5-AD11F7DA9A58}"/>
              </a:ext>
            </a:extLst>
          </p:cNvPr>
          <p:cNvPicPr>
            <a:picLocks noChangeAspect="1"/>
          </p:cNvPicPr>
          <p:nvPr/>
        </p:nvPicPr>
        <p:blipFill>
          <a:blip r:embed="rId8"/>
          <a:stretch>
            <a:fillRect/>
          </a:stretch>
        </p:blipFill>
        <p:spPr>
          <a:xfrm>
            <a:off x="9901142" y="5713352"/>
            <a:ext cx="766858" cy="1144648"/>
          </a:xfrm>
          <a:prstGeom prst="rect">
            <a:avLst/>
          </a:prstGeom>
        </p:spPr>
      </p:pic>
      <p:sp>
        <p:nvSpPr>
          <p:cNvPr id="5" name="Zástupný symbol pro číslo snímku 4">
            <a:extLst>
              <a:ext uri="{FF2B5EF4-FFF2-40B4-BE49-F238E27FC236}">
                <a16:creationId xmlns:a16="http://schemas.microsoft.com/office/drawing/2014/main" id="{8B506983-338F-474F-85D9-3B20E64880AD}"/>
              </a:ext>
            </a:extLst>
          </p:cNvPr>
          <p:cNvSpPr>
            <a:spLocks noGrp="1"/>
          </p:cNvSpPr>
          <p:nvPr>
            <p:ph type="sldNum" sz="quarter" idx="12"/>
          </p:nvPr>
        </p:nvSpPr>
        <p:spPr/>
        <p:txBody>
          <a:bodyPr/>
          <a:lstStyle/>
          <a:p>
            <a:fld id="{92860EB2-85D9-40DF-A6A9-558CCE481E13}" type="slidenum">
              <a:rPr lang="cs-CZ" smtClean="0"/>
              <a:t>8</a:t>
            </a:fld>
            <a:endParaRPr lang="cs-CZ"/>
          </a:p>
        </p:txBody>
      </p:sp>
    </p:spTree>
    <p:extLst>
      <p:ext uri="{BB962C8B-B14F-4D97-AF65-F5344CB8AC3E}">
        <p14:creationId xmlns:p14="http://schemas.microsoft.com/office/powerpoint/2010/main" val="30106260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0B220BC-AAA5-445D-8E48-070BEE40AF69}"/>
              </a:ext>
            </a:extLst>
          </p:cNvPr>
          <p:cNvPicPr>
            <a:picLocks noChangeAspect="1"/>
          </p:cNvPicPr>
          <p:nvPr/>
        </p:nvPicPr>
        <p:blipFill>
          <a:blip r:embed="rId2"/>
          <a:stretch>
            <a:fillRect/>
          </a:stretch>
        </p:blipFill>
        <p:spPr>
          <a:xfrm>
            <a:off x="1189892" y="5361618"/>
            <a:ext cx="1144648" cy="1144648"/>
          </a:xfrm>
          <a:prstGeom prst="rect">
            <a:avLst/>
          </a:prstGeom>
        </p:spPr>
      </p:pic>
      <p:pic>
        <p:nvPicPr>
          <p:cNvPr id="14" name="Obrázek 13">
            <a:extLst>
              <a:ext uri="{FF2B5EF4-FFF2-40B4-BE49-F238E27FC236}">
                <a16:creationId xmlns:a16="http://schemas.microsoft.com/office/drawing/2014/main" id="{69896819-D256-4468-9399-F04338FC7AE4}"/>
              </a:ext>
            </a:extLst>
          </p:cNvPr>
          <p:cNvPicPr>
            <a:picLocks noChangeAspect="1"/>
          </p:cNvPicPr>
          <p:nvPr/>
        </p:nvPicPr>
        <p:blipFill>
          <a:blip r:embed="rId3"/>
          <a:stretch>
            <a:fillRect/>
          </a:stretch>
        </p:blipFill>
        <p:spPr>
          <a:xfrm>
            <a:off x="10959173" y="5361618"/>
            <a:ext cx="1189892" cy="1189892"/>
          </a:xfrm>
          <a:prstGeom prst="rect">
            <a:avLst/>
          </a:prstGeom>
        </p:spPr>
      </p:pic>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4"/>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5"/>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6"/>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7"/>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4240063694"/>
              </p:ext>
            </p:extLst>
          </p:nvPr>
        </p:nvGraphicFramePr>
        <p:xfrm>
          <a:off x="390803" y="1033801"/>
          <a:ext cx="11410394" cy="4257143"/>
        </p:xfrm>
        <a:graphic>
          <a:graphicData uri="http://schemas.openxmlformats.org/drawingml/2006/table">
            <a:tbl>
              <a:tblPr firstRow="1" bandRow="1">
                <a:tableStyleId>{3B4B98B0-60AC-42C2-AFA5-B58CD77FA1E5}</a:tableStyleId>
              </a:tblPr>
              <a:tblGrid>
                <a:gridCol w="5714162">
                  <a:extLst>
                    <a:ext uri="{9D8B030D-6E8A-4147-A177-3AD203B41FA5}">
                      <a16:colId xmlns:a16="http://schemas.microsoft.com/office/drawing/2014/main" val="3983641993"/>
                    </a:ext>
                  </a:extLst>
                </a:gridCol>
                <a:gridCol w="5696232">
                  <a:extLst>
                    <a:ext uri="{9D8B030D-6E8A-4147-A177-3AD203B41FA5}">
                      <a16:colId xmlns:a16="http://schemas.microsoft.com/office/drawing/2014/main" val="2326915147"/>
                    </a:ext>
                  </a:extLst>
                </a:gridCol>
              </a:tblGrid>
              <a:tr h="4257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900" b="1" u="sng" kern="1200" dirty="0">
                          <a:solidFill>
                            <a:srgbClr val="000099"/>
                          </a:solidFill>
                          <a:effectLst>
                            <a:outerShdw blurRad="38100" dist="38100" dir="2700000" algn="tl">
                              <a:srgbClr val="000000">
                                <a:alpha val="43137"/>
                              </a:srgbClr>
                            </a:outerShdw>
                          </a:effectLst>
                          <a:latin typeface="+mn-lt"/>
                          <a:ea typeface="+mn-ea"/>
                          <a:cs typeface="+mn-cs"/>
                        </a:rPr>
                        <a:t>ARCHIVACE DOKUMENTŮ</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600" b="0" i="0" u="none" kern="1200" dirty="0">
                        <a:solidFill>
                          <a:srgbClr val="000099"/>
                        </a:solidFill>
                        <a:effectLst>
                          <a:outerShdw blurRad="38100" dist="38100" dir="2700000" algn="tl">
                            <a:srgbClr val="000000">
                              <a:alpha val="43137"/>
                            </a:srgbClr>
                          </a:outerShdw>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u="none" kern="1200" dirty="0">
                          <a:solidFill>
                            <a:srgbClr val="000099"/>
                          </a:solidFill>
                          <a:effectLst/>
                          <a:latin typeface="+mn-lt"/>
                          <a:ea typeface="+mn-ea"/>
                          <a:cs typeface="+mn-cs"/>
                        </a:rPr>
                        <a:t>Konečný uživatel je povinen archivovat veškeré dokumenty týkající se projektu, a to </a:t>
                      </a:r>
                      <a:r>
                        <a:rPr lang="cs-CZ" sz="1600" b="1" u="none" kern="1200" dirty="0">
                          <a:solidFill>
                            <a:srgbClr val="000099"/>
                          </a:solidFill>
                          <a:effectLst/>
                          <a:latin typeface="+mn-lt"/>
                          <a:ea typeface="+mn-ea"/>
                          <a:cs typeface="+mn-cs"/>
                        </a:rPr>
                        <a:t>od jejich vzniku alespoň po dobu 5 let od 31.prosince roku, ve kterém byla provedena platba </a:t>
                      </a:r>
                      <a:r>
                        <a:rPr lang="cs-CZ" sz="1600" b="0" u="none" kern="1200" dirty="0">
                          <a:solidFill>
                            <a:srgbClr val="000099"/>
                          </a:solidFill>
                          <a:effectLst/>
                          <a:latin typeface="+mn-lt"/>
                          <a:ea typeface="+mn-ea"/>
                          <a:cs typeface="+mn-cs"/>
                        </a:rPr>
                        <a:t>Vedoucímu partnerovi/projektovému partnerovi.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600" b="0" i="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600" b="0" i="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altLang="cs-CZ" sz="1600" b="0" i="0" u="none" kern="1200" dirty="0">
                          <a:solidFill>
                            <a:srgbClr val="000099"/>
                          </a:solidFill>
                          <a:effectLst/>
                          <a:latin typeface="+mn-lt"/>
                          <a:ea typeface="+mn-ea"/>
                          <a:cs typeface="+mn-cs"/>
                        </a:rPr>
                        <a:t>Pokud jiný zákon určí pro určité dokumenty dobu delší, než je stanovená pro program, partner archivuje dokumenty po dobu a způsobem určeným tímto zákonem.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altLang="cs-CZ" sz="1600" b="0" i="0" u="none" kern="1200" dirty="0">
                        <a:solidFill>
                          <a:srgbClr val="000099"/>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dirty="0">
                        <a:solidFill>
                          <a:srgbClr val="000099"/>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600" b="0" dirty="0">
                          <a:solidFill>
                            <a:srgbClr val="000099"/>
                          </a:solidFill>
                        </a:rPr>
                        <a:t>Vložení dokumentů do monitorovacího systému pro FMP není považováno za splnění povinnosti archivace. </a:t>
                      </a:r>
                      <a:endParaRPr lang="cs-CZ" altLang="cs-CZ" sz="1600" b="0" i="0" u="none" kern="1200" dirty="0">
                        <a:solidFill>
                          <a:srgbClr val="000099"/>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altLang="cs-CZ" sz="1900" b="1" u="sng" dirty="0">
                          <a:solidFill>
                            <a:srgbClr val="FF6600"/>
                          </a:solidFill>
                          <a:effectLst>
                            <a:outerShdw blurRad="38100" dist="38100" dir="2700000" algn="tl">
                              <a:srgbClr val="000000">
                                <a:alpha val="43137"/>
                              </a:srgbClr>
                            </a:outerShdw>
                          </a:effectLst>
                          <a:latin typeface="+mn-lt"/>
                          <a:cs typeface="Arial" charset="0"/>
                        </a:rPr>
                        <a:t>PRZECHOWYWANIE DOKUMENTÓW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s-CZ" sz="1600" b="0" kern="120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sz="1600" b="0" kern="1200" noProof="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kern="1200" noProof="0" dirty="0">
                          <a:solidFill>
                            <a:srgbClr val="FF6600"/>
                          </a:solidFill>
                          <a:effectLst/>
                          <a:latin typeface="+mn-lt"/>
                          <a:ea typeface="+mn-ea"/>
                          <a:cs typeface="+mn-cs"/>
                        </a:rPr>
                        <a:t>Beneficjent ma obowiązek przechowywania wszelkich dokumentów dotyczących projektu </a:t>
                      </a:r>
                      <a:r>
                        <a:rPr lang="pl-PL" sz="1600" b="1" kern="1200" noProof="0" dirty="0">
                          <a:solidFill>
                            <a:srgbClr val="FF6600"/>
                          </a:solidFill>
                          <a:effectLst/>
                          <a:latin typeface="+mn-lt"/>
                          <a:ea typeface="+mn-ea"/>
                          <a:cs typeface="+mn-cs"/>
                        </a:rPr>
                        <a:t>od momentu ich powstania przynajmniej przez okres 5 lat od 31 grudnia roku, w którym została zrealizowana płatność </a:t>
                      </a:r>
                      <a:r>
                        <a:rPr lang="pl-PL" sz="1600" b="0" kern="1200" noProof="0" dirty="0">
                          <a:solidFill>
                            <a:srgbClr val="FF6600"/>
                          </a:solidFill>
                          <a:effectLst/>
                          <a:latin typeface="+mn-lt"/>
                          <a:ea typeface="+mn-ea"/>
                          <a:cs typeface="+mn-cs"/>
                        </a:rPr>
                        <a:t>Partnerowi Wiodącemu/ Partnerowi projektu.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0" u="none" kern="1200" noProof="0" dirty="0">
                        <a:solidFill>
                          <a:srgbClr val="FF66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altLang="cs-CZ" sz="1600" b="0" u="none" noProof="0" dirty="0">
                          <a:solidFill>
                            <a:srgbClr val="FF6600"/>
                          </a:solidFill>
                          <a:effectLst/>
                          <a:latin typeface="+mn-lt"/>
                          <a:cs typeface="Arial" charset="0"/>
                        </a:rPr>
                        <a:t>Jeżeli na mocy innej ustawy dla pewnych dokumentów wyznaczono okres dłuższy aniżeli określony dla Programu, partner przechowuje dokumenty przez okres i w sposób wyznaczony na mocy tej ustawy.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pl-PL" altLang="cs-CZ" sz="1600" b="0" u="none" noProof="0" dirty="0">
                        <a:solidFill>
                          <a:srgbClr val="FF6600"/>
                        </a:solidFill>
                        <a:effectLst/>
                        <a:latin typeface="+mn-lt"/>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b="0" dirty="0">
                          <a:solidFill>
                            <a:srgbClr val="FF6600"/>
                          </a:solidFill>
                        </a:rPr>
                        <a:t>Wprowadzanie dokumentów do systemu monitorującego dla FMP nie spełnia obowiązku archiwizacyjnego. </a:t>
                      </a:r>
                      <a:endParaRPr lang="pl-PL" altLang="cs-CZ" sz="1600" b="0" u="none" noProof="0" dirty="0">
                        <a:solidFill>
                          <a:srgbClr val="FF6600"/>
                        </a:solidFill>
                        <a:effectLst/>
                        <a:latin typeface="+mn-lt"/>
                        <a:cs typeface="Arial" charset="0"/>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8"/>
          <a:stretch>
            <a:fillRect/>
          </a:stretch>
        </p:blipFill>
        <p:spPr>
          <a:xfrm>
            <a:off x="3691123" y="5433661"/>
            <a:ext cx="4809754" cy="1200914"/>
          </a:xfrm>
          <a:prstGeom prst="rect">
            <a:avLst/>
          </a:prstGeom>
        </p:spPr>
      </p:pic>
      <p:sp>
        <p:nvSpPr>
          <p:cNvPr id="11" name="Zástupný symbol pro číslo snímku 10">
            <a:extLst>
              <a:ext uri="{FF2B5EF4-FFF2-40B4-BE49-F238E27FC236}">
                <a16:creationId xmlns:a16="http://schemas.microsoft.com/office/drawing/2014/main" id="{4313855E-BB85-4E21-967D-117E9EE5CDC0}"/>
              </a:ext>
            </a:extLst>
          </p:cNvPr>
          <p:cNvSpPr>
            <a:spLocks noGrp="1"/>
          </p:cNvSpPr>
          <p:nvPr>
            <p:ph type="sldNum" sz="quarter" idx="12"/>
          </p:nvPr>
        </p:nvSpPr>
        <p:spPr/>
        <p:txBody>
          <a:bodyPr/>
          <a:lstStyle/>
          <a:p>
            <a:fld id="{92860EB2-85D9-40DF-A6A9-558CCE481E13}" type="slidenum">
              <a:rPr lang="cs-CZ" smtClean="0"/>
              <a:t>80</a:t>
            </a:fld>
            <a:endParaRPr lang="cs-CZ"/>
          </a:p>
        </p:txBody>
      </p:sp>
    </p:spTree>
    <p:extLst>
      <p:ext uri="{BB962C8B-B14F-4D97-AF65-F5344CB8AC3E}">
        <p14:creationId xmlns:p14="http://schemas.microsoft.com/office/powerpoint/2010/main" val="21907809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3AB9845-D6BC-88D6-E864-9C68D308D7F3}"/>
              </a:ext>
            </a:extLst>
          </p:cNvPr>
          <p:cNvPicPr>
            <a:picLocks noChangeAspect="1"/>
          </p:cNvPicPr>
          <p:nvPr/>
        </p:nvPicPr>
        <p:blipFill>
          <a:blip r:embed="rId2"/>
          <a:stretch>
            <a:fillRect/>
          </a:stretch>
        </p:blipFill>
        <p:spPr>
          <a:xfrm>
            <a:off x="0" y="5715162"/>
            <a:ext cx="1144648" cy="1144648"/>
          </a:xfrm>
          <a:prstGeom prst="rect">
            <a:avLst/>
          </a:prstGeom>
        </p:spPr>
      </p:pic>
      <p:pic>
        <p:nvPicPr>
          <p:cNvPr id="6" name="Obrázek 5">
            <a:extLst>
              <a:ext uri="{FF2B5EF4-FFF2-40B4-BE49-F238E27FC236}">
                <a16:creationId xmlns:a16="http://schemas.microsoft.com/office/drawing/2014/main" id="{635ABCEC-8226-3485-4AF9-CFDC34D143E2}"/>
              </a:ext>
            </a:extLst>
          </p:cNvPr>
          <p:cNvPicPr>
            <a:picLocks noChangeAspect="1"/>
          </p:cNvPicPr>
          <p:nvPr/>
        </p:nvPicPr>
        <p:blipFill>
          <a:blip r:embed="rId3"/>
          <a:stretch>
            <a:fillRect/>
          </a:stretch>
        </p:blipFill>
        <p:spPr>
          <a:xfrm>
            <a:off x="9901142" y="5713352"/>
            <a:ext cx="766858" cy="1144648"/>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sp>
        <p:nvSpPr>
          <p:cNvPr id="13" name="Nadpis 6">
            <a:extLst>
              <a:ext uri="{FF2B5EF4-FFF2-40B4-BE49-F238E27FC236}">
                <a16:creationId xmlns:a16="http://schemas.microsoft.com/office/drawing/2014/main" id="{E733C5C9-3747-D1D6-8DC2-7BC8BAA122CD}"/>
              </a:ext>
            </a:extLst>
          </p:cNvPr>
          <p:cNvSpPr>
            <a:spLocks noGrp="1"/>
          </p:cNvSpPr>
          <p:nvPr>
            <p:ph type="title"/>
          </p:nvPr>
        </p:nvSpPr>
        <p:spPr>
          <a:xfrm>
            <a:off x="865094" y="914400"/>
            <a:ext cx="10461812" cy="4087906"/>
          </a:xfrm>
        </p:spPr>
        <p:txBody>
          <a:bodyPr>
            <a:noAutofit/>
          </a:bodyPr>
          <a:lstStyle/>
          <a:p>
            <a:pPr algn="ctr"/>
            <a:br>
              <a:rPr lang="cs-CZ" sz="3200" b="1" dirty="0">
                <a:solidFill>
                  <a:srgbClr val="FF6600"/>
                </a:solidFill>
                <a:latin typeface="Arial" panose="020B0604020202020204" pitchFamily="34" charset="0"/>
                <a:cs typeface="Arial" panose="020B0604020202020204" pitchFamily="34" charset="0"/>
              </a:rPr>
            </a:br>
            <a:br>
              <a:rPr lang="cs-CZ" sz="3200" b="1" dirty="0">
                <a:solidFill>
                  <a:srgbClr val="FF6600"/>
                </a:solidFill>
                <a:latin typeface="Arial" panose="020B0604020202020204" pitchFamily="34" charset="0"/>
                <a:cs typeface="Arial" panose="020B0604020202020204" pitchFamily="34" charset="0"/>
              </a:rPr>
            </a:br>
            <a:br>
              <a:rPr lang="cs-CZ" sz="3200" b="1" dirty="0">
                <a:solidFill>
                  <a:srgbClr val="FF6600"/>
                </a:solidFill>
                <a:latin typeface="Arial" panose="020B0604020202020204" pitchFamily="34" charset="0"/>
                <a:cs typeface="Arial" panose="020B0604020202020204" pitchFamily="34" charset="0"/>
              </a:rPr>
            </a:br>
            <a:r>
              <a:rPr lang="cs-CZ" sz="3200" b="1" cap="small"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Děkujeme Za Pozornost </a:t>
            </a:r>
            <a:r>
              <a:rPr lang="pl-PL" sz="3200" b="1" cap="small"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3200" b="1" cap="small" dirty="0" err="1">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Dziękujemy</a:t>
            </a:r>
            <a:r>
              <a:rPr lang="cs-CZ" sz="3200" b="1" cap="small"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Za </a:t>
            </a:r>
            <a:r>
              <a:rPr lang="cs-CZ" sz="3200" b="1" cap="small" dirty="0" err="1">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Uwagę</a:t>
            </a:r>
            <a:br>
              <a:rPr lang="cs-CZ" sz="2000" b="1" dirty="0">
                <a:solidFill>
                  <a:srgbClr val="FF6600"/>
                </a:solidFill>
                <a:latin typeface="Arial" panose="020B0604020202020204" pitchFamily="34" charset="0"/>
                <a:cs typeface="Arial" panose="020B0604020202020204" pitchFamily="34" charset="0"/>
              </a:rPr>
            </a:br>
            <a:br>
              <a:rPr lang="cs-CZ" sz="3600" b="1" dirty="0">
                <a:solidFill>
                  <a:srgbClr val="FF6600"/>
                </a:solidFill>
                <a:latin typeface="Arial" panose="020B0604020202020204" pitchFamily="34" charset="0"/>
                <a:cs typeface="Arial" panose="020B0604020202020204" pitchFamily="34" charset="0"/>
              </a:rPr>
            </a:br>
            <a:br>
              <a:rPr lang="cs-CZ" sz="3600" b="1" dirty="0">
                <a:solidFill>
                  <a:srgbClr val="000099"/>
                </a:solidFill>
                <a:latin typeface="Calibri  "/>
                <a:cs typeface="Arial" panose="020B0604020202020204" pitchFamily="34" charset="0"/>
              </a:rPr>
            </a:br>
            <a:r>
              <a:rPr lang="pl-PL" altLang="pl-PL" sz="1800" dirty="0">
                <a:solidFill>
                  <a:srgbClr val="000099"/>
                </a:solidFill>
                <a:latin typeface="Calibri  "/>
                <a:cs typeface="Times New Roman" panose="02020603050405020304" pitchFamily="18" charset="0"/>
              </a:rPr>
              <a:t>Euroregion Pomezí Čech, Moravy a Kladska – Euroregion Glacensis</a:t>
            </a:r>
            <a:br>
              <a:rPr lang="pl-PL" altLang="pl-PL" sz="1800" dirty="0">
                <a:solidFill>
                  <a:srgbClr val="000099"/>
                </a:solidFill>
                <a:latin typeface="Calibri  "/>
                <a:cs typeface="Times New Roman" panose="02020603050405020304" pitchFamily="18" charset="0"/>
              </a:rPr>
            </a:br>
            <a:r>
              <a:rPr lang="pl-PL" altLang="pl-PL" sz="1800" dirty="0">
                <a:solidFill>
                  <a:srgbClr val="000099"/>
                </a:solidFill>
                <a:latin typeface="Calibri  "/>
                <a:cs typeface="Times New Roman" panose="02020603050405020304" pitchFamily="18" charset="0"/>
              </a:rPr>
              <a:t>Panská 1492, Rychnov nad Kněžnou  </a:t>
            </a:r>
            <a:br>
              <a:rPr lang="pl-PL" altLang="pl-PL" sz="1800" dirty="0">
                <a:solidFill>
                  <a:srgbClr val="000099"/>
                </a:solidFill>
                <a:latin typeface="Calibri  "/>
                <a:cs typeface="Times New Roman" panose="02020603050405020304" pitchFamily="18" charset="0"/>
              </a:rPr>
            </a:br>
            <a:r>
              <a:rPr lang="pl-PL" altLang="pl-PL" sz="1800" dirty="0">
                <a:solidFill>
                  <a:srgbClr val="000099"/>
                </a:solidFill>
                <a:latin typeface="Calibri  "/>
                <a:cs typeface="Times New Roman" panose="02020603050405020304" pitchFamily="18" charset="0"/>
              </a:rPr>
              <a:t>Tel: +420 494 534 615 </a:t>
            </a:r>
            <a:br>
              <a:rPr lang="pl-PL" altLang="pl-PL" sz="1800" dirty="0">
                <a:solidFill>
                  <a:srgbClr val="000099"/>
                </a:solidFill>
                <a:latin typeface="Calibri  "/>
                <a:cs typeface="Times New Roman" panose="02020603050405020304" pitchFamily="18" charset="0"/>
              </a:rPr>
            </a:br>
            <a:br>
              <a:rPr lang="pl-PL" altLang="pl-PL" sz="1800" dirty="0">
                <a:solidFill>
                  <a:srgbClr val="FF6600"/>
                </a:solidFill>
                <a:latin typeface="Calibri  "/>
                <a:cs typeface="Times New Roman" panose="02020603050405020304" pitchFamily="18" charset="0"/>
              </a:rPr>
            </a:br>
            <a:r>
              <a:rPr lang="pl-PL" altLang="pl-PL" sz="2000" b="1" dirty="0">
                <a:solidFill>
                  <a:srgbClr val="000099"/>
                </a:solidFill>
                <a:effectLst>
                  <a:outerShdw blurRad="38100" dist="38100" dir="2700000" algn="tl">
                    <a:srgbClr val="000000">
                      <a:alpha val="43137"/>
                    </a:srgbClr>
                  </a:outerShdw>
                </a:effectLst>
                <a:latin typeface="Calibri  "/>
                <a:cs typeface="Times New Roman" panose="02020603050405020304" pitchFamily="18" charset="0"/>
                <a:hlinkClick r:id="rId6">
                  <a:extLst>
                    <a:ext uri="{A12FA001-AC4F-418D-AE19-62706E023703}">
                      <ahyp:hlinkClr xmlns:ahyp="http://schemas.microsoft.com/office/drawing/2018/hyperlinkcolor" val="tx"/>
                    </a:ext>
                  </a:extLst>
                </a:hlinkClick>
              </a:rPr>
              <a:t>www.euro-glacensis.cz</a:t>
            </a:r>
            <a:br>
              <a:rPr lang="pl-PL" altLang="pl-PL" sz="1800" dirty="0">
                <a:latin typeface="Calibri  "/>
                <a:cs typeface="Times New Roman" panose="02020603050405020304" pitchFamily="18" charset="0"/>
              </a:rPr>
            </a:br>
            <a:br>
              <a:rPr lang="pl-PL" altLang="pl-PL" sz="1800" dirty="0">
                <a:latin typeface="Calibri  "/>
                <a:cs typeface="Times New Roman" panose="02020603050405020304" pitchFamily="18" charset="0"/>
              </a:rPr>
            </a:br>
            <a:br>
              <a:rPr lang="pl-PL" altLang="pl-PL" sz="1800" b="1" dirty="0">
                <a:cs typeface="Times New Roman" panose="02020603050405020304" pitchFamily="18" charset="0"/>
              </a:rPr>
            </a:br>
            <a:endParaRPr lang="cs-CZ" sz="1800" dirty="0">
              <a:solidFill>
                <a:srgbClr val="FF6600"/>
              </a:solidFill>
              <a:latin typeface="Calibri  "/>
              <a:cs typeface="Arial" panose="020B0604020202020204" pitchFamily="34" charset="0"/>
            </a:endParaRPr>
          </a:p>
        </p:txBody>
      </p:sp>
      <p:pic>
        <p:nvPicPr>
          <p:cNvPr id="10" name="Obrázek 9" descr="Obsah obrázku text&#10;&#10;Popis byl vytvořen automaticky">
            <a:extLst>
              <a:ext uri="{FF2B5EF4-FFF2-40B4-BE49-F238E27FC236}">
                <a16:creationId xmlns:a16="http://schemas.microsoft.com/office/drawing/2014/main" id="{D14069DC-90E7-4183-A4CC-4A521A170B6D}"/>
              </a:ext>
            </a:extLst>
          </p:cNvPr>
          <p:cNvPicPr>
            <a:picLocks noChangeAspect="1"/>
          </p:cNvPicPr>
          <p:nvPr/>
        </p:nvPicPr>
        <p:blipFill>
          <a:blip r:embed="rId7"/>
          <a:stretch>
            <a:fillRect/>
          </a:stretch>
        </p:blipFill>
        <p:spPr>
          <a:xfrm>
            <a:off x="3691123" y="5433661"/>
            <a:ext cx="4809754" cy="1200914"/>
          </a:xfrm>
          <a:prstGeom prst="rect">
            <a:avLst/>
          </a:prstGeom>
        </p:spPr>
      </p:pic>
      <p:pic>
        <p:nvPicPr>
          <p:cNvPr id="12" name="Obrázek 11">
            <a:extLst>
              <a:ext uri="{FF2B5EF4-FFF2-40B4-BE49-F238E27FC236}">
                <a16:creationId xmlns:a16="http://schemas.microsoft.com/office/drawing/2014/main" id="{ABF48A12-00C4-4D9F-BA01-9FC1DA672FAF}"/>
              </a:ext>
            </a:extLst>
          </p:cNvPr>
          <p:cNvPicPr>
            <a:picLocks noChangeAspect="1"/>
          </p:cNvPicPr>
          <p:nvPr/>
        </p:nvPicPr>
        <p:blipFill>
          <a:blip r:embed="rId8"/>
          <a:stretch>
            <a:fillRect/>
          </a:stretch>
        </p:blipFill>
        <p:spPr>
          <a:xfrm>
            <a:off x="1295860" y="5211702"/>
            <a:ext cx="1144648" cy="1144648"/>
          </a:xfrm>
          <a:prstGeom prst="rect">
            <a:avLst/>
          </a:prstGeom>
        </p:spPr>
      </p:pic>
      <p:pic>
        <p:nvPicPr>
          <p:cNvPr id="14" name="Obrázek 13">
            <a:extLst>
              <a:ext uri="{FF2B5EF4-FFF2-40B4-BE49-F238E27FC236}">
                <a16:creationId xmlns:a16="http://schemas.microsoft.com/office/drawing/2014/main" id="{1B3493A1-C34F-484D-B5A6-A6FBC261C809}"/>
              </a:ext>
            </a:extLst>
          </p:cNvPr>
          <p:cNvPicPr>
            <a:picLocks noChangeAspect="1"/>
          </p:cNvPicPr>
          <p:nvPr/>
        </p:nvPicPr>
        <p:blipFill>
          <a:blip r:embed="rId9"/>
          <a:stretch>
            <a:fillRect/>
          </a:stretch>
        </p:blipFill>
        <p:spPr>
          <a:xfrm>
            <a:off x="11002108" y="5290944"/>
            <a:ext cx="1189892" cy="1189892"/>
          </a:xfrm>
          <a:prstGeom prst="rect">
            <a:avLst/>
          </a:prstGeom>
        </p:spPr>
      </p:pic>
      <p:sp>
        <p:nvSpPr>
          <p:cNvPr id="9" name="Zástupný symbol pro číslo snímku 8">
            <a:extLst>
              <a:ext uri="{FF2B5EF4-FFF2-40B4-BE49-F238E27FC236}">
                <a16:creationId xmlns:a16="http://schemas.microsoft.com/office/drawing/2014/main" id="{4754600B-DB1A-49A9-97D6-FE8B962AB9D3}"/>
              </a:ext>
            </a:extLst>
          </p:cNvPr>
          <p:cNvSpPr>
            <a:spLocks noGrp="1"/>
          </p:cNvSpPr>
          <p:nvPr>
            <p:ph type="sldNum" sz="quarter" idx="12"/>
          </p:nvPr>
        </p:nvSpPr>
        <p:spPr/>
        <p:txBody>
          <a:bodyPr/>
          <a:lstStyle/>
          <a:p>
            <a:fld id="{92860EB2-85D9-40DF-A6A9-558CCE481E13}" type="slidenum">
              <a:rPr lang="cs-CZ" smtClean="0"/>
              <a:t>81</a:t>
            </a:fld>
            <a:endParaRPr lang="cs-CZ"/>
          </a:p>
        </p:txBody>
      </p:sp>
    </p:spTree>
    <p:extLst>
      <p:ext uri="{BB962C8B-B14F-4D97-AF65-F5344CB8AC3E}">
        <p14:creationId xmlns:p14="http://schemas.microsoft.com/office/powerpoint/2010/main" val="289178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A7AA7FAD-44B5-4A8D-A293-9A9742D08A2D}"/>
              </a:ext>
            </a:extLst>
          </p:cNvPr>
          <p:cNvPicPr>
            <a:picLocks noChangeAspect="1"/>
          </p:cNvPicPr>
          <p:nvPr/>
        </p:nvPicPr>
        <p:blipFill>
          <a:blip r:embed="rId2"/>
          <a:stretch>
            <a:fillRect/>
          </a:stretch>
        </p:blipFill>
        <p:spPr>
          <a:xfrm>
            <a:off x="1524000" y="5414678"/>
            <a:ext cx="1020914" cy="1020914"/>
          </a:xfrm>
          <a:prstGeom prst="rect">
            <a:avLst/>
          </a:prstGeom>
        </p:spPr>
      </p:pic>
      <p:pic>
        <p:nvPicPr>
          <p:cNvPr id="16" name="Obrázek 15">
            <a:extLst>
              <a:ext uri="{FF2B5EF4-FFF2-40B4-BE49-F238E27FC236}">
                <a16:creationId xmlns:a16="http://schemas.microsoft.com/office/drawing/2014/main" id="{ACD95DFB-D7DA-4C16-8C30-24442163276B}"/>
              </a:ext>
            </a:extLst>
          </p:cNvPr>
          <p:cNvPicPr>
            <a:picLocks noChangeAspect="1"/>
          </p:cNvPicPr>
          <p:nvPr/>
        </p:nvPicPr>
        <p:blipFill>
          <a:blip r:embed="rId3"/>
          <a:stretch>
            <a:fillRect/>
          </a:stretch>
        </p:blipFill>
        <p:spPr>
          <a:xfrm>
            <a:off x="11002108" y="5414678"/>
            <a:ext cx="1066157" cy="1066157"/>
          </a:xfrm>
          <a:prstGeom prst="rect">
            <a:avLst/>
          </a:prstGeom>
        </p:spPr>
      </p:pic>
      <p:pic>
        <p:nvPicPr>
          <p:cNvPr id="7" name="Obrázek 6">
            <a:extLst>
              <a:ext uri="{FF2B5EF4-FFF2-40B4-BE49-F238E27FC236}">
                <a16:creationId xmlns:a16="http://schemas.microsoft.com/office/drawing/2014/main" id="{8BDAE20A-88E9-EE68-569F-AC649D5383B8}"/>
              </a:ext>
            </a:extLst>
          </p:cNvPr>
          <p:cNvPicPr>
            <a:picLocks noChangeAspect="1"/>
          </p:cNvPicPr>
          <p:nvPr/>
        </p:nvPicPr>
        <p:blipFill>
          <a:blip r:embed="rId4"/>
          <a:stretch>
            <a:fillRect/>
          </a:stretch>
        </p:blipFill>
        <p:spPr>
          <a:xfrm>
            <a:off x="0" y="0"/>
            <a:ext cx="390803" cy="390803"/>
          </a:xfrm>
          <a:prstGeom prst="rect">
            <a:avLst/>
          </a:prstGeom>
        </p:spPr>
      </p:pic>
      <p:pic>
        <p:nvPicPr>
          <p:cNvPr id="8" name="Obrázek 7">
            <a:extLst>
              <a:ext uri="{FF2B5EF4-FFF2-40B4-BE49-F238E27FC236}">
                <a16:creationId xmlns:a16="http://schemas.microsoft.com/office/drawing/2014/main" id="{A5464020-4B8D-41A5-BAE6-7BF4293D082F}"/>
              </a:ext>
            </a:extLst>
          </p:cNvPr>
          <p:cNvPicPr>
            <a:picLocks noChangeAspect="1"/>
          </p:cNvPicPr>
          <p:nvPr/>
        </p:nvPicPr>
        <p:blipFill>
          <a:blip r:embed="rId5"/>
          <a:stretch>
            <a:fillRect/>
          </a:stretch>
        </p:blipFill>
        <p:spPr>
          <a:xfrm>
            <a:off x="11801197" y="0"/>
            <a:ext cx="390803" cy="390803"/>
          </a:xfrm>
          <a:prstGeom prst="rect">
            <a:avLst/>
          </a:prstGeom>
        </p:spPr>
      </p:pic>
      <p:graphicFrame>
        <p:nvGraphicFramePr>
          <p:cNvPr id="9" name="Tabulka 2">
            <a:extLst>
              <a:ext uri="{FF2B5EF4-FFF2-40B4-BE49-F238E27FC236}">
                <a16:creationId xmlns:a16="http://schemas.microsoft.com/office/drawing/2014/main" id="{28010F7E-14DD-4DF2-B4D8-A6D3D1B6A492}"/>
              </a:ext>
            </a:extLst>
          </p:cNvPr>
          <p:cNvGraphicFramePr>
            <a:graphicFrameLocks noGrp="1"/>
          </p:cNvGraphicFramePr>
          <p:nvPr>
            <p:extLst>
              <p:ext uri="{D42A27DB-BD31-4B8C-83A1-F6EECF244321}">
                <p14:modId xmlns:p14="http://schemas.microsoft.com/office/powerpoint/2010/main" val="2593370536"/>
              </p:ext>
            </p:extLst>
          </p:nvPr>
        </p:nvGraphicFramePr>
        <p:xfrm>
          <a:off x="401652" y="1033801"/>
          <a:ext cx="11399545" cy="4257143"/>
        </p:xfrm>
        <a:graphic>
          <a:graphicData uri="http://schemas.openxmlformats.org/drawingml/2006/table">
            <a:tbl>
              <a:tblPr firstRow="1" bandRow="1">
                <a:tableStyleId>{3B4B98B0-60AC-42C2-AFA5-B58CD77FA1E5}</a:tableStyleId>
              </a:tblPr>
              <a:tblGrid>
                <a:gridCol w="5657316">
                  <a:extLst>
                    <a:ext uri="{9D8B030D-6E8A-4147-A177-3AD203B41FA5}">
                      <a16:colId xmlns:a16="http://schemas.microsoft.com/office/drawing/2014/main" val="3983641993"/>
                    </a:ext>
                  </a:extLst>
                </a:gridCol>
                <a:gridCol w="5742229">
                  <a:extLst>
                    <a:ext uri="{9D8B030D-6E8A-4147-A177-3AD203B41FA5}">
                      <a16:colId xmlns:a16="http://schemas.microsoft.com/office/drawing/2014/main" val="2326915147"/>
                    </a:ext>
                  </a:extLst>
                </a:gridCol>
              </a:tblGrid>
              <a:tr h="4257143">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000099"/>
                          </a:solidFill>
                          <a:effectLst>
                            <a:outerShdw blurRad="38100" dist="38100" dir="2700000" algn="tl">
                              <a:srgbClr val="000000">
                                <a:alpha val="43137"/>
                              </a:srgbClr>
                            </a:outerShdw>
                          </a:effectLst>
                          <a:latin typeface="Calibri  "/>
                          <a:cs typeface="Arial" charset="0"/>
                        </a:rPr>
                        <a:t>Typy Malých Projektů</a:t>
                      </a:r>
                    </a:p>
                    <a:p>
                      <a:pPr marL="285750" indent="-285750" algn="just">
                        <a:lnSpc>
                          <a:spcPct val="120000"/>
                        </a:lnSpc>
                        <a:spcBef>
                          <a:spcPts val="0"/>
                        </a:spcBef>
                        <a:buFont typeface="Wingdings" panose="05000000000000000000" pitchFamily="2" charset="2"/>
                        <a:buChar char="q"/>
                      </a:pPr>
                      <a:endParaRPr lang="cs-CZ" altLang="cs-CZ" sz="1700" b="1"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altLang="cs-CZ" sz="2000" b="1" dirty="0">
                          <a:solidFill>
                            <a:srgbClr val="000099"/>
                          </a:solidFill>
                          <a:effectLst/>
                        </a:rPr>
                        <a:t>společný malý projekt s principem vedoucího partnera (projekt typu A)</a:t>
                      </a:r>
                      <a:r>
                        <a:rPr lang="cs-CZ" altLang="cs-CZ" sz="2000" b="0" dirty="0">
                          <a:solidFill>
                            <a:srgbClr val="000099"/>
                          </a:solidFill>
                          <a:effectLst/>
                        </a:rPr>
                        <a:t>, kdy vedoucí partner i projektový partner mají finanční příspěvek (</a:t>
                      </a:r>
                      <a:r>
                        <a:rPr lang="cs-CZ" altLang="cs-CZ" sz="2000" b="0" dirty="0">
                          <a:solidFill>
                            <a:srgbClr val="000099"/>
                          </a:solidFill>
                        </a:rPr>
                        <a:t>nově je umožněno realizovat i s partnery z jiných euroregionů)</a:t>
                      </a:r>
                    </a:p>
                    <a:p>
                      <a:pPr marL="742950" lvl="1" indent="-285750" algn="just">
                        <a:lnSpc>
                          <a:spcPct val="100000"/>
                        </a:lnSpc>
                        <a:spcBef>
                          <a:spcPts val="400"/>
                        </a:spcBef>
                        <a:spcAft>
                          <a:spcPts val="400"/>
                        </a:spcAft>
                        <a:buFont typeface="Wingdings" panose="05000000000000000000" pitchFamily="2" charset="2"/>
                        <a:buChar char="Ø"/>
                      </a:pPr>
                      <a:endParaRPr lang="cs-CZ" altLang="cs-CZ" sz="2000" b="0" dirty="0">
                        <a:solidFill>
                          <a:srgbClr val="000099"/>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pl-PL" altLang="pl-PL" sz="2000" b="1" dirty="0">
                          <a:solidFill>
                            <a:srgbClr val="000099"/>
                          </a:solidFill>
                          <a:effectLst/>
                          <a:cs typeface="Times New Roman" panose="02020603050405020304" pitchFamily="18" charset="0"/>
                        </a:rPr>
                        <a:t>samostatný malý </a:t>
                      </a:r>
                      <a:r>
                        <a:rPr lang="pl-PL" altLang="pl-PL" sz="2000" b="1">
                          <a:solidFill>
                            <a:srgbClr val="000099"/>
                          </a:solidFill>
                          <a:effectLst/>
                          <a:cs typeface="Times New Roman" panose="02020603050405020304" pitchFamily="18" charset="0"/>
                        </a:rPr>
                        <a:t>projekt (projekt typu </a:t>
                      </a:r>
                      <a:r>
                        <a:rPr lang="pl-PL" altLang="pl-PL" sz="2000" b="1" dirty="0">
                          <a:solidFill>
                            <a:srgbClr val="000099"/>
                          </a:solidFill>
                          <a:effectLst/>
                          <a:cs typeface="Times New Roman" panose="02020603050405020304" pitchFamily="18" charset="0"/>
                        </a:rPr>
                        <a:t>C)</a:t>
                      </a:r>
                      <a:r>
                        <a:rPr lang="pl-PL" altLang="pl-PL" sz="2000" b="0" dirty="0">
                          <a:solidFill>
                            <a:srgbClr val="000099"/>
                          </a:solidFill>
                          <a:effectLst/>
                          <a:cs typeface="Times New Roman" panose="02020603050405020304" pitchFamily="18" charset="0"/>
                        </a:rPr>
                        <a:t>, kdy finanční příspěvek má pouze partner, který projekt předkládá</a:t>
                      </a:r>
                    </a:p>
                  </a:txBody>
                  <a:tcPr/>
                </a:tc>
                <a:tc>
                  <a:txBody>
                    <a:bodyPr/>
                    <a:lstStyle/>
                    <a:p>
                      <a:pPr algn="l"/>
                      <a:endParaRPr lang="cs-CZ" altLang="cs-CZ" sz="2500" b="1" u="sng" dirty="0">
                        <a:solidFill>
                          <a:srgbClr val="000099"/>
                        </a:solidFill>
                        <a:latin typeface="Arial" charset="0"/>
                        <a:cs typeface="Arial" charset="0"/>
                      </a:endParaRPr>
                    </a:p>
                    <a:p>
                      <a:pPr algn="ctr"/>
                      <a:r>
                        <a:rPr lang="pl-PL" altLang="cs-CZ" sz="2200" b="1" u="sng" cap="small" baseline="0" dirty="0">
                          <a:solidFill>
                            <a:srgbClr val="FF6600"/>
                          </a:solidFill>
                          <a:effectLst>
                            <a:outerShdw blurRad="38100" dist="38100" dir="2700000" algn="tl">
                              <a:srgbClr val="000000">
                                <a:alpha val="43137"/>
                              </a:srgbClr>
                            </a:outerShdw>
                          </a:effectLst>
                          <a:latin typeface="Calibri  "/>
                          <a:cs typeface="Arial" charset="0"/>
                        </a:rPr>
                        <a:t>Typy Małych Projektów</a:t>
                      </a:r>
                    </a:p>
                    <a:p>
                      <a:pPr marL="285750" indent="-285750" algn="just">
                        <a:lnSpc>
                          <a:spcPct val="120000"/>
                        </a:lnSpc>
                        <a:spcBef>
                          <a:spcPts val="0"/>
                        </a:spcBef>
                        <a:buFont typeface="Wingdings" panose="05000000000000000000" pitchFamily="2" charset="2"/>
                        <a:buChar char="q"/>
                      </a:pPr>
                      <a:endParaRPr lang="cs-CZ" altLang="cs-CZ" sz="1700" b="1" dirty="0">
                        <a:solidFill>
                          <a:srgbClr val="FF6600"/>
                        </a:solidFill>
                        <a:effectLst>
                          <a:outerShdw blurRad="38100" dist="38100" dir="2700000" algn="tl">
                            <a:srgbClr val="000000">
                              <a:alpha val="43137"/>
                            </a:srgbClr>
                          </a:outerShdw>
                        </a:effectLst>
                      </a:endParaRPr>
                    </a:p>
                    <a:p>
                      <a:pPr marL="285750" lvl="0" indent="-285750" algn="just">
                        <a:lnSpc>
                          <a:spcPct val="100000"/>
                        </a:lnSpc>
                        <a:spcBef>
                          <a:spcPts val="400"/>
                        </a:spcBef>
                        <a:spcAft>
                          <a:spcPts val="400"/>
                        </a:spcAft>
                        <a:buFont typeface="Wingdings" panose="05000000000000000000" pitchFamily="2" charset="2"/>
                        <a:buChar char="Ø"/>
                      </a:pPr>
                      <a:r>
                        <a:rPr lang="cs-CZ" altLang="cs-CZ" sz="2000" b="1" dirty="0" err="1">
                          <a:solidFill>
                            <a:srgbClr val="FF6600"/>
                          </a:solidFill>
                          <a:effectLst/>
                        </a:rPr>
                        <a:t>wspólny</a:t>
                      </a:r>
                      <a:r>
                        <a:rPr lang="cs-CZ" altLang="cs-CZ" sz="2000" b="1" dirty="0">
                          <a:solidFill>
                            <a:srgbClr val="FF6600"/>
                          </a:solidFill>
                          <a:effectLst/>
                        </a:rPr>
                        <a:t> </a:t>
                      </a:r>
                      <a:r>
                        <a:rPr lang="cs-CZ" altLang="cs-CZ" sz="2000" b="1" dirty="0" err="1">
                          <a:solidFill>
                            <a:srgbClr val="FF6600"/>
                          </a:solidFill>
                          <a:effectLst/>
                        </a:rPr>
                        <a:t>mały</a:t>
                      </a:r>
                      <a:r>
                        <a:rPr lang="cs-CZ" altLang="cs-CZ" sz="2000" b="1" dirty="0">
                          <a:solidFill>
                            <a:srgbClr val="FF6600"/>
                          </a:solidFill>
                          <a:effectLst/>
                        </a:rPr>
                        <a:t> projekt z partnerem </a:t>
                      </a:r>
                      <a:r>
                        <a:rPr lang="pl-PL" altLang="cs-CZ" sz="2000" b="1" dirty="0">
                          <a:solidFill>
                            <a:srgbClr val="FF6600"/>
                          </a:solidFill>
                        </a:rPr>
                        <a:t>wiodącym (typ projektu A)</a:t>
                      </a:r>
                      <a:r>
                        <a:rPr lang="pl-PL" altLang="cs-CZ" sz="2000" b="0" dirty="0">
                          <a:solidFill>
                            <a:srgbClr val="FF6600"/>
                          </a:solidFill>
                        </a:rPr>
                        <a:t>, w którym zarówno partner wiodący, jak i partner projektu mają udział finansowy (od teraz będzie można go realizować również z partnerami z innych euroregionów)</a:t>
                      </a:r>
                    </a:p>
                    <a:p>
                      <a:pPr marL="285750" lvl="0" indent="-285750" algn="just">
                        <a:lnSpc>
                          <a:spcPct val="100000"/>
                        </a:lnSpc>
                        <a:spcBef>
                          <a:spcPts val="400"/>
                        </a:spcBef>
                        <a:spcAft>
                          <a:spcPts val="400"/>
                        </a:spcAft>
                        <a:buFont typeface="Wingdings" panose="05000000000000000000" pitchFamily="2" charset="2"/>
                        <a:buChar char="Ø"/>
                      </a:pPr>
                      <a:endParaRPr lang="pl-PL" altLang="cs-CZ" sz="2000" b="0" dirty="0">
                        <a:solidFill>
                          <a:srgbClr val="FF6600"/>
                        </a:solidFill>
                      </a:endParaRPr>
                    </a:p>
                    <a:p>
                      <a:pPr marL="285750" lvl="0" indent="-285750" algn="just">
                        <a:lnSpc>
                          <a:spcPct val="100000"/>
                        </a:lnSpc>
                        <a:spcBef>
                          <a:spcPts val="400"/>
                        </a:spcBef>
                        <a:spcAft>
                          <a:spcPts val="400"/>
                        </a:spcAft>
                        <a:buFont typeface="Wingdings" panose="05000000000000000000" pitchFamily="2" charset="2"/>
                        <a:buChar char="Ø"/>
                      </a:pPr>
                      <a:r>
                        <a:rPr lang="pl-PL" altLang="pl-PL" sz="2000" b="1" dirty="0">
                          <a:solidFill>
                            <a:srgbClr val="FF6600"/>
                          </a:solidFill>
                          <a:effectLst/>
                          <a:cs typeface="Times New Roman" panose="02020603050405020304" pitchFamily="18" charset="0"/>
                        </a:rPr>
                        <a:t>samodzielny mały projekt (typ projektu C)</a:t>
                      </a:r>
                      <a:r>
                        <a:rPr lang="pl-PL" altLang="pl-PL" sz="2000" b="0" dirty="0">
                          <a:solidFill>
                            <a:srgbClr val="FF6600"/>
                          </a:solidFill>
                          <a:effectLst/>
                          <a:cs typeface="Times New Roman" panose="02020603050405020304" pitchFamily="18" charset="0"/>
                        </a:rPr>
                        <a:t>, w którym tylko partner składający projekt ma udział finansowy</a:t>
                      </a:r>
                      <a:endParaRPr lang="cs-CZ" altLang="cs-CZ" sz="2000" b="0" dirty="0">
                        <a:solidFill>
                          <a:srgbClr val="FF6600"/>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382206565"/>
                  </a:ext>
                </a:extLst>
              </a:tr>
            </a:tbl>
          </a:graphicData>
        </a:graphic>
      </p:graphicFrame>
      <p:sp>
        <p:nvSpPr>
          <p:cNvPr id="10" name="Nadpis 6">
            <a:extLst>
              <a:ext uri="{FF2B5EF4-FFF2-40B4-BE49-F238E27FC236}">
                <a16:creationId xmlns:a16="http://schemas.microsoft.com/office/drawing/2014/main" id="{01B301D8-2927-4C1D-B399-4AFA73F8D68F}"/>
              </a:ext>
            </a:extLst>
          </p:cNvPr>
          <p:cNvSpPr txBox="1">
            <a:spLocks/>
          </p:cNvSpPr>
          <p:nvPr/>
        </p:nvSpPr>
        <p:spPr>
          <a:xfrm>
            <a:off x="637880" y="293906"/>
            <a:ext cx="10916239" cy="744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altLang="cs-CZ" sz="2200" b="1" dirty="0">
                <a:solidFill>
                  <a:srgbClr val="000099"/>
                </a:solidFill>
                <a:latin typeface="Arial" charset="0"/>
                <a:cs typeface="Arial" charset="0"/>
              </a:rPr>
              <a:t>Fond malých projektů 2021 - 2027</a:t>
            </a:r>
            <a:r>
              <a:rPr lang="pl-PL" sz="2200" b="1" dirty="0">
                <a:solidFill>
                  <a:srgbClr val="003399"/>
                </a:solidFill>
                <a:latin typeface="Arial" panose="020B0604020202020204" pitchFamily="34" charset="0"/>
                <a:cs typeface="Arial" panose="020B0604020202020204" pitchFamily="34" charset="0"/>
              </a:rPr>
              <a:t> </a:t>
            </a:r>
            <a:r>
              <a:rPr lang="pl-PL" sz="2200" b="1" dirty="0">
                <a:solidFill>
                  <a:srgbClr val="000099"/>
                </a:solidFill>
                <a:latin typeface="Arial" panose="020B0604020202020204" pitchFamily="34" charset="0"/>
                <a:cs typeface="Arial" panose="020B0604020202020204" pitchFamily="34" charset="0"/>
              </a:rPr>
              <a:t>|</a:t>
            </a:r>
            <a:r>
              <a:rPr lang="pl-PL" sz="2200" b="1" dirty="0">
                <a:solidFill>
                  <a:srgbClr val="003399"/>
                </a:solidFill>
                <a:latin typeface="Arial" panose="020B0604020202020204" pitchFamily="34" charset="0"/>
                <a:cs typeface="Arial" panose="020B0604020202020204" pitchFamily="34" charset="0"/>
              </a:rPr>
              <a:t> </a:t>
            </a:r>
            <a:r>
              <a:rPr lang="pl-PL" altLang="cs-CZ" sz="2200" b="1" dirty="0">
                <a:solidFill>
                  <a:srgbClr val="FF6600"/>
                </a:solidFill>
                <a:latin typeface="Arial" charset="0"/>
                <a:cs typeface="Arial" charset="0"/>
              </a:rPr>
              <a:t>Fundusz małych projektów 2021 - 2027</a:t>
            </a:r>
          </a:p>
        </p:txBody>
      </p:sp>
      <p:pic>
        <p:nvPicPr>
          <p:cNvPr id="12" name="Obrázek 11" descr="Obsah obrázku text&#10;&#10;Popis byl vytvořen automaticky">
            <a:extLst>
              <a:ext uri="{FF2B5EF4-FFF2-40B4-BE49-F238E27FC236}">
                <a16:creationId xmlns:a16="http://schemas.microsoft.com/office/drawing/2014/main" id="{19E6E835-524F-40BB-9C88-56D7EDB0CEE9}"/>
              </a:ext>
            </a:extLst>
          </p:cNvPr>
          <p:cNvPicPr>
            <a:picLocks noChangeAspect="1"/>
          </p:cNvPicPr>
          <p:nvPr/>
        </p:nvPicPr>
        <p:blipFill>
          <a:blip r:embed="rId6"/>
          <a:stretch>
            <a:fillRect/>
          </a:stretch>
        </p:blipFill>
        <p:spPr>
          <a:xfrm>
            <a:off x="3691123" y="5433661"/>
            <a:ext cx="4809754" cy="1200914"/>
          </a:xfrm>
          <a:prstGeom prst="rect">
            <a:avLst/>
          </a:prstGeom>
        </p:spPr>
      </p:pic>
      <p:pic>
        <p:nvPicPr>
          <p:cNvPr id="13" name="Obrázek 12">
            <a:extLst>
              <a:ext uri="{FF2B5EF4-FFF2-40B4-BE49-F238E27FC236}">
                <a16:creationId xmlns:a16="http://schemas.microsoft.com/office/drawing/2014/main" id="{F694CC96-289A-497D-8751-60F1EA0E18E4}"/>
              </a:ext>
            </a:extLst>
          </p:cNvPr>
          <p:cNvPicPr>
            <a:picLocks noChangeAspect="1"/>
          </p:cNvPicPr>
          <p:nvPr/>
        </p:nvPicPr>
        <p:blipFill>
          <a:blip r:embed="rId7"/>
          <a:stretch>
            <a:fillRect/>
          </a:stretch>
        </p:blipFill>
        <p:spPr>
          <a:xfrm>
            <a:off x="0" y="5715162"/>
            <a:ext cx="1144648" cy="1144648"/>
          </a:xfrm>
          <a:prstGeom prst="rect">
            <a:avLst/>
          </a:prstGeom>
        </p:spPr>
      </p:pic>
      <p:pic>
        <p:nvPicPr>
          <p:cNvPr id="15" name="Obrázek 14">
            <a:extLst>
              <a:ext uri="{FF2B5EF4-FFF2-40B4-BE49-F238E27FC236}">
                <a16:creationId xmlns:a16="http://schemas.microsoft.com/office/drawing/2014/main" id="{F2E48E72-AED5-474F-B947-16C4FC234640}"/>
              </a:ext>
            </a:extLst>
          </p:cNvPr>
          <p:cNvPicPr>
            <a:picLocks noChangeAspect="1"/>
          </p:cNvPicPr>
          <p:nvPr/>
        </p:nvPicPr>
        <p:blipFill>
          <a:blip r:embed="rId8"/>
          <a:stretch>
            <a:fillRect/>
          </a:stretch>
        </p:blipFill>
        <p:spPr>
          <a:xfrm>
            <a:off x="9901142" y="5713352"/>
            <a:ext cx="766858" cy="1144648"/>
          </a:xfrm>
          <a:prstGeom prst="rect">
            <a:avLst/>
          </a:prstGeom>
        </p:spPr>
      </p:pic>
      <p:sp>
        <p:nvSpPr>
          <p:cNvPr id="5" name="Zástupný symbol pro číslo snímku 4">
            <a:extLst>
              <a:ext uri="{FF2B5EF4-FFF2-40B4-BE49-F238E27FC236}">
                <a16:creationId xmlns:a16="http://schemas.microsoft.com/office/drawing/2014/main" id="{47A1473C-73BC-4917-8D62-70F4F3E1BC77}"/>
              </a:ext>
            </a:extLst>
          </p:cNvPr>
          <p:cNvSpPr>
            <a:spLocks noGrp="1"/>
          </p:cNvSpPr>
          <p:nvPr>
            <p:ph type="sldNum" sz="quarter" idx="12"/>
          </p:nvPr>
        </p:nvSpPr>
        <p:spPr/>
        <p:txBody>
          <a:bodyPr/>
          <a:lstStyle/>
          <a:p>
            <a:fld id="{92860EB2-85D9-40DF-A6A9-558CCE481E13}" type="slidenum">
              <a:rPr lang="cs-CZ" smtClean="0"/>
              <a:t>9</a:t>
            </a:fld>
            <a:endParaRPr lang="cs-CZ"/>
          </a:p>
        </p:txBody>
      </p:sp>
    </p:spTree>
    <p:extLst>
      <p:ext uri="{BB962C8B-B14F-4D97-AF65-F5344CB8AC3E}">
        <p14:creationId xmlns:p14="http://schemas.microsoft.com/office/powerpoint/2010/main" val="288123932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5450</TotalTime>
  <Words>14652</Words>
  <Application>Microsoft Office PowerPoint</Application>
  <PresentationFormat>Širokoúhlá obrazovka</PresentationFormat>
  <Paragraphs>1385</Paragraphs>
  <Slides>81</Slides>
  <Notes>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81</vt:i4>
      </vt:variant>
    </vt:vector>
  </HeadingPairs>
  <TitlesOfParts>
    <vt:vector size="90" baseType="lpstr">
      <vt:lpstr>Arial</vt:lpstr>
      <vt:lpstr>Calibri</vt:lpstr>
      <vt:lpstr>Calibri  </vt:lpstr>
      <vt:lpstr>Calibri Light</vt:lpstr>
      <vt:lpstr>Open Sans</vt:lpstr>
      <vt:lpstr>Symbol</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Děkujeme Za Pozornost | Dziękujemy Za Uwagę   Euroregion Pomezí Čech, Moravy a Kladska – Euroregion Glacensis Panská 1492, Rychnov nad Kněžnou   Tel: +420 494 534 615   www.euro-glacensis.cz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 Čejpová</dc:creator>
  <cp:lastModifiedBy>Ilona Dusilová</cp:lastModifiedBy>
  <cp:revision>666</cp:revision>
  <cp:lastPrinted>2025-04-11T12:45:41Z</cp:lastPrinted>
  <dcterms:created xsi:type="dcterms:W3CDTF">2022-11-21T08:56:57Z</dcterms:created>
  <dcterms:modified xsi:type="dcterms:W3CDTF">2025-04-16T07:39:08Z</dcterms:modified>
</cp:coreProperties>
</file>